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42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421" r:id="rId58"/>
    <p:sldId id="431" r:id="rId59"/>
    <p:sldId id="426" r:id="rId60"/>
    <p:sldId id="427" r:id="rId61"/>
    <p:sldId id="428" r:id="rId62"/>
    <p:sldId id="429" r:id="rId63"/>
    <p:sldId id="43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414" r:id="rId95"/>
    <p:sldId id="415" r:id="rId96"/>
    <p:sldId id="416" r:id="rId97"/>
    <p:sldId id="417" r:id="rId98"/>
    <p:sldId id="418" r:id="rId99"/>
    <p:sldId id="419" r:id="rId100"/>
    <p:sldId id="424" r:id="rId101"/>
    <p:sldId id="425" r:id="rId102"/>
    <p:sldId id="423"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74" r:id="rId137"/>
    <p:sldId id="375" r:id="rId138"/>
    <p:sldId id="376" r:id="rId139"/>
    <p:sldId id="377" r:id="rId140"/>
    <p:sldId id="378" r:id="rId141"/>
    <p:sldId id="379" r:id="rId142"/>
    <p:sldId id="380" r:id="rId143"/>
    <p:sldId id="381" r:id="rId144"/>
    <p:sldId id="382" r:id="rId145"/>
    <p:sldId id="383" r:id="rId146"/>
    <p:sldId id="384" r:id="rId147"/>
    <p:sldId id="385" r:id="rId148"/>
    <p:sldId id="386" r:id="rId149"/>
    <p:sldId id="387" r:id="rId150"/>
    <p:sldId id="388" r:id="rId151"/>
    <p:sldId id="389" r:id="rId152"/>
    <p:sldId id="432" r:id="rId153"/>
    <p:sldId id="433" r:id="rId154"/>
    <p:sldId id="434" r:id="rId155"/>
    <p:sldId id="435" r:id="rId156"/>
    <p:sldId id="436" r:id="rId157"/>
    <p:sldId id="437" r:id="rId158"/>
    <p:sldId id="438" r:id="rId159"/>
    <p:sldId id="439" r:id="rId160"/>
    <p:sldId id="390" r:id="rId161"/>
    <p:sldId id="391" r:id="rId162"/>
    <p:sldId id="392" r:id="rId163"/>
    <p:sldId id="393" r:id="rId164"/>
    <p:sldId id="394" r:id="rId165"/>
    <p:sldId id="395" r:id="rId166"/>
    <p:sldId id="396" r:id="rId167"/>
    <p:sldId id="397" r:id="rId168"/>
    <p:sldId id="398" r:id="rId169"/>
    <p:sldId id="399" r:id="rId170"/>
    <p:sldId id="400" r:id="rId171"/>
    <p:sldId id="401" r:id="rId172"/>
    <p:sldId id="402" r:id="rId173"/>
    <p:sldId id="403" r:id="rId174"/>
    <p:sldId id="404" r:id="rId175"/>
    <p:sldId id="405" r:id="rId176"/>
    <p:sldId id="406" r:id="rId177"/>
    <p:sldId id="408" r:id="rId178"/>
    <p:sldId id="409" r:id="rId179"/>
    <p:sldId id="410" r:id="rId180"/>
    <p:sldId id="413" r:id="rId181"/>
    <p:sldId id="411" r:id="rId182"/>
    <p:sldId id="412" r:id="rId183"/>
    <p:sldId id="407" r:id="rId184"/>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94671" autoAdjust="0"/>
  </p:normalViewPr>
  <p:slideViewPr>
    <p:cSldViewPr>
      <p:cViewPr varScale="1">
        <p:scale>
          <a:sx n="78" d="100"/>
          <a:sy n="78" d="100"/>
        </p:scale>
        <p:origin x="1522"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362EE-EDD5-439E-86B6-F07DEEF12EAB}"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tr-TR"/>
        </a:p>
      </dgm:t>
    </dgm:pt>
    <dgm:pt modelId="{82E60E3F-6E20-4B57-A6EA-7B0A225D0C25}">
      <dgm:prSet phldrT="[Metin]" custT="1"/>
      <dgm:spPr/>
      <dgm:t>
        <a:bodyPr/>
        <a:lstStyle/>
        <a:p>
          <a:r>
            <a:rPr lang="tr-TR" sz="1800" b="1" dirty="0"/>
            <a:t>VM vs. YZ</a:t>
          </a:r>
        </a:p>
      </dgm:t>
    </dgm:pt>
    <dgm:pt modelId="{BC9172CC-E03A-47D7-AE1B-5682BA605B25}" type="parTrans" cxnId="{3E25D695-E7E6-4143-9A8E-7038AABAF467}">
      <dgm:prSet/>
      <dgm:spPr/>
      <dgm:t>
        <a:bodyPr/>
        <a:lstStyle/>
        <a:p>
          <a:endParaRPr lang="tr-TR" sz="1600"/>
        </a:p>
      </dgm:t>
    </dgm:pt>
    <dgm:pt modelId="{1687D7AD-E896-42D1-A17D-728AD5FE20F4}" type="sibTrans" cxnId="{3E25D695-E7E6-4143-9A8E-7038AABAF467}">
      <dgm:prSet/>
      <dgm:spPr/>
      <dgm:t>
        <a:bodyPr/>
        <a:lstStyle/>
        <a:p>
          <a:endParaRPr lang="tr-TR" sz="1600"/>
        </a:p>
      </dgm:t>
    </dgm:pt>
    <dgm:pt modelId="{D97371DC-F30F-48CF-84EA-AEC773725971}">
      <dgm:prSet phldrT="[Metin]" custT="1"/>
      <dgm:spPr/>
      <dgm:t>
        <a:bodyPr/>
        <a:lstStyle/>
        <a:p>
          <a:r>
            <a:rPr lang="tr-TR" sz="1700" b="1" dirty="0"/>
            <a:t>Yapay Zeka</a:t>
          </a:r>
        </a:p>
      </dgm:t>
    </dgm:pt>
    <dgm:pt modelId="{16BDBAB2-1D53-48F5-9862-7D26A3FC773A}" type="parTrans" cxnId="{9B3CE73A-90DF-47BC-9254-BBB2F8726992}">
      <dgm:prSet/>
      <dgm:spPr/>
      <dgm:t>
        <a:bodyPr/>
        <a:lstStyle/>
        <a:p>
          <a:endParaRPr lang="tr-TR" sz="1600"/>
        </a:p>
      </dgm:t>
    </dgm:pt>
    <dgm:pt modelId="{C54E3B27-6D3A-4F7D-A50F-FA0099CD244B}" type="sibTrans" cxnId="{9B3CE73A-90DF-47BC-9254-BBB2F8726992}">
      <dgm:prSet/>
      <dgm:spPr/>
      <dgm:t>
        <a:bodyPr/>
        <a:lstStyle/>
        <a:p>
          <a:endParaRPr lang="tr-TR" sz="1600"/>
        </a:p>
      </dgm:t>
    </dgm:pt>
    <dgm:pt modelId="{0D5275D8-D20E-4CF0-9B3C-7520C6E748EC}">
      <dgm:prSet phldrT="[Metin]" custT="1"/>
      <dgm:spPr/>
      <dgm:t>
        <a:bodyPr/>
        <a:lstStyle/>
        <a:p>
          <a:r>
            <a:rPr lang="tr-TR" sz="1700" b="1" dirty="0"/>
            <a:t>Veri Madenciliği</a:t>
          </a:r>
        </a:p>
      </dgm:t>
    </dgm:pt>
    <dgm:pt modelId="{0123E8BF-CBDC-489A-A7A7-7375BDA66195}" type="parTrans" cxnId="{FEA5956F-0808-4014-A8CE-EC3582099DF7}">
      <dgm:prSet/>
      <dgm:spPr/>
      <dgm:t>
        <a:bodyPr/>
        <a:lstStyle/>
        <a:p>
          <a:endParaRPr lang="tr-TR" sz="1600"/>
        </a:p>
      </dgm:t>
    </dgm:pt>
    <dgm:pt modelId="{FA348031-6F0B-44B1-95D0-F0A6149F7FF2}" type="sibTrans" cxnId="{FEA5956F-0808-4014-A8CE-EC3582099DF7}">
      <dgm:prSet/>
      <dgm:spPr/>
      <dgm:t>
        <a:bodyPr/>
        <a:lstStyle/>
        <a:p>
          <a:endParaRPr lang="tr-TR" sz="1600"/>
        </a:p>
      </dgm:t>
    </dgm:pt>
    <dgm:pt modelId="{BA826D8C-E8D2-4008-B2B2-79725104A24A}">
      <dgm:prSet phldrT="[Metin]" custT="1"/>
      <dgm:spPr/>
      <dgm:t>
        <a:bodyPr/>
        <a:lstStyle/>
        <a:p>
          <a:r>
            <a:rPr lang="tr-TR" sz="1600" dirty="0"/>
            <a:t>Sınıflandırma</a:t>
          </a:r>
        </a:p>
      </dgm:t>
    </dgm:pt>
    <dgm:pt modelId="{644D6BEE-DB01-4F56-9ADF-93BF8C018F14}" type="parTrans" cxnId="{F5E723E1-07D9-4170-BE4A-E72D4845FFB4}">
      <dgm:prSet/>
      <dgm:spPr/>
      <dgm:t>
        <a:bodyPr/>
        <a:lstStyle/>
        <a:p>
          <a:endParaRPr lang="tr-TR" sz="1600"/>
        </a:p>
      </dgm:t>
    </dgm:pt>
    <dgm:pt modelId="{3EEBA90C-7B59-4651-B8CE-2C34F205EF6C}" type="sibTrans" cxnId="{F5E723E1-07D9-4170-BE4A-E72D4845FFB4}">
      <dgm:prSet/>
      <dgm:spPr/>
      <dgm:t>
        <a:bodyPr/>
        <a:lstStyle/>
        <a:p>
          <a:endParaRPr lang="tr-TR" sz="1600"/>
        </a:p>
      </dgm:t>
    </dgm:pt>
    <dgm:pt modelId="{05566469-7781-477F-B77B-87EC3D47D536}">
      <dgm:prSet phldrT="[Metin]" custT="1"/>
      <dgm:spPr/>
      <dgm:t>
        <a:bodyPr/>
        <a:lstStyle/>
        <a:p>
          <a:r>
            <a:rPr lang="tr-TR" sz="1600" dirty="0"/>
            <a:t>Birliktelik Analizi</a:t>
          </a:r>
        </a:p>
      </dgm:t>
    </dgm:pt>
    <dgm:pt modelId="{38B7782E-B707-4EE6-96A8-91BD526AAACA}" type="parTrans" cxnId="{858FEF63-F63E-4BD8-A4A3-38B1784F130A}">
      <dgm:prSet/>
      <dgm:spPr/>
      <dgm:t>
        <a:bodyPr/>
        <a:lstStyle/>
        <a:p>
          <a:endParaRPr lang="tr-TR" sz="1600"/>
        </a:p>
      </dgm:t>
    </dgm:pt>
    <dgm:pt modelId="{089C98E0-3793-4EDC-9540-5831553ABE57}" type="sibTrans" cxnId="{858FEF63-F63E-4BD8-A4A3-38B1784F130A}">
      <dgm:prSet/>
      <dgm:spPr/>
      <dgm:t>
        <a:bodyPr/>
        <a:lstStyle/>
        <a:p>
          <a:endParaRPr lang="tr-TR" sz="1600"/>
        </a:p>
      </dgm:t>
    </dgm:pt>
    <dgm:pt modelId="{785B2C3A-6A31-4B7E-90DB-1BB952B7F69E}">
      <dgm:prSet phldrT="[Metin]" custT="1"/>
      <dgm:spPr/>
      <dgm:t>
        <a:bodyPr/>
        <a:lstStyle/>
        <a:p>
          <a:r>
            <a:rPr lang="tr-TR" sz="1600" dirty="0"/>
            <a:t>Kümeleme</a:t>
          </a:r>
        </a:p>
      </dgm:t>
    </dgm:pt>
    <dgm:pt modelId="{88DC5806-9032-4122-A944-662FAC6B0307}" type="parTrans" cxnId="{9B876043-441B-4F36-9241-4944D1A1C4F0}">
      <dgm:prSet/>
      <dgm:spPr/>
      <dgm:t>
        <a:bodyPr/>
        <a:lstStyle/>
        <a:p>
          <a:endParaRPr lang="tr-TR" sz="1600"/>
        </a:p>
      </dgm:t>
    </dgm:pt>
    <dgm:pt modelId="{CDF4EA00-69EA-476C-8C77-E9EE79915C7C}" type="sibTrans" cxnId="{9B876043-441B-4F36-9241-4944D1A1C4F0}">
      <dgm:prSet/>
      <dgm:spPr/>
      <dgm:t>
        <a:bodyPr/>
        <a:lstStyle/>
        <a:p>
          <a:endParaRPr lang="tr-TR" sz="1600"/>
        </a:p>
      </dgm:t>
    </dgm:pt>
    <dgm:pt modelId="{ACEB8887-E66F-4132-A2D0-DFB514D7B567}">
      <dgm:prSet phldrT="[Metin]" custT="1"/>
      <dgm:spPr/>
      <dgm:t>
        <a:bodyPr/>
        <a:lstStyle/>
        <a:p>
          <a:r>
            <a:rPr lang="tr-TR" sz="1600" dirty="0"/>
            <a:t>Makine Öğrenmesi</a:t>
          </a:r>
        </a:p>
      </dgm:t>
    </dgm:pt>
    <dgm:pt modelId="{D90A676C-E6AC-4158-AC79-56574206A5F6}" type="parTrans" cxnId="{F97B4067-234D-469E-A113-05ADB06DF3B1}">
      <dgm:prSet/>
      <dgm:spPr/>
      <dgm:t>
        <a:bodyPr/>
        <a:lstStyle/>
        <a:p>
          <a:endParaRPr lang="tr-TR" sz="1600"/>
        </a:p>
      </dgm:t>
    </dgm:pt>
    <dgm:pt modelId="{1EA20840-AC6B-4F3C-A8DC-0B9B6A77D278}" type="sibTrans" cxnId="{F97B4067-234D-469E-A113-05ADB06DF3B1}">
      <dgm:prSet/>
      <dgm:spPr/>
      <dgm:t>
        <a:bodyPr/>
        <a:lstStyle/>
        <a:p>
          <a:endParaRPr lang="tr-TR" sz="1600"/>
        </a:p>
      </dgm:t>
    </dgm:pt>
    <dgm:pt modelId="{FE913646-B74B-4ED2-B17E-3C0344AAA40B}">
      <dgm:prSet phldrT="[Metin]" custT="1"/>
      <dgm:spPr/>
      <dgm:t>
        <a:bodyPr/>
        <a:lstStyle/>
        <a:p>
          <a:r>
            <a:rPr lang="tr-TR" sz="1600" dirty="0"/>
            <a:t>Gözetimli Öğrenme</a:t>
          </a:r>
        </a:p>
      </dgm:t>
    </dgm:pt>
    <dgm:pt modelId="{137531FD-634B-4A03-9A7E-76BCBC10ECEB}" type="parTrans" cxnId="{5E00F78A-B46A-456A-906D-A9A379883F8F}">
      <dgm:prSet/>
      <dgm:spPr/>
      <dgm:t>
        <a:bodyPr/>
        <a:lstStyle/>
        <a:p>
          <a:endParaRPr lang="tr-TR" sz="1600"/>
        </a:p>
      </dgm:t>
    </dgm:pt>
    <dgm:pt modelId="{0F98A5AB-0284-433F-AE5B-0608FE695771}" type="sibTrans" cxnId="{5E00F78A-B46A-456A-906D-A9A379883F8F}">
      <dgm:prSet/>
      <dgm:spPr/>
      <dgm:t>
        <a:bodyPr/>
        <a:lstStyle/>
        <a:p>
          <a:endParaRPr lang="tr-TR" sz="1600"/>
        </a:p>
      </dgm:t>
    </dgm:pt>
    <dgm:pt modelId="{7B0B7EBA-D24A-4A35-BE76-87C3C1AC5333}">
      <dgm:prSet phldrT="[Metin]" custT="1"/>
      <dgm:spPr/>
      <dgm:t>
        <a:bodyPr/>
        <a:lstStyle/>
        <a:p>
          <a:r>
            <a:rPr lang="tr-TR" sz="1600" dirty="0"/>
            <a:t>Gözetimsiz Öğrenme</a:t>
          </a:r>
        </a:p>
      </dgm:t>
    </dgm:pt>
    <dgm:pt modelId="{3966E39E-22A6-4A85-A629-B29F8556BDE2}" type="parTrans" cxnId="{C9E0CC5E-F50F-40E5-AD87-DB03BA604CB7}">
      <dgm:prSet/>
      <dgm:spPr/>
      <dgm:t>
        <a:bodyPr/>
        <a:lstStyle/>
        <a:p>
          <a:endParaRPr lang="tr-TR" sz="1600"/>
        </a:p>
      </dgm:t>
    </dgm:pt>
    <dgm:pt modelId="{96282645-AA88-40D8-A8E7-C222248DD465}" type="sibTrans" cxnId="{C9E0CC5E-F50F-40E5-AD87-DB03BA604CB7}">
      <dgm:prSet/>
      <dgm:spPr/>
      <dgm:t>
        <a:bodyPr/>
        <a:lstStyle/>
        <a:p>
          <a:endParaRPr lang="tr-TR" sz="1600"/>
        </a:p>
      </dgm:t>
    </dgm:pt>
    <dgm:pt modelId="{0C2F7794-2D08-4BAB-9E98-173DE5C45C83}">
      <dgm:prSet phldrT="[Metin]" custT="1"/>
      <dgm:spPr/>
      <dgm:t>
        <a:bodyPr/>
        <a:lstStyle/>
        <a:p>
          <a:r>
            <a:rPr lang="tr-TR" sz="1600" dirty="0"/>
            <a:t>Yarı-Gözetimli Öğrenme</a:t>
          </a:r>
        </a:p>
      </dgm:t>
    </dgm:pt>
    <dgm:pt modelId="{CE643EBA-966C-41A3-8002-826C9E5976C0}" type="parTrans" cxnId="{37996311-4DB0-470E-BF0C-0BFB93BCA712}">
      <dgm:prSet/>
      <dgm:spPr/>
      <dgm:t>
        <a:bodyPr/>
        <a:lstStyle/>
        <a:p>
          <a:endParaRPr lang="tr-TR" sz="1600"/>
        </a:p>
      </dgm:t>
    </dgm:pt>
    <dgm:pt modelId="{BA823C3D-72A6-4A7D-AFEB-C672B407397A}" type="sibTrans" cxnId="{37996311-4DB0-470E-BF0C-0BFB93BCA712}">
      <dgm:prSet/>
      <dgm:spPr/>
      <dgm:t>
        <a:bodyPr/>
        <a:lstStyle/>
        <a:p>
          <a:endParaRPr lang="tr-TR" sz="1600"/>
        </a:p>
      </dgm:t>
    </dgm:pt>
    <dgm:pt modelId="{BE95456E-31CE-4589-97FE-466645CC60C2}">
      <dgm:prSet phldrT="[Metin]" custT="1"/>
      <dgm:spPr/>
      <dgm:t>
        <a:bodyPr/>
        <a:lstStyle/>
        <a:p>
          <a:r>
            <a:rPr lang="tr-TR" sz="1600" dirty="0"/>
            <a:t>Regresyon</a:t>
          </a:r>
        </a:p>
      </dgm:t>
    </dgm:pt>
    <dgm:pt modelId="{851F49D6-8F92-4BB3-BE91-F2C3CA7D932B}" type="parTrans" cxnId="{5865368A-CCEC-4AEE-AD0E-81F7EDA1DD32}">
      <dgm:prSet/>
      <dgm:spPr/>
      <dgm:t>
        <a:bodyPr/>
        <a:lstStyle/>
        <a:p>
          <a:endParaRPr lang="tr-TR"/>
        </a:p>
      </dgm:t>
    </dgm:pt>
    <dgm:pt modelId="{1A5A365B-CA25-40DE-81F3-B4389365A5C5}" type="sibTrans" cxnId="{5865368A-CCEC-4AEE-AD0E-81F7EDA1DD32}">
      <dgm:prSet/>
      <dgm:spPr/>
      <dgm:t>
        <a:bodyPr/>
        <a:lstStyle/>
        <a:p>
          <a:endParaRPr lang="tr-TR"/>
        </a:p>
      </dgm:t>
    </dgm:pt>
    <dgm:pt modelId="{B2D7ABC9-FD8B-4382-8431-89D60AC51F28}" type="pres">
      <dgm:prSet presAssocID="{84F362EE-EDD5-439E-86B6-F07DEEF12EAB}" presName="hierChild1" presStyleCnt="0">
        <dgm:presLayoutVars>
          <dgm:orgChart val="1"/>
          <dgm:chPref val="1"/>
          <dgm:dir/>
          <dgm:animOne val="branch"/>
          <dgm:animLvl val="lvl"/>
          <dgm:resizeHandles/>
        </dgm:presLayoutVars>
      </dgm:prSet>
      <dgm:spPr/>
    </dgm:pt>
    <dgm:pt modelId="{861D0247-4472-4E86-B8D9-859A6842204C}" type="pres">
      <dgm:prSet presAssocID="{82E60E3F-6E20-4B57-A6EA-7B0A225D0C25}" presName="hierRoot1" presStyleCnt="0">
        <dgm:presLayoutVars>
          <dgm:hierBranch val="init"/>
        </dgm:presLayoutVars>
      </dgm:prSet>
      <dgm:spPr/>
    </dgm:pt>
    <dgm:pt modelId="{FA48AFD2-69BC-4E59-80A0-4FDCCCBA046B}" type="pres">
      <dgm:prSet presAssocID="{82E60E3F-6E20-4B57-A6EA-7B0A225D0C25}" presName="rootComposite1" presStyleCnt="0"/>
      <dgm:spPr/>
    </dgm:pt>
    <dgm:pt modelId="{F21480BD-D869-40D2-A33A-E7B9D421A123}" type="pres">
      <dgm:prSet presAssocID="{82E60E3F-6E20-4B57-A6EA-7B0A225D0C25}" presName="rootText1" presStyleLbl="node0" presStyleIdx="0" presStyleCnt="1" custScaleX="115875">
        <dgm:presLayoutVars>
          <dgm:chPref val="3"/>
        </dgm:presLayoutVars>
      </dgm:prSet>
      <dgm:spPr/>
    </dgm:pt>
    <dgm:pt modelId="{D3D9922C-F287-476A-90F7-FB34F1397F07}" type="pres">
      <dgm:prSet presAssocID="{82E60E3F-6E20-4B57-A6EA-7B0A225D0C25}" presName="rootConnector1" presStyleLbl="node1" presStyleIdx="0" presStyleCnt="0"/>
      <dgm:spPr/>
    </dgm:pt>
    <dgm:pt modelId="{DB253BFB-D152-4DE1-B67B-B5305B24E23D}" type="pres">
      <dgm:prSet presAssocID="{82E60E3F-6E20-4B57-A6EA-7B0A225D0C25}" presName="hierChild2" presStyleCnt="0"/>
      <dgm:spPr/>
    </dgm:pt>
    <dgm:pt modelId="{287467A4-13C8-4329-8399-7948BC93C48E}" type="pres">
      <dgm:prSet presAssocID="{0123E8BF-CBDC-489A-A7A7-7375BDA66195}" presName="Name37" presStyleLbl="parChTrans1D2" presStyleIdx="0" presStyleCnt="2"/>
      <dgm:spPr/>
    </dgm:pt>
    <dgm:pt modelId="{1A091B88-6DF7-44A2-BEC0-46F1460B3B57}" type="pres">
      <dgm:prSet presAssocID="{0D5275D8-D20E-4CF0-9B3C-7520C6E748EC}" presName="hierRoot2" presStyleCnt="0">
        <dgm:presLayoutVars>
          <dgm:hierBranch val="init"/>
        </dgm:presLayoutVars>
      </dgm:prSet>
      <dgm:spPr/>
    </dgm:pt>
    <dgm:pt modelId="{7260942A-166A-4A1F-8DE6-32DB5DEE1C2E}" type="pres">
      <dgm:prSet presAssocID="{0D5275D8-D20E-4CF0-9B3C-7520C6E748EC}" presName="rootComposite" presStyleCnt="0"/>
      <dgm:spPr/>
    </dgm:pt>
    <dgm:pt modelId="{955DDAFC-043C-4F4A-B23F-3A94A94AC22E}" type="pres">
      <dgm:prSet presAssocID="{0D5275D8-D20E-4CF0-9B3C-7520C6E748EC}" presName="rootText" presStyleLbl="node2" presStyleIdx="0" presStyleCnt="2" custScaleX="159329">
        <dgm:presLayoutVars>
          <dgm:chPref val="3"/>
        </dgm:presLayoutVars>
      </dgm:prSet>
      <dgm:spPr/>
    </dgm:pt>
    <dgm:pt modelId="{A4CB633A-C456-4F18-8B9D-87C15C153CC2}" type="pres">
      <dgm:prSet presAssocID="{0D5275D8-D20E-4CF0-9B3C-7520C6E748EC}" presName="rootConnector" presStyleLbl="node2" presStyleIdx="0" presStyleCnt="2"/>
      <dgm:spPr/>
    </dgm:pt>
    <dgm:pt modelId="{D81B96AE-6E94-4E5B-A02A-AE45E3B11B51}" type="pres">
      <dgm:prSet presAssocID="{0D5275D8-D20E-4CF0-9B3C-7520C6E748EC}" presName="hierChild4" presStyleCnt="0"/>
      <dgm:spPr/>
    </dgm:pt>
    <dgm:pt modelId="{EB47A373-138D-4062-84B4-E2BB13B0C3E7}" type="pres">
      <dgm:prSet presAssocID="{38B7782E-B707-4EE6-96A8-91BD526AAACA}" presName="Name37" presStyleLbl="parChTrans1D3" presStyleIdx="0" presStyleCnt="5"/>
      <dgm:spPr/>
    </dgm:pt>
    <dgm:pt modelId="{CFD7E00A-2628-42D6-AA5E-9CFE2D9FEC73}" type="pres">
      <dgm:prSet presAssocID="{05566469-7781-477F-B77B-87EC3D47D536}" presName="hierRoot2" presStyleCnt="0">
        <dgm:presLayoutVars>
          <dgm:hierBranch val="init"/>
        </dgm:presLayoutVars>
      </dgm:prSet>
      <dgm:spPr/>
    </dgm:pt>
    <dgm:pt modelId="{2E82F4A1-5CAE-4E50-B0A8-CB9ACA7BEDDE}" type="pres">
      <dgm:prSet presAssocID="{05566469-7781-477F-B77B-87EC3D47D536}" presName="rootComposite" presStyleCnt="0"/>
      <dgm:spPr/>
    </dgm:pt>
    <dgm:pt modelId="{AE389082-85A3-4898-8344-57645E3507F6}" type="pres">
      <dgm:prSet presAssocID="{05566469-7781-477F-B77B-87EC3D47D536}" presName="rootText" presStyleLbl="node3" presStyleIdx="0" presStyleCnt="5" custScaleX="136154">
        <dgm:presLayoutVars>
          <dgm:chPref val="3"/>
        </dgm:presLayoutVars>
      </dgm:prSet>
      <dgm:spPr/>
    </dgm:pt>
    <dgm:pt modelId="{B59B5A88-4D30-4EE3-B868-F1143D54C78D}" type="pres">
      <dgm:prSet presAssocID="{05566469-7781-477F-B77B-87EC3D47D536}" presName="rootConnector" presStyleLbl="node3" presStyleIdx="0" presStyleCnt="5"/>
      <dgm:spPr/>
    </dgm:pt>
    <dgm:pt modelId="{DA96C86B-D24B-4E4C-B512-C7C749224CC5}" type="pres">
      <dgm:prSet presAssocID="{05566469-7781-477F-B77B-87EC3D47D536}" presName="hierChild4" presStyleCnt="0"/>
      <dgm:spPr/>
    </dgm:pt>
    <dgm:pt modelId="{FA595C49-BACE-432B-8E27-BE071A9141B8}" type="pres">
      <dgm:prSet presAssocID="{05566469-7781-477F-B77B-87EC3D47D536}" presName="hierChild5" presStyleCnt="0"/>
      <dgm:spPr/>
    </dgm:pt>
    <dgm:pt modelId="{71640585-E645-40EA-981B-BD6C753B001B}" type="pres">
      <dgm:prSet presAssocID="{851F49D6-8F92-4BB3-BE91-F2C3CA7D932B}" presName="Name37" presStyleLbl="parChTrans1D3" presStyleIdx="1" presStyleCnt="5"/>
      <dgm:spPr/>
    </dgm:pt>
    <dgm:pt modelId="{21963BF1-CAEE-4EDC-A996-5D00ADB925DF}" type="pres">
      <dgm:prSet presAssocID="{BE95456E-31CE-4589-97FE-466645CC60C2}" presName="hierRoot2" presStyleCnt="0">
        <dgm:presLayoutVars>
          <dgm:hierBranch val="init"/>
        </dgm:presLayoutVars>
      </dgm:prSet>
      <dgm:spPr/>
    </dgm:pt>
    <dgm:pt modelId="{0DBEFC8E-0BFB-4C41-BA3C-AB2B182D417E}" type="pres">
      <dgm:prSet presAssocID="{BE95456E-31CE-4589-97FE-466645CC60C2}" presName="rootComposite" presStyleCnt="0"/>
      <dgm:spPr/>
    </dgm:pt>
    <dgm:pt modelId="{AF7DBA3B-D0A9-4437-8EEE-B723F5149222}" type="pres">
      <dgm:prSet presAssocID="{BE95456E-31CE-4589-97FE-466645CC60C2}" presName="rootText" presStyleLbl="node3" presStyleIdx="1" presStyleCnt="5" custScaleX="136154">
        <dgm:presLayoutVars>
          <dgm:chPref val="3"/>
        </dgm:presLayoutVars>
      </dgm:prSet>
      <dgm:spPr/>
    </dgm:pt>
    <dgm:pt modelId="{B25DDC21-76C4-496F-8F76-2C0778886541}" type="pres">
      <dgm:prSet presAssocID="{BE95456E-31CE-4589-97FE-466645CC60C2}" presName="rootConnector" presStyleLbl="node3" presStyleIdx="1" presStyleCnt="5"/>
      <dgm:spPr/>
    </dgm:pt>
    <dgm:pt modelId="{45939E2A-8EB9-4ED0-AAD6-E307093C267F}" type="pres">
      <dgm:prSet presAssocID="{BE95456E-31CE-4589-97FE-466645CC60C2}" presName="hierChild4" presStyleCnt="0"/>
      <dgm:spPr/>
    </dgm:pt>
    <dgm:pt modelId="{00A0DECE-7B22-466D-A6EB-1F047CA9D198}" type="pres">
      <dgm:prSet presAssocID="{BE95456E-31CE-4589-97FE-466645CC60C2}" presName="hierChild5" presStyleCnt="0"/>
      <dgm:spPr/>
    </dgm:pt>
    <dgm:pt modelId="{B0FAC2E2-E601-4A6B-920E-2D50C18295C3}" type="pres">
      <dgm:prSet presAssocID="{644D6BEE-DB01-4F56-9ADF-93BF8C018F14}" presName="Name37" presStyleLbl="parChTrans1D3" presStyleIdx="2" presStyleCnt="5"/>
      <dgm:spPr/>
    </dgm:pt>
    <dgm:pt modelId="{FE1562CF-608D-4B1E-9FE0-96A046451D1E}" type="pres">
      <dgm:prSet presAssocID="{BA826D8C-E8D2-4008-B2B2-79725104A24A}" presName="hierRoot2" presStyleCnt="0">
        <dgm:presLayoutVars>
          <dgm:hierBranch val="init"/>
        </dgm:presLayoutVars>
      </dgm:prSet>
      <dgm:spPr/>
    </dgm:pt>
    <dgm:pt modelId="{C30CDD3D-DD0F-4EBD-9939-7540A4FD14E7}" type="pres">
      <dgm:prSet presAssocID="{BA826D8C-E8D2-4008-B2B2-79725104A24A}" presName="rootComposite" presStyleCnt="0"/>
      <dgm:spPr/>
    </dgm:pt>
    <dgm:pt modelId="{BA802215-E901-4D9A-BA64-678B557B16BD}" type="pres">
      <dgm:prSet presAssocID="{BA826D8C-E8D2-4008-B2B2-79725104A24A}" presName="rootText" presStyleLbl="node3" presStyleIdx="2" presStyleCnt="5" custScaleX="136154">
        <dgm:presLayoutVars>
          <dgm:chPref val="3"/>
        </dgm:presLayoutVars>
      </dgm:prSet>
      <dgm:spPr/>
    </dgm:pt>
    <dgm:pt modelId="{11B1361F-BD1E-4103-BCB3-7053EFDDCCF4}" type="pres">
      <dgm:prSet presAssocID="{BA826D8C-E8D2-4008-B2B2-79725104A24A}" presName="rootConnector" presStyleLbl="node3" presStyleIdx="2" presStyleCnt="5"/>
      <dgm:spPr/>
    </dgm:pt>
    <dgm:pt modelId="{AA880A24-9D18-4189-B9F9-E6C1A6F26C61}" type="pres">
      <dgm:prSet presAssocID="{BA826D8C-E8D2-4008-B2B2-79725104A24A}" presName="hierChild4" presStyleCnt="0"/>
      <dgm:spPr/>
    </dgm:pt>
    <dgm:pt modelId="{46630D82-8D9D-4315-AE5D-E90521A01FCA}" type="pres">
      <dgm:prSet presAssocID="{BA826D8C-E8D2-4008-B2B2-79725104A24A}" presName="hierChild5" presStyleCnt="0"/>
      <dgm:spPr/>
    </dgm:pt>
    <dgm:pt modelId="{6CCA10D0-0F65-47D7-9D09-1F8E1043D93A}" type="pres">
      <dgm:prSet presAssocID="{88DC5806-9032-4122-A944-662FAC6B0307}" presName="Name37" presStyleLbl="parChTrans1D3" presStyleIdx="3" presStyleCnt="5"/>
      <dgm:spPr/>
    </dgm:pt>
    <dgm:pt modelId="{432C536D-DBE6-4F98-857B-E3CCCD544E8F}" type="pres">
      <dgm:prSet presAssocID="{785B2C3A-6A31-4B7E-90DB-1BB952B7F69E}" presName="hierRoot2" presStyleCnt="0">
        <dgm:presLayoutVars>
          <dgm:hierBranch val="init"/>
        </dgm:presLayoutVars>
      </dgm:prSet>
      <dgm:spPr/>
    </dgm:pt>
    <dgm:pt modelId="{5D8D6D00-DB42-479E-A5F1-81782BB7EC01}" type="pres">
      <dgm:prSet presAssocID="{785B2C3A-6A31-4B7E-90DB-1BB952B7F69E}" presName="rootComposite" presStyleCnt="0"/>
      <dgm:spPr/>
    </dgm:pt>
    <dgm:pt modelId="{9E2A7B08-EF2A-4504-8CE0-02F715B12FE5}" type="pres">
      <dgm:prSet presAssocID="{785B2C3A-6A31-4B7E-90DB-1BB952B7F69E}" presName="rootText" presStyleLbl="node3" presStyleIdx="3" presStyleCnt="5" custScaleX="136154">
        <dgm:presLayoutVars>
          <dgm:chPref val="3"/>
        </dgm:presLayoutVars>
      </dgm:prSet>
      <dgm:spPr/>
    </dgm:pt>
    <dgm:pt modelId="{123E8822-7F07-46BB-ACD5-65636238E10C}" type="pres">
      <dgm:prSet presAssocID="{785B2C3A-6A31-4B7E-90DB-1BB952B7F69E}" presName="rootConnector" presStyleLbl="node3" presStyleIdx="3" presStyleCnt="5"/>
      <dgm:spPr/>
    </dgm:pt>
    <dgm:pt modelId="{041E0B2B-EC45-4B5A-8F34-3D133B1FBA79}" type="pres">
      <dgm:prSet presAssocID="{785B2C3A-6A31-4B7E-90DB-1BB952B7F69E}" presName="hierChild4" presStyleCnt="0"/>
      <dgm:spPr/>
    </dgm:pt>
    <dgm:pt modelId="{E6A6646C-A482-40AD-A1B8-1DF77162E6FF}" type="pres">
      <dgm:prSet presAssocID="{785B2C3A-6A31-4B7E-90DB-1BB952B7F69E}" presName="hierChild5" presStyleCnt="0"/>
      <dgm:spPr/>
    </dgm:pt>
    <dgm:pt modelId="{4C4D22B5-1B46-4334-B510-97C8FB95BE84}" type="pres">
      <dgm:prSet presAssocID="{0D5275D8-D20E-4CF0-9B3C-7520C6E748EC}" presName="hierChild5" presStyleCnt="0"/>
      <dgm:spPr/>
    </dgm:pt>
    <dgm:pt modelId="{143DF650-D16C-437B-B792-4C45200649DC}" type="pres">
      <dgm:prSet presAssocID="{16BDBAB2-1D53-48F5-9862-7D26A3FC773A}" presName="Name37" presStyleLbl="parChTrans1D2" presStyleIdx="1" presStyleCnt="2"/>
      <dgm:spPr/>
    </dgm:pt>
    <dgm:pt modelId="{EE55D324-3D43-4648-96E5-A9560E963CA8}" type="pres">
      <dgm:prSet presAssocID="{D97371DC-F30F-48CF-84EA-AEC773725971}" presName="hierRoot2" presStyleCnt="0">
        <dgm:presLayoutVars>
          <dgm:hierBranch val="init"/>
        </dgm:presLayoutVars>
      </dgm:prSet>
      <dgm:spPr/>
    </dgm:pt>
    <dgm:pt modelId="{CC1368C8-333F-49A1-A8C3-71DFB1BDD8FC}" type="pres">
      <dgm:prSet presAssocID="{D97371DC-F30F-48CF-84EA-AEC773725971}" presName="rootComposite" presStyleCnt="0"/>
      <dgm:spPr/>
    </dgm:pt>
    <dgm:pt modelId="{3585281A-0F9F-4394-A3A0-29E5B6880C41}" type="pres">
      <dgm:prSet presAssocID="{D97371DC-F30F-48CF-84EA-AEC773725971}" presName="rootText" presStyleLbl="node2" presStyleIdx="1" presStyleCnt="2" custScaleX="159329">
        <dgm:presLayoutVars>
          <dgm:chPref val="3"/>
        </dgm:presLayoutVars>
      </dgm:prSet>
      <dgm:spPr/>
    </dgm:pt>
    <dgm:pt modelId="{D3A1BAE5-A09A-4339-9130-052A99205F01}" type="pres">
      <dgm:prSet presAssocID="{D97371DC-F30F-48CF-84EA-AEC773725971}" presName="rootConnector" presStyleLbl="node2" presStyleIdx="1" presStyleCnt="2"/>
      <dgm:spPr/>
    </dgm:pt>
    <dgm:pt modelId="{ACC30A00-C7D2-4DF2-BF66-8D3935DABA9F}" type="pres">
      <dgm:prSet presAssocID="{D97371DC-F30F-48CF-84EA-AEC773725971}" presName="hierChild4" presStyleCnt="0"/>
      <dgm:spPr/>
    </dgm:pt>
    <dgm:pt modelId="{0F285FBA-948D-4879-A47E-DA9AF5E3BC94}" type="pres">
      <dgm:prSet presAssocID="{D90A676C-E6AC-4158-AC79-56574206A5F6}" presName="Name37" presStyleLbl="parChTrans1D3" presStyleIdx="4" presStyleCnt="5"/>
      <dgm:spPr/>
    </dgm:pt>
    <dgm:pt modelId="{67D3D0CA-8589-4345-B3C8-834D513C07D0}" type="pres">
      <dgm:prSet presAssocID="{ACEB8887-E66F-4132-A2D0-DFB514D7B567}" presName="hierRoot2" presStyleCnt="0">
        <dgm:presLayoutVars>
          <dgm:hierBranch val="init"/>
        </dgm:presLayoutVars>
      </dgm:prSet>
      <dgm:spPr/>
    </dgm:pt>
    <dgm:pt modelId="{7E2BECD6-DA9D-4313-9757-40BEEFADDAC9}" type="pres">
      <dgm:prSet presAssocID="{ACEB8887-E66F-4132-A2D0-DFB514D7B567}" presName="rootComposite" presStyleCnt="0"/>
      <dgm:spPr/>
    </dgm:pt>
    <dgm:pt modelId="{31EF308B-0FF8-4030-98E8-D707703584BF}" type="pres">
      <dgm:prSet presAssocID="{ACEB8887-E66F-4132-A2D0-DFB514D7B567}" presName="rootText" presStyleLbl="node3" presStyleIdx="4" presStyleCnt="5" custScaleX="136154">
        <dgm:presLayoutVars>
          <dgm:chPref val="3"/>
        </dgm:presLayoutVars>
      </dgm:prSet>
      <dgm:spPr/>
    </dgm:pt>
    <dgm:pt modelId="{6E300623-3133-488C-9447-434A76DA148A}" type="pres">
      <dgm:prSet presAssocID="{ACEB8887-E66F-4132-A2D0-DFB514D7B567}" presName="rootConnector" presStyleLbl="node3" presStyleIdx="4" presStyleCnt="5"/>
      <dgm:spPr/>
    </dgm:pt>
    <dgm:pt modelId="{8662140D-0656-4614-BB7B-ACAF1C4E3755}" type="pres">
      <dgm:prSet presAssocID="{ACEB8887-E66F-4132-A2D0-DFB514D7B567}" presName="hierChild4" presStyleCnt="0"/>
      <dgm:spPr/>
    </dgm:pt>
    <dgm:pt modelId="{9FBEAD79-4675-4337-9F62-7AD348788E40}" type="pres">
      <dgm:prSet presAssocID="{137531FD-634B-4A03-9A7E-76BCBC10ECEB}" presName="Name37" presStyleLbl="parChTrans1D4" presStyleIdx="0" presStyleCnt="3"/>
      <dgm:spPr/>
    </dgm:pt>
    <dgm:pt modelId="{46FAF18F-87B5-4A0F-8E96-4D5063CDB4FE}" type="pres">
      <dgm:prSet presAssocID="{FE913646-B74B-4ED2-B17E-3C0344AAA40B}" presName="hierRoot2" presStyleCnt="0">
        <dgm:presLayoutVars>
          <dgm:hierBranch val="init"/>
        </dgm:presLayoutVars>
      </dgm:prSet>
      <dgm:spPr/>
    </dgm:pt>
    <dgm:pt modelId="{8D6291DE-6632-41DA-A52E-60B0B461BAAB}" type="pres">
      <dgm:prSet presAssocID="{FE913646-B74B-4ED2-B17E-3C0344AAA40B}" presName="rootComposite" presStyleCnt="0"/>
      <dgm:spPr/>
    </dgm:pt>
    <dgm:pt modelId="{DE537FB7-FB52-499B-92E1-7004EDC06634}" type="pres">
      <dgm:prSet presAssocID="{FE913646-B74B-4ED2-B17E-3C0344AAA40B}" presName="rootText" presStyleLbl="node4" presStyleIdx="0" presStyleCnt="3" custScaleX="150638">
        <dgm:presLayoutVars>
          <dgm:chPref val="3"/>
        </dgm:presLayoutVars>
      </dgm:prSet>
      <dgm:spPr/>
    </dgm:pt>
    <dgm:pt modelId="{D2FB0411-C7F7-4C81-8D84-D83EAE7D7B75}" type="pres">
      <dgm:prSet presAssocID="{FE913646-B74B-4ED2-B17E-3C0344AAA40B}" presName="rootConnector" presStyleLbl="node4" presStyleIdx="0" presStyleCnt="3"/>
      <dgm:spPr/>
    </dgm:pt>
    <dgm:pt modelId="{3732E893-35DE-4BF8-A630-3316A0055E84}" type="pres">
      <dgm:prSet presAssocID="{FE913646-B74B-4ED2-B17E-3C0344AAA40B}" presName="hierChild4" presStyleCnt="0"/>
      <dgm:spPr/>
    </dgm:pt>
    <dgm:pt modelId="{E94E942A-B207-4FCF-8A8A-2C2059FE5C1E}" type="pres">
      <dgm:prSet presAssocID="{FE913646-B74B-4ED2-B17E-3C0344AAA40B}" presName="hierChild5" presStyleCnt="0"/>
      <dgm:spPr/>
    </dgm:pt>
    <dgm:pt modelId="{604A7B9D-49B4-41F4-BDF2-6E704B8803CF}" type="pres">
      <dgm:prSet presAssocID="{3966E39E-22A6-4A85-A629-B29F8556BDE2}" presName="Name37" presStyleLbl="parChTrans1D4" presStyleIdx="1" presStyleCnt="3"/>
      <dgm:spPr/>
    </dgm:pt>
    <dgm:pt modelId="{49B80D3E-67F6-4DBD-B5A5-58DC735A685B}" type="pres">
      <dgm:prSet presAssocID="{7B0B7EBA-D24A-4A35-BE76-87C3C1AC5333}" presName="hierRoot2" presStyleCnt="0">
        <dgm:presLayoutVars>
          <dgm:hierBranch val="init"/>
        </dgm:presLayoutVars>
      </dgm:prSet>
      <dgm:spPr/>
    </dgm:pt>
    <dgm:pt modelId="{CA2CEAEF-8BA1-46C6-B077-E625E530F5EB}" type="pres">
      <dgm:prSet presAssocID="{7B0B7EBA-D24A-4A35-BE76-87C3C1AC5333}" presName="rootComposite" presStyleCnt="0"/>
      <dgm:spPr/>
    </dgm:pt>
    <dgm:pt modelId="{7BC0675C-26D8-4156-B66B-CF5D0624ED39}" type="pres">
      <dgm:prSet presAssocID="{7B0B7EBA-D24A-4A35-BE76-87C3C1AC5333}" presName="rootText" presStyleLbl="node4" presStyleIdx="1" presStyleCnt="3" custScaleX="150638">
        <dgm:presLayoutVars>
          <dgm:chPref val="3"/>
        </dgm:presLayoutVars>
      </dgm:prSet>
      <dgm:spPr/>
    </dgm:pt>
    <dgm:pt modelId="{3D7BA099-DBDE-4760-B16F-328A84FB92AA}" type="pres">
      <dgm:prSet presAssocID="{7B0B7EBA-D24A-4A35-BE76-87C3C1AC5333}" presName="rootConnector" presStyleLbl="node4" presStyleIdx="1" presStyleCnt="3"/>
      <dgm:spPr/>
    </dgm:pt>
    <dgm:pt modelId="{1B2587D3-9C4E-4FBD-83A4-1AF043694901}" type="pres">
      <dgm:prSet presAssocID="{7B0B7EBA-D24A-4A35-BE76-87C3C1AC5333}" presName="hierChild4" presStyleCnt="0"/>
      <dgm:spPr/>
    </dgm:pt>
    <dgm:pt modelId="{DB15E98D-DE66-4F96-8B9D-B221A5F79011}" type="pres">
      <dgm:prSet presAssocID="{7B0B7EBA-D24A-4A35-BE76-87C3C1AC5333}" presName="hierChild5" presStyleCnt="0"/>
      <dgm:spPr/>
    </dgm:pt>
    <dgm:pt modelId="{BD8E01DE-D30A-4D9D-8E65-5C5BC21ED235}" type="pres">
      <dgm:prSet presAssocID="{CE643EBA-966C-41A3-8002-826C9E5976C0}" presName="Name37" presStyleLbl="parChTrans1D4" presStyleIdx="2" presStyleCnt="3"/>
      <dgm:spPr/>
    </dgm:pt>
    <dgm:pt modelId="{7EBC8CE5-5687-4AA7-A521-A21B7797CE3B}" type="pres">
      <dgm:prSet presAssocID="{0C2F7794-2D08-4BAB-9E98-173DE5C45C83}" presName="hierRoot2" presStyleCnt="0">
        <dgm:presLayoutVars>
          <dgm:hierBranch val="init"/>
        </dgm:presLayoutVars>
      </dgm:prSet>
      <dgm:spPr/>
    </dgm:pt>
    <dgm:pt modelId="{35F664B8-6A4F-45D5-A1A2-660DC9B0CC7B}" type="pres">
      <dgm:prSet presAssocID="{0C2F7794-2D08-4BAB-9E98-173DE5C45C83}" presName="rootComposite" presStyleCnt="0"/>
      <dgm:spPr/>
    </dgm:pt>
    <dgm:pt modelId="{9D74E42A-A0C7-4CD9-AE24-3B233EF99EF2}" type="pres">
      <dgm:prSet presAssocID="{0C2F7794-2D08-4BAB-9E98-173DE5C45C83}" presName="rootText" presStyleLbl="node4" presStyleIdx="2" presStyleCnt="3" custScaleX="150638">
        <dgm:presLayoutVars>
          <dgm:chPref val="3"/>
        </dgm:presLayoutVars>
      </dgm:prSet>
      <dgm:spPr/>
    </dgm:pt>
    <dgm:pt modelId="{52310BB8-13F2-4F51-8F53-58105DF8E021}" type="pres">
      <dgm:prSet presAssocID="{0C2F7794-2D08-4BAB-9E98-173DE5C45C83}" presName="rootConnector" presStyleLbl="node4" presStyleIdx="2" presStyleCnt="3"/>
      <dgm:spPr/>
    </dgm:pt>
    <dgm:pt modelId="{B94562D8-52B4-4F35-B966-66F77ED8B816}" type="pres">
      <dgm:prSet presAssocID="{0C2F7794-2D08-4BAB-9E98-173DE5C45C83}" presName="hierChild4" presStyleCnt="0"/>
      <dgm:spPr/>
    </dgm:pt>
    <dgm:pt modelId="{7F14B90B-1C11-400B-9888-73B6A57B0623}" type="pres">
      <dgm:prSet presAssocID="{0C2F7794-2D08-4BAB-9E98-173DE5C45C83}" presName="hierChild5" presStyleCnt="0"/>
      <dgm:spPr/>
    </dgm:pt>
    <dgm:pt modelId="{8AB86953-C2BF-43FE-A87C-6CED21E684A4}" type="pres">
      <dgm:prSet presAssocID="{ACEB8887-E66F-4132-A2D0-DFB514D7B567}" presName="hierChild5" presStyleCnt="0"/>
      <dgm:spPr/>
    </dgm:pt>
    <dgm:pt modelId="{D4192BB5-96EA-4C07-8876-A0C8FCC51041}" type="pres">
      <dgm:prSet presAssocID="{D97371DC-F30F-48CF-84EA-AEC773725971}" presName="hierChild5" presStyleCnt="0"/>
      <dgm:spPr/>
    </dgm:pt>
    <dgm:pt modelId="{F5CE0FA2-077E-446F-8A72-4D5A0789A9FC}" type="pres">
      <dgm:prSet presAssocID="{82E60E3F-6E20-4B57-A6EA-7B0A225D0C25}" presName="hierChild3" presStyleCnt="0"/>
      <dgm:spPr/>
    </dgm:pt>
  </dgm:ptLst>
  <dgm:cxnLst>
    <dgm:cxn modelId="{3214C806-086E-451C-A9D8-3822EEAFD554}" type="presOf" srcId="{3966E39E-22A6-4A85-A629-B29F8556BDE2}" destId="{604A7B9D-49B4-41F4-BDF2-6E704B8803CF}" srcOrd="0" destOrd="0" presId="urn:microsoft.com/office/officeart/2005/8/layout/orgChart1"/>
    <dgm:cxn modelId="{4A4F7108-435A-4ACC-94B8-683C77E90E0A}" type="presOf" srcId="{82E60E3F-6E20-4B57-A6EA-7B0A225D0C25}" destId="{F21480BD-D869-40D2-A33A-E7B9D421A123}" srcOrd="0" destOrd="0" presId="urn:microsoft.com/office/officeart/2005/8/layout/orgChart1"/>
    <dgm:cxn modelId="{37996311-4DB0-470E-BF0C-0BFB93BCA712}" srcId="{ACEB8887-E66F-4132-A2D0-DFB514D7B567}" destId="{0C2F7794-2D08-4BAB-9E98-173DE5C45C83}" srcOrd="2" destOrd="0" parTransId="{CE643EBA-966C-41A3-8002-826C9E5976C0}" sibTransId="{BA823C3D-72A6-4A7D-AFEB-C672B407397A}"/>
    <dgm:cxn modelId="{F62F8A1C-76F8-4C7C-B1DB-1011BAD2CF86}" type="presOf" srcId="{05566469-7781-477F-B77B-87EC3D47D536}" destId="{AE389082-85A3-4898-8344-57645E3507F6}" srcOrd="0" destOrd="0" presId="urn:microsoft.com/office/officeart/2005/8/layout/orgChart1"/>
    <dgm:cxn modelId="{85E2FD24-F8DC-45A1-A11E-AA46658FF2A1}" type="presOf" srcId="{CE643EBA-966C-41A3-8002-826C9E5976C0}" destId="{BD8E01DE-D30A-4D9D-8E65-5C5BC21ED235}" srcOrd="0" destOrd="0" presId="urn:microsoft.com/office/officeart/2005/8/layout/orgChart1"/>
    <dgm:cxn modelId="{1A448A3A-6701-4926-97A0-993B22EC6AFE}" type="presOf" srcId="{88DC5806-9032-4122-A944-662FAC6B0307}" destId="{6CCA10D0-0F65-47D7-9D09-1F8E1043D93A}" srcOrd="0" destOrd="0" presId="urn:microsoft.com/office/officeart/2005/8/layout/orgChart1"/>
    <dgm:cxn modelId="{9B3CE73A-90DF-47BC-9254-BBB2F8726992}" srcId="{82E60E3F-6E20-4B57-A6EA-7B0A225D0C25}" destId="{D97371DC-F30F-48CF-84EA-AEC773725971}" srcOrd="1" destOrd="0" parTransId="{16BDBAB2-1D53-48F5-9862-7D26A3FC773A}" sibTransId="{C54E3B27-6D3A-4F7D-A50F-FA0099CD244B}"/>
    <dgm:cxn modelId="{C9E0CC5E-F50F-40E5-AD87-DB03BA604CB7}" srcId="{ACEB8887-E66F-4132-A2D0-DFB514D7B567}" destId="{7B0B7EBA-D24A-4A35-BE76-87C3C1AC5333}" srcOrd="1" destOrd="0" parTransId="{3966E39E-22A6-4A85-A629-B29F8556BDE2}" sibTransId="{96282645-AA88-40D8-A8E7-C222248DD465}"/>
    <dgm:cxn modelId="{C1C1A362-DD8A-4A9B-BEB1-42F72B2188D7}" type="presOf" srcId="{BE95456E-31CE-4589-97FE-466645CC60C2}" destId="{AF7DBA3B-D0A9-4437-8EEE-B723F5149222}" srcOrd="0" destOrd="0" presId="urn:microsoft.com/office/officeart/2005/8/layout/orgChart1"/>
    <dgm:cxn modelId="{9B876043-441B-4F36-9241-4944D1A1C4F0}" srcId="{0D5275D8-D20E-4CF0-9B3C-7520C6E748EC}" destId="{785B2C3A-6A31-4B7E-90DB-1BB952B7F69E}" srcOrd="3" destOrd="0" parTransId="{88DC5806-9032-4122-A944-662FAC6B0307}" sibTransId="{CDF4EA00-69EA-476C-8C77-E9EE79915C7C}"/>
    <dgm:cxn modelId="{858FEF63-F63E-4BD8-A4A3-38B1784F130A}" srcId="{0D5275D8-D20E-4CF0-9B3C-7520C6E748EC}" destId="{05566469-7781-477F-B77B-87EC3D47D536}" srcOrd="0" destOrd="0" parTransId="{38B7782E-B707-4EE6-96A8-91BD526AAACA}" sibTransId="{089C98E0-3793-4EDC-9540-5831553ABE57}"/>
    <dgm:cxn modelId="{83343B64-CC08-475D-BD26-53AB6772EDE5}" type="presOf" srcId="{D90A676C-E6AC-4158-AC79-56574206A5F6}" destId="{0F285FBA-948D-4879-A47E-DA9AF5E3BC94}" srcOrd="0" destOrd="0" presId="urn:microsoft.com/office/officeart/2005/8/layout/orgChart1"/>
    <dgm:cxn modelId="{C6C97C46-961C-4522-B86C-90E515BDED43}" type="presOf" srcId="{38B7782E-B707-4EE6-96A8-91BD526AAACA}" destId="{EB47A373-138D-4062-84B4-E2BB13B0C3E7}" srcOrd="0" destOrd="0" presId="urn:microsoft.com/office/officeart/2005/8/layout/orgChart1"/>
    <dgm:cxn modelId="{2805D046-E9CF-46AB-874D-B296AF6BDC8D}" type="presOf" srcId="{7B0B7EBA-D24A-4A35-BE76-87C3C1AC5333}" destId="{7BC0675C-26D8-4156-B66B-CF5D0624ED39}" srcOrd="0" destOrd="0" presId="urn:microsoft.com/office/officeart/2005/8/layout/orgChart1"/>
    <dgm:cxn modelId="{F97B4067-234D-469E-A113-05ADB06DF3B1}" srcId="{D97371DC-F30F-48CF-84EA-AEC773725971}" destId="{ACEB8887-E66F-4132-A2D0-DFB514D7B567}" srcOrd="0" destOrd="0" parTransId="{D90A676C-E6AC-4158-AC79-56574206A5F6}" sibTransId="{1EA20840-AC6B-4F3C-A8DC-0B9B6A77D278}"/>
    <dgm:cxn modelId="{7EF66E67-FFB3-433E-99BD-5B974FED1444}" type="presOf" srcId="{0D5275D8-D20E-4CF0-9B3C-7520C6E748EC}" destId="{A4CB633A-C456-4F18-8B9D-87C15C153CC2}" srcOrd="1" destOrd="0" presId="urn:microsoft.com/office/officeart/2005/8/layout/orgChart1"/>
    <dgm:cxn modelId="{9C66AD67-D44B-4822-8E5C-DF8C60590345}" type="presOf" srcId="{851F49D6-8F92-4BB3-BE91-F2C3CA7D932B}" destId="{71640585-E645-40EA-981B-BD6C753B001B}" srcOrd="0" destOrd="0" presId="urn:microsoft.com/office/officeart/2005/8/layout/orgChart1"/>
    <dgm:cxn modelId="{38881F6B-80C3-434D-9279-A3C887FE4CBB}" type="presOf" srcId="{0123E8BF-CBDC-489A-A7A7-7375BDA66195}" destId="{287467A4-13C8-4329-8399-7948BC93C48E}" srcOrd="0" destOrd="0" presId="urn:microsoft.com/office/officeart/2005/8/layout/orgChart1"/>
    <dgm:cxn modelId="{79009E4B-2FCD-4F09-832E-5635BF44A636}" type="presOf" srcId="{BA826D8C-E8D2-4008-B2B2-79725104A24A}" destId="{11B1361F-BD1E-4103-BCB3-7053EFDDCCF4}" srcOrd="1" destOrd="0" presId="urn:microsoft.com/office/officeart/2005/8/layout/orgChart1"/>
    <dgm:cxn modelId="{FEA5956F-0808-4014-A8CE-EC3582099DF7}" srcId="{82E60E3F-6E20-4B57-A6EA-7B0A225D0C25}" destId="{0D5275D8-D20E-4CF0-9B3C-7520C6E748EC}" srcOrd="0" destOrd="0" parTransId="{0123E8BF-CBDC-489A-A7A7-7375BDA66195}" sibTransId="{FA348031-6F0B-44B1-95D0-F0A6149F7FF2}"/>
    <dgm:cxn modelId="{2811D472-08E9-4AB7-AB6C-37921E249FB1}" type="presOf" srcId="{785B2C3A-6A31-4B7E-90DB-1BB952B7F69E}" destId="{9E2A7B08-EF2A-4504-8CE0-02F715B12FE5}" srcOrd="0" destOrd="0" presId="urn:microsoft.com/office/officeart/2005/8/layout/orgChart1"/>
    <dgm:cxn modelId="{701E4B56-28BF-413D-8FCE-F3EC9E2DA3C9}" type="presOf" srcId="{0C2F7794-2D08-4BAB-9E98-173DE5C45C83}" destId="{52310BB8-13F2-4F51-8F53-58105DF8E021}" srcOrd="1" destOrd="0" presId="urn:microsoft.com/office/officeart/2005/8/layout/orgChart1"/>
    <dgm:cxn modelId="{3C4E0457-84BB-421D-A65C-AA5792449F24}" type="presOf" srcId="{644D6BEE-DB01-4F56-9ADF-93BF8C018F14}" destId="{B0FAC2E2-E601-4A6B-920E-2D50C18295C3}" srcOrd="0" destOrd="0" presId="urn:microsoft.com/office/officeart/2005/8/layout/orgChart1"/>
    <dgm:cxn modelId="{D687278A-E529-4A8F-A441-C5B3474974AC}" type="presOf" srcId="{D97371DC-F30F-48CF-84EA-AEC773725971}" destId="{3585281A-0F9F-4394-A3A0-29E5B6880C41}" srcOrd="0" destOrd="0" presId="urn:microsoft.com/office/officeart/2005/8/layout/orgChart1"/>
    <dgm:cxn modelId="{5865368A-CCEC-4AEE-AD0E-81F7EDA1DD32}" srcId="{0D5275D8-D20E-4CF0-9B3C-7520C6E748EC}" destId="{BE95456E-31CE-4589-97FE-466645CC60C2}" srcOrd="1" destOrd="0" parTransId="{851F49D6-8F92-4BB3-BE91-F2C3CA7D932B}" sibTransId="{1A5A365B-CA25-40DE-81F3-B4389365A5C5}"/>
    <dgm:cxn modelId="{5E00F78A-B46A-456A-906D-A9A379883F8F}" srcId="{ACEB8887-E66F-4132-A2D0-DFB514D7B567}" destId="{FE913646-B74B-4ED2-B17E-3C0344AAA40B}" srcOrd="0" destOrd="0" parTransId="{137531FD-634B-4A03-9A7E-76BCBC10ECEB}" sibTransId="{0F98A5AB-0284-433F-AE5B-0608FE695771}"/>
    <dgm:cxn modelId="{1B8E568B-6ADC-4CE0-B0BC-875807B726B2}" type="presOf" srcId="{BE95456E-31CE-4589-97FE-466645CC60C2}" destId="{B25DDC21-76C4-496F-8F76-2C0778886541}" srcOrd="1" destOrd="0" presId="urn:microsoft.com/office/officeart/2005/8/layout/orgChart1"/>
    <dgm:cxn modelId="{F2FA478E-EAE3-4169-8806-116FBEFA22D1}" type="presOf" srcId="{D97371DC-F30F-48CF-84EA-AEC773725971}" destId="{D3A1BAE5-A09A-4339-9130-052A99205F01}" srcOrd="1" destOrd="0" presId="urn:microsoft.com/office/officeart/2005/8/layout/orgChart1"/>
    <dgm:cxn modelId="{819FAB92-C0BC-49C5-B356-67629525636A}" type="presOf" srcId="{785B2C3A-6A31-4B7E-90DB-1BB952B7F69E}" destId="{123E8822-7F07-46BB-ACD5-65636238E10C}" srcOrd="1" destOrd="0" presId="urn:microsoft.com/office/officeart/2005/8/layout/orgChart1"/>
    <dgm:cxn modelId="{3E25D695-E7E6-4143-9A8E-7038AABAF467}" srcId="{84F362EE-EDD5-439E-86B6-F07DEEF12EAB}" destId="{82E60E3F-6E20-4B57-A6EA-7B0A225D0C25}" srcOrd="0" destOrd="0" parTransId="{BC9172CC-E03A-47D7-AE1B-5682BA605B25}" sibTransId="{1687D7AD-E896-42D1-A17D-728AD5FE20F4}"/>
    <dgm:cxn modelId="{AA2DDEC4-AD18-4661-827E-E4135AC49902}" type="presOf" srcId="{FE913646-B74B-4ED2-B17E-3C0344AAA40B}" destId="{DE537FB7-FB52-499B-92E1-7004EDC06634}" srcOrd="0" destOrd="0" presId="urn:microsoft.com/office/officeart/2005/8/layout/orgChart1"/>
    <dgm:cxn modelId="{B5AE2CC6-C615-43DC-A387-64CA300ABDCE}" type="presOf" srcId="{BA826D8C-E8D2-4008-B2B2-79725104A24A}" destId="{BA802215-E901-4D9A-BA64-678B557B16BD}" srcOrd="0" destOrd="0" presId="urn:microsoft.com/office/officeart/2005/8/layout/orgChart1"/>
    <dgm:cxn modelId="{8C66AFC8-3BC4-40A5-8349-150D0DCE7F22}" type="presOf" srcId="{0C2F7794-2D08-4BAB-9E98-173DE5C45C83}" destId="{9D74E42A-A0C7-4CD9-AE24-3B233EF99EF2}" srcOrd="0" destOrd="0" presId="urn:microsoft.com/office/officeart/2005/8/layout/orgChart1"/>
    <dgm:cxn modelId="{D370B9CD-3DDF-45C7-B47E-3C05D00D2302}" type="presOf" srcId="{16BDBAB2-1D53-48F5-9862-7D26A3FC773A}" destId="{143DF650-D16C-437B-B792-4C45200649DC}" srcOrd="0" destOrd="0" presId="urn:microsoft.com/office/officeart/2005/8/layout/orgChart1"/>
    <dgm:cxn modelId="{2038C8CD-3A50-4F7A-B110-61CC319FF8EB}" type="presOf" srcId="{ACEB8887-E66F-4132-A2D0-DFB514D7B567}" destId="{31EF308B-0FF8-4030-98E8-D707703584BF}" srcOrd="0" destOrd="0" presId="urn:microsoft.com/office/officeart/2005/8/layout/orgChart1"/>
    <dgm:cxn modelId="{F21906D1-95DE-462F-85CF-C0AD4E524869}" type="presOf" srcId="{ACEB8887-E66F-4132-A2D0-DFB514D7B567}" destId="{6E300623-3133-488C-9447-434A76DA148A}" srcOrd="1" destOrd="0" presId="urn:microsoft.com/office/officeart/2005/8/layout/orgChart1"/>
    <dgm:cxn modelId="{A18AA7D1-67A0-435D-B8D1-9C19E5DE309E}" type="presOf" srcId="{137531FD-634B-4A03-9A7E-76BCBC10ECEB}" destId="{9FBEAD79-4675-4337-9F62-7AD348788E40}" srcOrd="0" destOrd="0" presId="urn:microsoft.com/office/officeart/2005/8/layout/orgChart1"/>
    <dgm:cxn modelId="{107F5AD2-8A74-4930-8F79-8B39521F49D0}" type="presOf" srcId="{82E60E3F-6E20-4B57-A6EA-7B0A225D0C25}" destId="{D3D9922C-F287-476A-90F7-FB34F1397F07}" srcOrd="1" destOrd="0" presId="urn:microsoft.com/office/officeart/2005/8/layout/orgChart1"/>
    <dgm:cxn modelId="{CAE17ED5-65DF-4FE4-99A5-BE2E598BEAA0}" type="presOf" srcId="{FE913646-B74B-4ED2-B17E-3C0344AAA40B}" destId="{D2FB0411-C7F7-4C81-8D84-D83EAE7D7B75}" srcOrd="1" destOrd="0" presId="urn:microsoft.com/office/officeart/2005/8/layout/orgChart1"/>
    <dgm:cxn modelId="{A246F6DC-C6FE-4D5B-B5F2-C191A3E9EB01}" type="presOf" srcId="{0D5275D8-D20E-4CF0-9B3C-7520C6E748EC}" destId="{955DDAFC-043C-4F4A-B23F-3A94A94AC22E}" srcOrd="0" destOrd="0" presId="urn:microsoft.com/office/officeart/2005/8/layout/orgChart1"/>
    <dgm:cxn modelId="{F5E723E1-07D9-4170-BE4A-E72D4845FFB4}" srcId="{0D5275D8-D20E-4CF0-9B3C-7520C6E748EC}" destId="{BA826D8C-E8D2-4008-B2B2-79725104A24A}" srcOrd="2" destOrd="0" parTransId="{644D6BEE-DB01-4F56-9ADF-93BF8C018F14}" sibTransId="{3EEBA90C-7B59-4651-B8CE-2C34F205EF6C}"/>
    <dgm:cxn modelId="{FACD92E9-75C7-4A38-9776-70F0359F60F4}" type="presOf" srcId="{05566469-7781-477F-B77B-87EC3D47D536}" destId="{B59B5A88-4D30-4EE3-B868-F1143D54C78D}" srcOrd="1" destOrd="0" presId="urn:microsoft.com/office/officeart/2005/8/layout/orgChart1"/>
    <dgm:cxn modelId="{942D7CED-99A1-48F0-9644-B5CDBD229C89}" type="presOf" srcId="{84F362EE-EDD5-439E-86B6-F07DEEF12EAB}" destId="{B2D7ABC9-FD8B-4382-8431-89D60AC51F28}" srcOrd="0" destOrd="0" presId="urn:microsoft.com/office/officeart/2005/8/layout/orgChart1"/>
    <dgm:cxn modelId="{D834B3FE-5954-4A1E-9FA4-63D19745C1BD}" type="presOf" srcId="{7B0B7EBA-D24A-4A35-BE76-87C3C1AC5333}" destId="{3D7BA099-DBDE-4760-B16F-328A84FB92AA}" srcOrd="1" destOrd="0" presId="urn:microsoft.com/office/officeart/2005/8/layout/orgChart1"/>
    <dgm:cxn modelId="{8AEDD717-BEEF-4EAD-8121-9C9D4B0A876A}" type="presParOf" srcId="{B2D7ABC9-FD8B-4382-8431-89D60AC51F28}" destId="{861D0247-4472-4E86-B8D9-859A6842204C}" srcOrd="0" destOrd="0" presId="urn:microsoft.com/office/officeart/2005/8/layout/orgChart1"/>
    <dgm:cxn modelId="{69563EF8-2957-4304-BACD-CC51CA9FFBE1}" type="presParOf" srcId="{861D0247-4472-4E86-B8D9-859A6842204C}" destId="{FA48AFD2-69BC-4E59-80A0-4FDCCCBA046B}" srcOrd="0" destOrd="0" presId="urn:microsoft.com/office/officeart/2005/8/layout/orgChart1"/>
    <dgm:cxn modelId="{730005B9-4310-4FC7-BE17-D4A8214875E6}" type="presParOf" srcId="{FA48AFD2-69BC-4E59-80A0-4FDCCCBA046B}" destId="{F21480BD-D869-40D2-A33A-E7B9D421A123}" srcOrd="0" destOrd="0" presId="urn:microsoft.com/office/officeart/2005/8/layout/orgChart1"/>
    <dgm:cxn modelId="{6E9FFC75-3C04-43F8-B2FB-39CCCA0C8E69}" type="presParOf" srcId="{FA48AFD2-69BC-4E59-80A0-4FDCCCBA046B}" destId="{D3D9922C-F287-476A-90F7-FB34F1397F07}" srcOrd="1" destOrd="0" presId="urn:microsoft.com/office/officeart/2005/8/layout/orgChart1"/>
    <dgm:cxn modelId="{3A6DF6AF-8EA2-4B09-A6E0-729F8F4D1773}" type="presParOf" srcId="{861D0247-4472-4E86-B8D9-859A6842204C}" destId="{DB253BFB-D152-4DE1-B67B-B5305B24E23D}" srcOrd="1" destOrd="0" presId="urn:microsoft.com/office/officeart/2005/8/layout/orgChart1"/>
    <dgm:cxn modelId="{F32F0989-0AAF-4CC3-8C84-7E7331266CCD}" type="presParOf" srcId="{DB253BFB-D152-4DE1-B67B-B5305B24E23D}" destId="{287467A4-13C8-4329-8399-7948BC93C48E}" srcOrd="0" destOrd="0" presId="urn:microsoft.com/office/officeart/2005/8/layout/orgChart1"/>
    <dgm:cxn modelId="{2465F217-E8B6-49DF-9890-C19A542B3BDB}" type="presParOf" srcId="{DB253BFB-D152-4DE1-B67B-B5305B24E23D}" destId="{1A091B88-6DF7-44A2-BEC0-46F1460B3B57}" srcOrd="1" destOrd="0" presId="urn:microsoft.com/office/officeart/2005/8/layout/orgChart1"/>
    <dgm:cxn modelId="{D372C44A-1FBF-43C9-922C-57A4A8F63FF8}" type="presParOf" srcId="{1A091B88-6DF7-44A2-BEC0-46F1460B3B57}" destId="{7260942A-166A-4A1F-8DE6-32DB5DEE1C2E}" srcOrd="0" destOrd="0" presId="urn:microsoft.com/office/officeart/2005/8/layout/orgChart1"/>
    <dgm:cxn modelId="{A790BC89-7948-45A0-83B0-3122AE1C3575}" type="presParOf" srcId="{7260942A-166A-4A1F-8DE6-32DB5DEE1C2E}" destId="{955DDAFC-043C-4F4A-B23F-3A94A94AC22E}" srcOrd="0" destOrd="0" presId="urn:microsoft.com/office/officeart/2005/8/layout/orgChart1"/>
    <dgm:cxn modelId="{A2730E25-B0A0-4ABE-B005-1C2C96E4E066}" type="presParOf" srcId="{7260942A-166A-4A1F-8DE6-32DB5DEE1C2E}" destId="{A4CB633A-C456-4F18-8B9D-87C15C153CC2}" srcOrd="1" destOrd="0" presId="urn:microsoft.com/office/officeart/2005/8/layout/orgChart1"/>
    <dgm:cxn modelId="{DA024B6E-C8FA-422F-BEB9-F736C342775F}" type="presParOf" srcId="{1A091B88-6DF7-44A2-BEC0-46F1460B3B57}" destId="{D81B96AE-6E94-4E5B-A02A-AE45E3B11B51}" srcOrd="1" destOrd="0" presId="urn:microsoft.com/office/officeart/2005/8/layout/orgChart1"/>
    <dgm:cxn modelId="{0485526C-28B7-42BF-AD9D-6B9E48925F8E}" type="presParOf" srcId="{D81B96AE-6E94-4E5B-A02A-AE45E3B11B51}" destId="{EB47A373-138D-4062-84B4-E2BB13B0C3E7}" srcOrd="0" destOrd="0" presId="urn:microsoft.com/office/officeart/2005/8/layout/orgChart1"/>
    <dgm:cxn modelId="{F16AEA5C-0DB9-4CDD-89C5-5DD0D6798897}" type="presParOf" srcId="{D81B96AE-6E94-4E5B-A02A-AE45E3B11B51}" destId="{CFD7E00A-2628-42D6-AA5E-9CFE2D9FEC73}" srcOrd="1" destOrd="0" presId="urn:microsoft.com/office/officeart/2005/8/layout/orgChart1"/>
    <dgm:cxn modelId="{A6D5DB34-E1A1-43C2-BAA1-95F114398708}" type="presParOf" srcId="{CFD7E00A-2628-42D6-AA5E-9CFE2D9FEC73}" destId="{2E82F4A1-5CAE-4E50-B0A8-CB9ACA7BEDDE}" srcOrd="0" destOrd="0" presId="urn:microsoft.com/office/officeart/2005/8/layout/orgChart1"/>
    <dgm:cxn modelId="{663CB097-1636-40A1-A9C7-3BB2516A6115}" type="presParOf" srcId="{2E82F4A1-5CAE-4E50-B0A8-CB9ACA7BEDDE}" destId="{AE389082-85A3-4898-8344-57645E3507F6}" srcOrd="0" destOrd="0" presId="urn:microsoft.com/office/officeart/2005/8/layout/orgChart1"/>
    <dgm:cxn modelId="{BBA6400C-AC75-4506-8C8D-110BF2212590}" type="presParOf" srcId="{2E82F4A1-5CAE-4E50-B0A8-CB9ACA7BEDDE}" destId="{B59B5A88-4D30-4EE3-B868-F1143D54C78D}" srcOrd="1" destOrd="0" presId="urn:microsoft.com/office/officeart/2005/8/layout/orgChart1"/>
    <dgm:cxn modelId="{3B034D5C-2B99-479E-AF64-CB81C0F3F41D}" type="presParOf" srcId="{CFD7E00A-2628-42D6-AA5E-9CFE2D9FEC73}" destId="{DA96C86B-D24B-4E4C-B512-C7C749224CC5}" srcOrd="1" destOrd="0" presId="urn:microsoft.com/office/officeart/2005/8/layout/orgChart1"/>
    <dgm:cxn modelId="{5C4A463A-9D84-48AB-BD7F-DF987EC5D180}" type="presParOf" srcId="{CFD7E00A-2628-42D6-AA5E-9CFE2D9FEC73}" destId="{FA595C49-BACE-432B-8E27-BE071A9141B8}" srcOrd="2" destOrd="0" presId="urn:microsoft.com/office/officeart/2005/8/layout/orgChart1"/>
    <dgm:cxn modelId="{F37CFCA3-65F7-4FD0-8EF1-245798419646}" type="presParOf" srcId="{D81B96AE-6E94-4E5B-A02A-AE45E3B11B51}" destId="{71640585-E645-40EA-981B-BD6C753B001B}" srcOrd="2" destOrd="0" presId="urn:microsoft.com/office/officeart/2005/8/layout/orgChart1"/>
    <dgm:cxn modelId="{F84D5949-087C-4695-A8FE-71A57F4DB98B}" type="presParOf" srcId="{D81B96AE-6E94-4E5B-A02A-AE45E3B11B51}" destId="{21963BF1-CAEE-4EDC-A996-5D00ADB925DF}" srcOrd="3" destOrd="0" presId="urn:microsoft.com/office/officeart/2005/8/layout/orgChart1"/>
    <dgm:cxn modelId="{7237142B-6E78-474C-9F79-25A497DE05FD}" type="presParOf" srcId="{21963BF1-CAEE-4EDC-A996-5D00ADB925DF}" destId="{0DBEFC8E-0BFB-4C41-BA3C-AB2B182D417E}" srcOrd="0" destOrd="0" presId="urn:microsoft.com/office/officeart/2005/8/layout/orgChart1"/>
    <dgm:cxn modelId="{91ED1517-44E5-4773-9771-DB3F39C231E3}" type="presParOf" srcId="{0DBEFC8E-0BFB-4C41-BA3C-AB2B182D417E}" destId="{AF7DBA3B-D0A9-4437-8EEE-B723F5149222}" srcOrd="0" destOrd="0" presId="urn:microsoft.com/office/officeart/2005/8/layout/orgChart1"/>
    <dgm:cxn modelId="{69B4D31B-D133-4E1D-86E2-931CA25EE4CE}" type="presParOf" srcId="{0DBEFC8E-0BFB-4C41-BA3C-AB2B182D417E}" destId="{B25DDC21-76C4-496F-8F76-2C0778886541}" srcOrd="1" destOrd="0" presId="urn:microsoft.com/office/officeart/2005/8/layout/orgChart1"/>
    <dgm:cxn modelId="{F4679CCC-29A8-40DF-88BB-D6A7398CE2D5}" type="presParOf" srcId="{21963BF1-CAEE-4EDC-A996-5D00ADB925DF}" destId="{45939E2A-8EB9-4ED0-AAD6-E307093C267F}" srcOrd="1" destOrd="0" presId="urn:microsoft.com/office/officeart/2005/8/layout/orgChart1"/>
    <dgm:cxn modelId="{5DD5067E-30E0-444D-AEE8-8CCE623B4B6F}" type="presParOf" srcId="{21963BF1-CAEE-4EDC-A996-5D00ADB925DF}" destId="{00A0DECE-7B22-466D-A6EB-1F047CA9D198}" srcOrd="2" destOrd="0" presId="urn:microsoft.com/office/officeart/2005/8/layout/orgChart1"/>
    <dgm:cxn modelId="{09F743FF-DA9F-40F6-8628-0BF1F23933F1}" type="presParOf" srcId="{D81B96AE-6E94-4E5B-A02A-AE45E3B11B51}" destId="{B0FAC2E2-E601-4A6B-920E-2D50C18295C3}" srcOrd="4" destOrd="0" presId="urn:microsoft.com/office/officeart/2005/8/layout/orgChart1"/>
    <dgm:cxn modelId="{CF5C0740-2ECD-4FFB-8558-FAF26C72B74F}" type="presParOf" srcId="{D81B96AE-6E94-4E5B-A02A-AE45E3B11B51}" destId="{FE1562CF-608D-4B1E-9FE0-96A046451D1E}" srcOrd="5" destOrd="0" presId="urn:microsoft.com/office/officeart/2005/8/layout/orgChart1"/>
    <dgm:cxn modelId="{6C3EBA5E-6544-45C8-BFED-F20F1D7BE30C}" type="presParOf" srcId="{FE1562CF-608D-4B1E-9FE0-96A046451D1E}" destId="{C30CDD3D-DD0F-4EBD-9939-7540A4FD14E7}" srcOrd="0" destOrd="0" presId="urn:microsoft.com/office/officeart/2005/8/layout/orgChart1"/>
    <dgm:cxn modelId="{F709AC0F-7316-4879-AB29-4B8272536274}" type="presParOf" srcId="{C30CDD3D-DD0F-4EBD-9939-7540A4FD14E7}" destId="{BA802215-E901-4D9A-BA64-678B557B16BD}" srcOrd="0" destOrd="0" presId="urn:microsoft.com/office/officeart/2005/8/layout/orgChart1"/>
    <dgm:cxn modelId="{80BAB5C0-5F12-4798-8FC1-68A891B60E94}" type="presParOf" srcId="{C30CDD3D-DD0F-4EBD-9939-7540A4FD14E7}" destId="{11B1361F-BD1E-4103-BCB3-7053EFDDCCF4}" srcOrd="1" destOrd="0" presId="urn:microsoft.com/office/officeart/2005/8/layout/orgChart1"/>
    <dgm:cxn modelId="{A99236CD-FABD-4D39-AA9F-DA798C0E7D8F}" type="presParOf" srcId="{FE1562CF-608D-4B1E-9FE0-96A046451D1E}" destId="{AA880A24-9D18-4189-B9F9-E6C1A6F26C61}" srcOrd="1" destOrd="0" presId="urn:microsoft.com/office/officeart/2005/8/layout/orgChart1"/>
    <dgm:cxn modelId="{276CDE08-1476-43B4-B628-001C321093B4}" type="presParOf" srcId="{FE1562CF-608D-4B1E-9FE0-96A046451D1E}" destId="{46630D82-8D9D-4315-AE5D-E90521A01FCA}" srcOrd="2" destOrd="0" presId="urn:microsoft.com/office/officeart/2005/8/layout/orgChart1"/>
    <dgm:cxn modelId="{82F14155-CAAC-48F5-94C7-6665E3EA74A7}" type="presParOf" srcId="{D81B96AE-6E94-4E5B-A02A-AE45E3B11B51}" destId="{6CCA10D0-0F65-47D7-9D09-1F8E1043D93A}" srcOrd="6" destOrd="0" presId="urn:microsoft.com/office/officeart/2005/8/layout/orgChart1"/>
    <dgm:cxn modelId="{37D541E7-C7F3-432B-A0DB-7029A7CB3BBD}" type="presParOf" srcId="{D81B96AE-6E94-4E5B-A02A-AE45E3B11B51}" destId="{432C536D-DBE6-4F98-857B-E3CCCD544E8F}" srcOrd="7" destOrd="0" presId="urn:microsoft.com/office/officeart/2005/8/layout/orgChart1"/>
    <dgm:cxn modelId="{9284ECA2-B9BB-46AD-A107-7FCB1E050802}" type="presParOf" srcId="{432C536D-DBE6-4F98-857B-E3CCCD544E8F}" destId="{5D8D6D00-DB42-479E-A5F1-81782BB7EC01}" srcOrd="0" destOrd="0" presId="urn:microsoft.com/office/officeart/2005/8/layout/orgChart1"/>
    <dgm:cxn modelId="{D7543673-DC62-4EA4-8EBA-195C77F1027F}" type="presParOf" srcId="{5D8D6D00-DB42-479E-A5F1-81782BB7EC01}" destId="{9E2A7B08-EF2A-4504-8CE0-02F715B12FE5}" srcOrd="0" destOrd="0" presId="urn:microsoft.com/office/officeart/2005/8/layout/orgChart1"/>
    <dgm:cxn modelId="{9A92B28A-F633-47D8-B3EC-F110291155FF}" type="presParOf" srcId="{5D8D6D00-DB42-479E-A5F1-81782BB7EC01}" destId="{123E8822-7F07-46BB-ACD5-65636238E10C}" srcOrd="1" destOrd="0" presId="urn:microsoft.com/office/officeart/2005/8/layout/orgChart1"/>
    <dgm:cxn modelId="{2E982E87-C330-4929-B8B5-46132C281410}" type="presParOf" srcId="{432C536D-DBE6-4F98-857B-E3CCCD544E8F}" destId="{041E0B2B-EC45-4B5A-8F34-3D133B1FBA79}" srcOrd="1" destOrd="0" presId="urn:microsoft.com/office/officeart/2005/8/layout/orgChart1"/>
    <dgm:cxn modelId="{2B6B4B27-8F02-4354-A02E-C1AA7F2B427D}" type="presParOf" srcId="{432C536D-DBE6-4F98-857B-E3CCCD544E8F}" destId="{E6A6646C-A482-40AD-A1B8-1DF77162E6FF}" srcOrd="2" destOrd="0" presId="urn:microsoft.com/office/officeart/2005/8/layout/orgChart1"/>
    <dgm:cxn modelId="{00A3E6E4-0493-450F-BA19-79CD40436FB0}" type="presParOf" srcId="{1A091B88-6DF7-44A2-BEC0-46F1460B3B57}" destId="{4C4D22B5-1B46-4334-B510-97C8FB95BE84}" srcOrd="2" destOrd="0" presId="urn:microsoft.com/office/officeart/2005/8/layout/orgChart1"/>
    <dgm:cxn modelId="{F155BFFF-68A2-4658-AFDF-981D1B14A8CC}" type="presParOf" srcId="{DB253BFB-D152-4DE1-B67B-B5305B24E23D}" destId="{143DF650-D16C-437B-B792-4C45200649DC}" srcOrd="2" destOrd="0" presId="urn:microsoft.com/office/officeart/2005/8/layout/orgChart1"/>
    <dgm:cxn modelId="{AB891B04-6D70-4849-A35B-9E04A8864F16}" type="presParOf" srcId="{DB253BFB-D152-4DE1-B67B-B5305B24E23D}" destId="{EE55D324-3D43-4648-96E5-A9560E963CA8}" srcOrd="3" destOrd="0" presId="urn:microsoft.com/office/officeart/2005/8/layout/orgChart1"/>
    <dgm:cxn modelId="{AB2CA49C-F58A-4313-9B69-52B0E46FCCFB}" type="presParOf" srcId="{EE55D324-3D43-4648-96E5-A9560E963CA8}" destId="{CC1368C8-333F-49A1-A8C3-71DFB1BDD8FC}" srcOrd="0" destOrd="0" presId="urn:microsoft.com/office/officeart/2005/8/layout/orgChart1"/>
    <dgm:cxn modelId="{5151210B-6DE5-406C-85EB-F1D5FE5DBB90}" type="presParOf" srcId="{CC1368C8-333F-49A1-A8C3-71DFB1BDD8FC}" destId="{3585281A-0F9F-4394-A3A0-29E5B6880C41}" srcOrd="0" destOrd="0" presId="urn:microsoft.com/office/officeart/2005/8/layout/orgChart1"/>
    <dgm:cxn modelId="{55ABA533-CC52-4010-9D84-3AAAAF55E5DA}" type="presParOf" srcId="{CC1368C8-333F-49A1-A8C3-71DFB1BDD8FC}" destId="{D3A1BAE5-A09A-4339-9130-052A99205F01}" srcOrd="1" destOrd="0" presId="urn:microsoft.com/office/officeart/2005/8/layout/orgChart1"/>
    <dgm:cxn modelId="{1C242585-D4FD-4F2A-B6E0-7159C171EE2F}" type="presParOf" srcId="{EE55D324-3D43-4648-96E5-A9560E963CA8}" destId="{ACC30A00-C7D2-4DF2-BF66-8D3935DABA9F}" srcOrd="1" destOrd="0" presId="urn:microsoft.com/office/officeart/2005/8/layout/orgChart1"/>
    <dgm:cxn modelId="{1345FB4C-0B11-4095-956D-4666AD750E21}" type="presParOf" srcId="{ACC30A00-C7D2-4DF2-BF66-8D3935DABA9F}" destId="{0F285FBA-948D-4879-A47E-DA9AF5E3BC94}" srcOrd="0" destOrd="0" presId="urn:microsoft.com/office/officeart/2005/8/layout/orgChart1"/>
    <dgm:cxn modelId="{BAF7ABBF-9C98-4AFB-9414-ABE5AB076E7A}" type="presParOf" srcId="{ACC30A00-C7D2-4DF2-BF66-8D3935DABA9F}" destId="{67D3D0CA-8589-4345-B3C8-834D513C07D0}" srcOrd="1" destOrd="0" presId="urn:microsoft.com/office/officeart/2005/8/layout/orgChart1"/>
    <dgm:cxn modelId="{25AA4F29-8D16-4892-B643-FB90B877BE06}" type="presParOf" srcId="{67D3D0CA-8589-4345-B3C8-834D513C07D0}" destId="{7E2BECD6-DA9D-4313-9757-40BEEFADDAC9}" srcOrd="0" destOrd="0" presId="urn:microsoft.com/office/officeart/2005/8/layout/orgChart1"/>
    <dgm:cxn modelId="{BE1061FE-7F92-4F28-B000-B5CF9997FE77}" type="presParOf" srcId="{7E2BECD6-DA9D-4313-9757-40BEEFADDAC9}" destId="{31EF308B-0FF8-4030-98E8-D707703584BF}" srcOrd="0" destOrd="0" presId="urn:microsoft.com/office/officeart/2005/8/layout/orgChart1"/>
    <dgm:cxn modelId="{0E329FD3-EE9F-4F42-B161-09AF80976430}" type="presParOf" srcId="{7E2BECD6-DA9D-4313-9757-40BEEFADDAC9}" destId="{6E300623-3133-488C-9447-434A76DA148A}" srcOrd="1" destOrd="0" presId="urn:microsoft.com/office/officeart/2005/8/layout/orgChart1"/>
    <dgm:cxn modelId="{B8F6CFA6-CEE6-4B13-A837-5C6B34EB5112}" type="presParOf" srcId="{67D3D0CA-8589-4345-B3C8-834D513C07D0}" destId="{8662140D-0656-4614-BB7B-ACAF1C4E3755}" srcOrd="1" destOrd="0" presId="urn:microsoft.com/office/officeart/2005/8/layout/orgChart1"/>
    <dgm:cxn modelId="{EE21D928-F680-403D-B856-3730BB1B7D24}" type="presParOf" srcId="{8662140D-0656-4614-BB7B-ACAF1C4E3755}" destId="{9FBEAD79-4675-4337-9F62-7AD348788E40}" srcOrd="0" destOrd="0" presId="urn:microsoft.com/office/officeart/2005/8/layout/orgChart1"/>
    <dgm:cxn modelId="{1E734F06-B5FC-4B8D-AE90-89076481A5F0}" type="presParOf" srcId="{8662140D-0656-4614-BB7B-ACAF1C4E3755}" destId="{46FAF18F-87B5-4A0F-8E96-4D5063CDB4FE}" srcOrd="1" destOrd="0" presId="urn:microsoft.com/office/officeart/2005/8/layout/orgChart1"/>
    <dgm:cxn modelId="{0533231F-8894-4A21-A36E-DF933A4D3264}" type="presParOf" srcId="{46FAF18F-87B5-4A0F-8E96-4D5063CDB4FE}" destId="{8D6291DE-6632-41DA-A52E-60B0B461BAAB}" srcOrd="0" destOrd="0" presId="urn:microsoft.com/office/officeart/2005/8/layout/orgChart1"/>
    <dgm:cxn modelId="{E9DC3FD9-A73E-452A-8C6D-144E470435E7}" type="presParOf" srcId="{8D6291DE-6632-41DA-A52E-60B0B461BAAB}" destId="{DE537FB7-FB52-499B-92E1-7004EDC06634}" srcOrd="0" destOrd="0" presId="urn:microsoft.com/office/officeart/2005/8/layout/orgChart1"/>
    <dgm:cxn modelId="{9E1BE81F-8E57-4BDA-A0E9-09CB738FD517}" type="presParOf" srcId="{8D6291DE-6632-41DA-A52E-60B0B461BAAB}" destId="{D2FB0411-C7F7-4C81-8D84-D83EAE7D7B75}" srcOrd="1" destOrd="0" presId="urn:microsoft.com/office/officeart/2005/8/layout/orgChart1"/>
    <dgm:cxn modelId="{09A54417-C36E-48AE-8184-FD06E8AFCFAF}" type="presParOf" srcId="{46FAF18F-87B5-4A0F-8E96-4D5063CDB4FE}" destId="{3732E893-35DE-4BF8-A630-3316A0055E84}" srcOrd="1" destOrd="0" presId="urn:microsoft.com/office/officeart/2005/8/layout/orgChart1"/>
    <dgm:cxn modelId="{785702F8-6CB8-4462-89FF-14C9DF3FFD0D}" type="presParOf" srcId="{46FAF18F-87B5-4A0F-8E96-4D5063CDB4FE}" destId="{E94E942A-B207-4FCF-8A8A-2C2059FE5C1E}" srcOrd="2" destOrd="0" presId="urn:microsoft.com/office/officeart/2005/8/layout/orgChart1"/>
    <dgm:cxn modelId="{B51F7F18-457C-43EE-8D25-B6B0C88183FC}" type="presParOf" srcId="{8662140D-0656-4614-BB7B-ACAF1C4E3755}" destId="{604A7B9D-49B4-41F4-BDF2-6E704B8803CF}" srcOrd="2" destOrd="0" presId="urn:microsoft.com/office/officeart/2005/8/layout/orgChart1"/>
    <dgm:cxn modelId="{34A30BD7-48A9-415C-A1A9-5CEC0E698D62}" type="presParOf" srcId="{8662140D-0656-4614-BB7B-ACAF1C4E3755}" destId="{49B80D3E-67F6-4DBD-B5A5-58DC735A685B}" srcOrd="3" destOrd="0" presId="urn:microsoft.com/office/officeart/2005/8/layout/orgChart1"/>
    <dgm:cxn modelId="{EFC3690A-FB51-4BFA-A72B-2B0620192DEF}" type="presParOf" srcId="{49B80D3E-67F6-4DBD-B5A5-58DC735A685B}" destId="{CA2CEAEF-8BA1-46C6-B077-E625E530F5EB}" srcOrd="0" destOrd="0" presId="urn:microsoft.com/office/officeart/2005/8/layout/orgChart1"/>
    <dgm:cxn modelId="{DFD658FC-47A1-4640-AD29-7AC8D09E251F}" type="presParOf" srcId="{CA2CEAEF-8BA1-46C6-B077-E625E530F5EB}" destId="{7BC0675C-26D8-4156-B66B-CF5D0624ED39}" srcOrd="0" destOrd="0" presId="urn:microsoft.com/office/officeart/2005/8/layout/orgChart1"/>
    <dgm:cxn modelId="{B5DAA1D2-06B9-4986-8B10-4F9EF5E29270}" type="presParOf" srcId="{CA2CEAEF-8BA1-46C6-B077-E625E530F5EB}" destId="{3D7BA099-DBDE-4760-B16F-328A84FB92AA}" srcOrd="1" destOrd="0" presId="urn:microsoft.com/office/officeart/2005/8/layout/orgChart1"/>
    <dgm:cxn modelId="{B74324DD-D1DF-4C42-B7A0-B8E46BFD68D4}" type="presParOf" srcId="{49B80D3E-67F6-4DBD-B5A5-58DC735A685B}" destId="{1B2587D3-9C4E-4FBD-83A4-1AF043694901}" srcOrd="1" destOrd="0" presId="urn:microsoft.com/office/officeart/2005/8/layout/orgChart1"/>
    <dgm:cxn modelId="{14A323CC-84DE-4094-A62F-D89A6ABED4A3}" type="presParOf" srcId="{49B80D3E-67F6-4DBD-B5A5-58DC735A685B}" destId="{DB15E98D-DE66-4F96-8B9D-B221A5F79011}" srcOrd="2" destOrd="0" presId="urn:microsoft.com/office/officeart/2005/8/layout/orgChart1"/>
    <dgm:cxn modelId="{E0A32471-F455-4F1F-A84A-F2F3AB856F88}" type="presParOf" srcId="{8662140D-0656-4614-BB7B-ACAF1C4E3755}" destId="{BD8E01DE-D30A-4D9D-8E65-5C5BC21ED235}" srcOrd="4" destOrd="0" presId="urn:microsoft.com/office/officeart/2005/8/layout/orgChart1"/>
    <dgm:cxn modelId="{5DC82F2E-6421-4BB4-BCF9-9EC29AEDF568}" type="presParOf" srcId="{8662140D-0656-4614-BB7B-ACAF1C4E3755}" destId="{7EBC8CE5-5687-4AA7-A521-A21B7797CE3B}" srcOrd="5" destOrd="0" presId="urn:microsoft.com/office/officeart/2005/8/layout/orgChart1"/>
    <dgm:cxn modelId="{C4BF8F3F-3AA8-4DA1-B028-A00037BF767E}" type="presParOf" srcId="{7EBC8CE5-5687-4AA7-A521-A21B7797CE3B}" destId="{35F664B8-6A4F-45D5-A1A2-660DC9B0CC7B}" srcOrd="0" destOrd="0" presId="urn:microsoft.com/office/officeart/2005/8/layout/orgChart1"/>
    <dgm:cxn modelId="{445748EF-4123-48B5-8E24-F18B9D92BF2B}" type="presParOf" srcId="{35F664B8-6A4F-45D5-A1A2-660DC9B0CC7B}" destId="{9D74E42A-A0C7-4CD9-AE24-3B233EF99EF2}" srcOrd="0" destOrd="0" presId="urn:microsoft.com/office/officeart/2005/8/layout/orgChart1"/>
    <dgm:cxn modelId="{B799F818-B38A-4609-B6E2-C53725303611}" type="presParOf" srcId="{35F664B8-6A4F-45D5-A1A2-660DC9B0CC7B}" destId="{52310BB8-13F2-4F51-8F53-58105DF8E021}" srcOrd="1" destOrd="0" presId="urn:microsoft.com/office/officeart/2005/8/layout/orgChart1"/>
    <dgm:cxn modelId="{F7F59FE3-68C6-4D7A-8449-3D7C36927565}" type="presParOf" srcId="{7EBC8CE5-5687-4AA7-A521-A21B7797CE3B}" destId="{B94562D8-52B4-4F35-B966-66F77ED8B816}" srcOrd="1" destOrd="0" presId="urn:microsoft.com/office/officeart/2005/8/layout/orgChart1"/>
    <dgm:cxn modelId="{FFAF2A1B-2F4F-42DF-A5BF-A83E18E23BCF}" type="presParOf" srcId="{7EBC8CE5-5687-4AA7-A521-A21B7797CE3B}" destId="{7F14B90B-1C11-400B-9888-73B6A57B0623}" srcOrd="2" destOrd="0" presId="urn:microsoft.com/office/officeart/2005/8/layout/orgChart1"/>
    <dgm:cxn modelId="{C982F5DA-F4C9-48C4-9D7F-FA9998CC86CF}" type="presParOf" srcId="{67D3D0CA-8589-4345-B3C8-834D513C07D0}" destId="{8AB86953-C2BF-43FE-A87C-6CED21E684A4}" srcOrd="2" destOrd="0" presId="urn:microsoft.com/office/officeart/2005/8/layout/orgChart1"/>
    <dgm:cxn modelId="{41C86684-98A4-4C72-8449-786709F67188}" type="presParOf" srcId="{EE55D324-3D43-4648-96E5-A9560E963CA8}" destId="{D4192BB5-96EA-4C07-8876-A0C8FCC51041}" srcOrd="2" destOrd="0" presId="urn:microsoft.com/office/officeart/2005/8/layout/orgChart1"/>
    <dgm:cxn modelId="{6CB4D893-914C-4212-8849-BB141358EDB7}" type="presParOf" srcId="{861D0247-4472-4E86-B8D9-859A6842204C}" destId="{F5CE0FA2-077E-446F-8A72-4D5A0789A9F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9A882-83CD-4942-8EA0-28B2539AAE49}" type="doc">
      <dgm:prSet loTypeId="urn:microsoft.com/office/officeart/2005/8/layout/hierarchy1" loCatId="hierarchy" qsTypeId="urn:microsoft.com/office/officeart/2005/8/quickstyle/3d3" qsCatId="3D" csTypeId="urn:microsoft.com/office/officeart/2005/8/colors/colorful1" csCatId="colorful" phldr="1"/>
      <dgm:spPr/>
      <dgm:t>
        <a:bodyPr/>
        <a:lstStyle/>
        <a:p>
          <a:endParaRPr lang="tr-TR"/>
        </a:p>
      </dgm:t>
    </dgm:pt>
    <dgm:pt modelId="{D8F44FC0-A300-4E11-B664-BA4F380EF844}">
      <dgm:prSet phldrT="[Metin]"/>
      <dgm:spPr/>
      <dgm:t>
        <a:bodyPr/>
        <a:lstStyle/>
        <a:p>
          <a:r>
            <a:rPr lang="tr-TR" b="1" dirty="0" err="1"/>
            <a:t>Düşmancıl</a:t>
          </a:r>
          <a:r>
            <a:rPr lang="tr-TR" b="1" dirty="0"/>
            <a:t> Örnekler</a:t>
          </a:r>
        </a:p>
      </dgm:t>
    </dgm:pt>
    <dgm:pt modelId="{BE8097EB-BBB8-4742-BA3F-6DFF6DD9BE5A}" type="parTrans" cxnId="{8C69BE21-428B-4FFA-841F-F593B4F0120B}">
      <dgm:prSet/>
      <dgm:spPr/>
      <dgm:t>
        <a:bodyPr/>
        <a:lstStyle/>
        <a:p>
          <a:endParaRPr lang="tr-TR" b="1"/>
        </a:p>
      </dgm:t>
    </dgm:pt>
    <dgm:pt modelId="{36B29CB0-D5A7-4DA5-9BC6-B757749F7BE7}" type="sibTrans" cxnId="{8C69BE21-428B-4FFA-841F-F593B4F0120B}">
      <dgm:prSet/>
      <dgm:spPr/>
      <dgm:t>
        <a:bodyPr/>
        <a:lstStyle/>
        <a:p>
          <a:endParaRPr lang="tr-TR" b="1"/>
        </a:p>
      </dgm:t>
    </dgm:pt>
    <dgm:pt modelId="{2DC39D6C-C223-4290-BF7D-0DD9D7AA932B}">
      <dgm:prSet phldrT="[Metin]"/>
      <dgm:spPr>
        <a:solidFill>
          <a:schemeClr val="bg1">
            <a:alpha val="90000"/>
          </a:schemeClr>
        </a:solidFill>
      </dgm:spPr>
      <dgm:t>
        <a:bodyPr/>
        <a:lstStyle/>
        <a:p>
          <a:r>
            <a:rPr lang="tr-TR" b="1" dirty="0"/>
            <a:t>Beyaz Kutu Saldırıları</a:t>
          </a:r>
        </a:p>
      </dgm:t>
    </dgm:pt>
    <dgm:pt modelId="{6E87DAAD-CD2E-42FD-8D33-6DAD984018D5}" type="parTrans" cxnId="{D26522FA-26D9-40B8-9BA7-033522C576E4}">
      <dgm:prSet/>
      <dgm:spPr>
        <a:ln>
          <a:solidFill>
            <a:schemeClr val="bg1"/>
          </a:solidFill>
        </a:ln>
      </dgm:spPr>
      <dgm:t>
        <a:bodyPr/>
        <a:lstStyle/>
        <a:p>
          <a:endParaRPr lang="tr-TR" b="1"/>
        </a:p>
      </dgm:t>
    </dgm:pt>
    <dgm:pt modelId="{CD555186-8D5F-41E4-AC3E-0B2BB5EFFFE4}" type="sibTrans" cxnId="{D26522FA-26D9-40B8-9BA7-033522C576E4}">
      <dgm:prSet/>
      <dgm:spPr/>
      <dgm:t>
        <a:bodyPr/>
        <a:lstStyle/>
        <a:p>
          <a:endParaRPr lang="tr-TR" b="1"/>
        </a:p>
      </dgm:t>
    </dgm:pt>
    <dgm:pt modelId="{5C26D48F-435A-4D72-8939-3852F80D1A8D}">
      <dgm:prSet phldrT="[Metin]"/>
      <dgm:spPr>
        <a:solidFill>
          <a:schemeClr val="tx1">
            <a:alpha val="90000"/>
          </a:schemeClr>
        </a:solidFill>
      </dgm:spPr>
      <dgm:t>
        <a:bodyPr/>
        <a:lstStyle/>
        <a:p>
          <a:r>
            <a:rPr lang="tr-TR" b="1" dirty="0">
              <a:solidFill>
                <a:schemeClr val="bg1"/>
              </a:solidFill>
            </a:rPr>
            <a:t>Kara Kutu Saldırıları</a:t>
          </a:r>
        </a:p>
      </dgm:t>
    </dgm:pt>
    <dgm:pt modelId="{2FDB02BE-BA01-45F3-82DB-4EA52B7929CC}" type="parTrans" cxnId="{4745C9C6-E38B-4200-BEC1-DBD61EB2702C}">
      <dgm:prSet/>
      <dgm:spPr>
        <a:ln>
          <a:solidFill>
            <a:schemeClr val="bg1"/>
          </a:solidFill>
        </a:ln>
      </dgm:spPr>
      <dgm:t>
        <a:bodyPr/>
        <a:lstStyle/>
        <a:p>
          <a:endParaRPr lang="tr-TR" b="1"/>
        </a:p>
      </dgm:t>
    </dgm:pt>
    <dgm:pt modelId="{6E480616-11D9-4447-8C3B-524799C42030}" type="sibTrans" cxnId="{4745C9C6-E38B-4200-BEC1-DBD61EB2702C}">
      <dgm:prSet/>
      <dgm:spPr/>
      <dgm:t>
        <a:bodyPr/>
        <a:lstStyle/>
        <a:p>
          <a:endParaRPr lang="tr-TR" b="1"/>
        </a:p>
      </dgm:t>
    </dgm:pt>
    <dgm:pt modelId="{09298E35-1D5B-406C-BC92-C12B4CC0A824}">
      <dgm:prSet phldrT="[Metin]"/>
      <dgm:spPr/>
      <dgm:t>
        <a:bodyPr/>
        <a:lstStyle/>
        <a:p>
          <a:r>
            <a:rPr lang="tr-TR" b="1" dirty="0"/>
            <a:t>x + </a:t>
          </a:r>
          <a:r>
            <a:rPr lang="tr-TR" b="1" dirty="0" err="1"/>
            <a:t>dL</a:t>
          </a:r>
          <a:r>
            <a:rPr lang="tr-TR" b="1" dirty="0"/>
            <a:t> / </a:t>
          </a:r>
          <a:r>
            <a:rPr lang="tr-TR" b="1" dirty="0" err="1"/>
            <a:t>dX</a:t>
          </a:r>
          <a:endParaRPr lang="tr-TR" b="1" dirty="0"/>
        </a:p>
      </dgm:t>
    </dgm:pt>
    <dgm:pt modelId="{AB2A4EBB-2B97-41C1-87D6-E45B7F98A76F}" type="parTrans" cxnId="{6601ECDF-B32C-4D0C-9E0F-A1D30BC6F2B3}">
      <dgm:prSet/>
      <dgm:spPr/>
      <dgm:t>
        <a:bodyPr/>
        <a:lstStyle/>
        <a:p>
          <a:endParaRPr lang="tr-TR" b="1"/>
        </a:p>
      </dgm:t>
    </dgm:pt>
    <dgm:pt modelId="{6F13B6B3-BD95-4131-B74E-F0D7F077E704}" type="sibTrans" cxnId="{6601ECDF-B32C-4D0C-9E0F-A1D30BC6F2B3}">
      <dgm:prSet/>
      <dgm:spPr/>
      <dgm:t>
        <a:bodyPr/>
        <a:lstStyle/>
        <a:p>
          <a:endParaRPr lang="tr-TR" b="1"/>
        </a:p>
      </dgm:t>
    </dgm:pt>
    <dgm:pt modelId="{704EE380-B413-45CC-B476-B296B795CFE6}">
      <dgm:prSet phldrT="[Metin]"/>
      <dgm:spPr/>
      <dgm:t>
        <a:bodyPr/>
        <a:lstStyle/>
        <a:p>
          <a:r>
            <a:rPr lang="tr-TR" b="1" dirty="0" err="1"/>
            <a:t>İteratif</a:t>
          </a:r>
          <a:r>
            <a:rPr lang="tr-TR" b="1" dirty="0"/>
            <a:t> Optimizasyon</a:t>
          </a:r>
        </a:p>
      </dgm:t>
    </dgm:pt>
    <dgm:pt modelId="{5C3AC230-7B28-4BC7-9E60-237B10D84F8B}" type="parTrans" cxnId="{3D556C56-A9D5-4103-9FF9-C02D23C51605}">
      <dgm:prSet/>
      <dgm:spPr/>
      <dgm:t>
        <a:bodyPr/>
        <a:lstStyle/>
        <a:p>
          <a:endParaRPr lang="tr-TR" b="1"/>
        </a:p>
      </dgm:t>
    </dgm:pt>
    <dgm:pt modelId="{E582140A-7138-4C5D-B324-A699ED03F608}" type="sibTrans" cxnId="{3D556C56-A9D5-4103-9FF9-C02D23C51605}">
      <dgm:prSet/>
      <dgm:spPr/>
      <dgm:t>
        <a:bodyPr/>
        <a:lstStyle/>
        <a:p>
          <a:endParaRPr lang="tr-TR" b="1"/>
        </a:p>
      </dgm:t>
    </dgm:pt>
    <dgm:pt modelId="{055363DB-B97F-4AE0-BC9C-4EE864401C53}">
      <dgm:prSet phldrT="[Metin]"/>
      <dgm:spPr>
        <a:solidFill>
          <a:schemeClr val="tx1">
            <a:alpha val="90000"/>
          </a:schemeClr>
        </a:solidFill>
      </dgm:spPr>
      <dgm:t>
        <a:bodyPr/>
        <a:lstStyle/>
        <a:p>
          <a:r>
            <a:rPr lang="tr-TR" b="1" dirty="0">
              <a:solidFill>
                <a:schemeClr val="bg1"/>
              </a:solidFill>
            </a:rPr>
            <a:t>Karar Sınırı Yakınsama</a:t>
          </a:r>
        </a:p>
      </dgm:t>
    </dgm:pt>
    <dgm:pt modelId="{8A4E0280-4668-4DA4-AD63-1F162B56FC7F}" type="parTrans" cxnId="{FA3F7925-07D6-4D2A-909E-8DF5B41B1648}">
      <dgm:prSet/>
      <dgm:spPr/>
      <dgm:t>
        <a:bodyPr/>
        <a:lstStyle/>
        <a:p>
          <a:endParaRPr lang="tr-TR" b="1"/>
        </a:p>
      </dgm:t>
    </dgm:pt>
    <dgm:pt modelId="{39E0C904-AA6C-45AA-8980-3D39271AB8F7}" type="sibTrans" cxnId="{FA3F7925-07D6-4D2A-909E-8DF5B41B1648}">
      <dgm:prSet/>
      <dgm:spPr/>
      <dgm:t>
        <a:bodyPr/>
        <a:lstStyle/>
        <a:p>
          <a:endParaRPr lang="tr-TR" b="1"/>
        </a:p>
      </dgm:t>
    </dgm:pt>
    <dgm:pt modelId="{E520496D-E223-478E-BBC3-FF5A69DC8285}">
      <dgm:prSet phldrT="[Metin]"/>
      <dgm:spPr>
        <a:solidFill>
          <a:schemeClr val="tx1">
            <a:alpha val="90000"/>
          </a:schemeClr>
        </a:solidFill>
      </dgm:spPr>
      <dgm:t>
        <a:bodyPr/>
        <a:lstStyle/>
        <a:p>
          <a:r>
            <a:rPr lang="tr-TR" b="1" dirty="0">
              <a:solidFill>
                <a:schemeClr val="bg1"/>
              </a:solidFill>
            </a:rPr>
            <a:t>Sezgisel Arama</a:t>
          </a:r>
        </a:p>
      </dgm:t>
    </dgm:pt>
    <dgm:pt modelId="{FD336679-44D7-481A-891E-6241BD76033F}" type="parTrans" cxnId="{648A4BEC-0DD0-4BD8-B09B-F6C7DF831D3B}">
      <dgm:prSet/>
      <dgm:spPr/>
      <dgm:t>
        <a:bodyPr/>
        <a:lstStyle/>
        <a:p>
          <a:endParaRPr lang="tr-TR" b="1"/>
        </a:p>
      </dgm:t>
    </dgm:pt>
    <dgm:pt modelId="{386AABB1-455C-411C-98FA-10B6FA9838A6}" type="sibTrans" cxnId="{648A4BEC-0DD0-4BD8-B09B-F6C7DF831D3B}">
      <dgm:prSet/>
      <dgm:spPr/>
      <dgm:t>
        <a:bodyPr/>
        <a:lstStyle/>
        <a:p>
          <a:endParaRPr lang="tr-TR" b="1"/>
        </a:p>
      </dgm:t>
    </dgm:pt>
    <dgm:pt modelId="{2462BD9C-2AAB-43F1-B2C6-E305C83E8BF4}" type="pres">
      <dgm:prSet presAssocID="{E449A882-83CD-4942-8EA0-28B2539AAE49}" presName="hierChild1" presStyleCnt="0">
        <dgm:presLayoutVars>
          <dgm:chPref val="1"/>
          <dgm:dir/>
          <dgm:animOne val="branch"/>
          <dgm:animLvl val="lvl"/>
          <dgm:resizeHandles/>
        </dgm:presLayoutVars>
      </dgm:prSet>
      <dgm:spPr/>
    </dgm:pt>
    <dgm:pt modelId="{1C2A3009-9EC9-4796-9BA4-DC158837C7CD}" type="pres">
      <dgm:prSet presAssocID="{D8F44FC0-A300-4E11-B664-BA4F380EF844}" presName="hierRoot1" presStyleCnt="0"/>
      <dgm:spPr/>
    </dgm:pt>
    <dgm:pt modelId="{863DBD91-AA5E-4855-B34C-AA98842B3667}" type="pres">
      <dgm:prSet presAssocID="{D8F44FC0-A300-4E11-B664-BA4F380EF844}" presName="composite" presStyleCnt="0"/>
      <dgm:spPr/>
    </dgm:pt>
    <dgm:pt modelId="{2BB27E52-4860-4DF4-A8F2-E7081C2546CA}" type="pres">
      <dgm:prSet presAssocID="{D8F44FC0-A300-4E11-B664-BA4F380EF844}" presName="background" presStyleLbl="node0" presStyleIdx="0" presStyleCnt="1"/>
      <dgm:spPr>
        <a:solidFill>
          <a:srgbClr val="FF0000"/>
        </a:solidFill>
      </dgm:spPr>
    </dgm:pt>
    <dgm:pt modelId="{16238BF2-207C-4F73-A07C-1C62D47D5572}" type="pres">
      <dgm:prSet presAssocID="{D8F44FC0-A300-4E11-B664-BA4F380EF844}" presName="text" presStyleLbl="fgAcc0" presStyleIdx="0" presStyleCnt="1">
        <dgm:presLayoutVars>
          <dgm:chPref val="3"/>
        </dgm:presLayoutVars>
      </dgm:prSet>
      <dgm:spPr/>
    </dgm:pt>
    <dgm:pt modelId="{E0F56026-4C45-462D-84BF-AA40745CC906}" type="pres">
      <dgm:prSet presAssocID="{D8F44FC0-A300-4E11-B664-BA4F380EF844}" presName="hierChild2" presStyleCnt="0"/>
      <dgm:spPr/>
    </dgm:pt>
    <dgm:pt modelId="{77E53786-6FB5-43BE-8988-953ABDB2F78D}" type="pres">
      <dgm:prSet presAssocID="{6E87DAAD-CD2E-42FD-8D33-6DAD984018D5}" presName="Name10" presStyleLbl="parChTrans1D2" presStyleIdx="0" presStyleCnt="2"/>
      <dgm:spPr/>
    </dgm:pt>
    <dgm:pt modelId="{225572DB-44E4-4EC5-B9DF-03734C5FAE68}" type="pres">
      <dgm:prSet presAssocID="{2DC39D6C-C223-4290-BF7D-0DD9D7AA932B}" presName="hierRoot2" presStyleCnt="0"/>
      <dgm:spPr/>
    </dgm:pt>
    <dgm:pt modelId="{69D0D9AF-8D75-4588-B57F-0A8A4F988298}" type="pres">
      <dgm:prSet presAssocID="{2DC39D6C-C223-4290-BF7D-0DD9D7AA932B}" presName="composite2" presStyleCnt="0"/>
      <dgm:spPr/>
    </dgm:pt>
    <dgm:pt modelId="{762D0120-47FA-4C2D-98CA-774E1CA4A2AA}" type="pres">
      <dgm:prSet presAssocID="{2DC39D6C-C223-4290-BF7D-0DD9D7AA932B}" presName="background2" presStyleLbl="node2" presStyleIdx="0" presStyleCnt="2"/>
      <dgm:spPr>
        <a:solidFill>
          <a:srgbClr val="FF0000"/>
        </a:solidFill>
      </dgm:spPr>
    </dgm:pt>
    <dgm:pt modelId="{FF67A828-BDF0-4F0D-8B0D-555548B67706}" type="pres">
      <dgm:prSet presAssocID="{2DC39D6C-C223-4290-BF7D-0DD9D7AA932B}" presName="text2" presStyleLbl="fgAcc2" presStyleIdx="0" presStyleCnt="2">
        <dgm:presLayoutVars>
          <dgm:chPref val="3"/>
        </dgm:presLayoutVars>
      </dgm:prSet>
      <dgm:spPr/>
    </dgm:pt>
    <dgm:pt modelId="{B88C3E46-3E64-40B4-A284-B57D8E0DCD79}" type="pres">
      <dgm:prSet presAssocID="{2DC39D6C-C223-4290-BF7D-0DD9D7AA932B}" presName="hierChild3" presStyleCnt="0"/>
      <dgm:spPr/>
    </dgm:pt>
    <dgm:pt modelId="{2F81C705-B3F1-4050-83E2-57348BD4BF54}" type="pres">
      <dgm:prSet presAssocID="{AB2A4EBB-2B97-41C1-87D6-E45B7F98A76F}" presName="Name17" presStyleLbl="parChTrans1D3" presStyleIdx="0" presStyleCnt="4"/>
      <dgm:spPr/>
    </dgm:pt>
    <dgm:pt modelId="{2B509D3C-1335-4CA2-AAE3-DCE7277AE245}" type="pres">
      <dgm:prSet presAssocID="{09298E35-1D5B-406C-BC92-C12B4CC0A824}" presName="hierRoot3" presStyleCnt="0"/>
      <dgm:spPr/>
    </dgm:pt>
    <dgm:pt modelId="{14A2BD5C-98F9-4184-944F-C3E8775162E7}" type="pres">
      <dgm:prSet presAssocID="{09298E35-1D5B-406C-BC92-C12B4CC0A824}" presName="composite3" presStyleCnt="0"/>
      <dgm:spPr/>
    </dgm:pt>
    <dgm:pt modelId="{7E683B23-A927-459F-92B5-F6E2D08A1F8C}" type="pres">
      <dgm:prSet presAssocID="{09298E35-1D5B-406C-BC92-C12B4CC0A824}" presName="background3" presStyleLbl="node3" presStyleIdx="0" presStyleCnt="4"/>
      <dgm:spPr/>
    </dgm:pt>
    <dgm:pt modelId="{95FA5BB2-F0AB-4F8D-89FD-D44A90399166}" type="pres">
      <dgm:prSet presAssocID="{09298E35-1D5B-406C-BC92-C12B4CC0A824}" presName="text3" presStyleLbl="fgAcc3" presStyleIdx="0" presStyleCnt="4">
        <dgm:presLayoutVars>
          <dgm:chPref val="3"/>
        </dgm:presLayoutVars>
      </dgm:prSet>
      <dgm:spPr/>
    </dgm:pt>
    <dgm:pt modelId="{88B3F242-DE91-46B5-9630-353EE4DF9B58}" type="pres">
      <dgm:prSet presAssocID="{09298E35-1D5B-406C-BC92-C12B4CC0A824}" presName="hierChild4" presStyleCnt="0"/>
      <dgm:spPr/>
    </dgm:pt>
    <dgm:pt modelId="{E3523FF5-04BA-4DE6-9901-06FC772AEFF7}" type="pres">
      <dgm:prSet presAssocID="{5C3AC230-7B28-4BC7-9E60-237B10D84F8B}" presName="Name17" presStyleLbl="parChTrans1D3" presStyleIdx="1" presStyleCnt="4"/>
      <dgm:spPr/>
    </dgm:pt>
    <dgm:pt modelId="{805871A0-D8FE-487B-9A24-502AA82AF580}" type="pres">
      <dgm:prSet presAssocID="{704EE380-B413-45CC-B476-B296B795CFE6}" presName="hierRoot3" presStyleCnt="0"/>
      <dgm:spPr/>
    </dgm:pt>
    <dgm:pt modelId="{57F0D3AB-64DA-4B65-854C-310FBF66DAE5}" type="pres">
      <dgm:prSet presAssocID="{704EE380-B413-45CC-B476-B296B795CFE6}" presName="composite3" presStyleCnt="0"/>
      <dgm:spPr/>
    </dgm:pt>
    <dgm:pt modelId="{7118A55D-A327-4CE3-87A1-177F80FB8A1E}" type="pres">
      <dgm:prSet presAssocID="{704EE380-B413-45CC-B476-B296B795CFE6}" presName="background3" presStyleLbl="node3" presStyleIdx="1" presStyleCnt="4"/>
      <dgm:spPr/>
    </dgm:pt>
    <dgm:pt modelId="{C10CDE89-CC33-44B3-8157-F2E61E48862D}" type="pres">
      <dgm:prSet presAssocID="{704EE380-B413-45CC-B476-B296B795CFE6}" presName="text3" presStyleLbl="fgAcc3" presStyleIdx="1" presStyleCnt="4">
        <dgm:presLayoutVars>
          <dgm:chPref val="3"/>
        </dgm:presLayoutVars>
      </dgm:prSet>
      <dgm:spPr/>
    </dgm:pt>
    <dgm:pt modelId="{B6D019D8-229E-4924-A045-07780FE4C54B}" type="pres">
      <dgm:prSet presAssocID="{704EE380-B413-45CC-B476-B296B795CFE6}" presName="hierChild4" presStyleCnt="0"/>
      <dgm:spPr/>
    </dgm:pt>
    <dgm:pt modelId="{987D0B5C-08ED-49E6-85EE-FC3A2D2EF56B}" type="pres">
      <dgm:prSet presAssocID="{2FDB02BE-BA01-45F3-82DB-4EA52B7929CC}" presName="Name10" presStyleLbl="parChTrans1D2" presStyleIdx="1" presStyleCnt="2"/>
      <dgm:spPr/>
    </dgm:pt>
    <dgm:pt modelId="{13633582-14DF-4951-BE34-0785FA8FCEC3}" type="pres">
      <dgm:prSet presAssocID="{5C26D48F-435A-4D72-8939-3852F80D1A8D}" presName="hierRoot2" presStyleCnt="0"/>
      <dgm:spPr/>
    </dgm:pt>
    <dgm:pt modelId="{E2F3797D-EE97-4C0D-BE9E-D89437FF2E2B}" type="pres">
      <dgm:prSet presAssocID="{5C26D48F-435A-4D72-8939-3852F80D1A8D}" presName="composite2" presStyleCnt="0"/>
      <dgm:spPr/>
    </dgm:pt>
    <dgm:pt modelId="{1E31B31B-53EA-4FF3-8FF5-B4E89A698783}" type="pres">
      <dgm:prSet presAssocID="{5C26D48F-435A-4D72-8939-3852F80D1A8D}" presName="background2" presStyleLbl="node2" presStyleIdx="1" presStyleCnt="2"/>
      <dgm:spPr>
        <a:solidFill>
          <a:srgbClr val="FF0000"/>
        </a:solidFill>
      </dgm:spPr>
    </dgm:pt>
    <dgm:pt modelId="{AAAD8CA8-075F-4919-9468-75C071CEA788}" type="pres">
      <dgm:prSet presAssocID="{5C26D48F-435A-4D72-8939-3852F80D1A8D}" presName="text2" presStyleLbl="fgAcc2" presStyleIdx="1" presStyleCnt="2">
        <dgm:presLayoutVars>
          <dgm:chPref val="3"/>
        </dgm:presLayoutVars>
      </dgm:prSet>
      <dgm:spPr/>
    </dgm:pt>
    <dgm:pt modelId="{78349B84-B68C-4C40-919C-CD87ADFC85A1}" type="pres">
      <dgm:prSet presAssocID="{5C26D48F-435A-4D72-8939-3852F80D1A8D}" presName="hierChild3" presStyleCnt="0"/>
      <dgm:spPr/>
    </dgm:pt>
    <dgm:pt modelId="{C4ECB0E1-5A8C-48A4-ACF8-8536DC18A175}" type="pres">
      <dgm:prSet presAssocID="{8A4E0280-4668-4DA4-AD63-1F162B56FC7F}" presName="Name17" presStyleLbl="parChTrans1D3" presStyleIdx="2" presStyleCnt="4"/>
      <dgm:spPr/>
    </dgm:pt>
    <dgm:pt modelId="{6E9ED47C-CA53-49AC-9660-836FCDFADA55}" type="pres">
      <dgm:prSet presAssocID="{055363DB-B97F-4AE0-BC9C-4EE864401C53}" presName="hierRoot3" presStyleCnt="0"/>
      <dgm:spPr/>
    </dgm:pt>
    <dgm:pt modelId="{38DA73F9-106C-4D74-A90E-1CDBA51571FD}" type="pres">
      <dgm:prSet presAssocID="{055363DB-B97F-4AE0-BC9C-4EE864401C53}" presName="composite3" presStyleCnt="0"/>
      <dgm:spPr/>
    </dgm:pt>
    <dgm:pt modelId="{E2754471-DDDF-4285-BAC5-3CDE5206C1C4}" type="pres">
      <dgm:prSet presAssocID="{055363DB-B97F-4AE0-BC9C-4EE864401C53}" presName="background3" presStyleLbl="node3" presStyleIdx="2" presStyleCnt="4"/>
      <dgm:spPr/>
    </dgm:pt>
    <dgm:pt modelId="{62E67D6B-C83A-4834-AC10-CFFDC9488BBA}" type="pres">
      <dgm:prSet presAssocID="{055363DB-B97F-4AE0-BC9C-4EE864401C53}" presName="text3" presStyleLbl="fgAcc3" presStyleIdx="2" presStyleCnt="4">
        <dgm:presLayoutVars>
          <dgm:chPref val="3"/>
        </dgm:presLayoutVars>
      </dgm:prSet>
      <dgm:spPr/>
    </dgm:pt>
    <dgm:pt modelId="{DD94D024-D6AC-43A0-B907-FF400C4CCAFF}" type="pres">
      <dgm:prSet presAssocID="{055363DB-B97F-4AE0-BC9C-4EE864401C53}" presName="hierChild4" presStyleCnt="0"/>
      <dgm:spPr/>
    </dgm:pt>
    <dgm:pt modelId="{9F6E37FE-EC8D-49F6-B80B-B7B094FCFD7D}" type="pres">
      <dgm:prSet presAssocID="{FD336679-44D7-481A-891E-6241BD76033F}" presName="Name17" presStyleLbl="parChTrans1D3" presStyleIdx="3" presStyleCnt="4"/>
      <dgm:spPr/>
    </dgm:pt>
    <dgm:pt modelId="{963382CF-9A81-42C9-AB8D-ECC6BC6E59EE}" type="pres">
      <dgm:prSet presAssocID="{E520496D-E223-478E-BBC3-FF5A69DC8285}" presName="hierRoot3" presStyleCnt="0"/>
      <dgm:spPr/>
    </dgm:pt>
    <dgm:pt modelId="{C49CDFF8-8713-45F5-9B2A-FBB85AB3A547}" type="pres">
      <dgm:prSet presAssocID="{E520496D-E223-478E-BBC3-FF5A69DC8285}" presName="composite3" presStyleCnt="0"/>
      <dgm:spPr/>
    </dgm:pt>
    <dgm:pt modelId="{ADFC19F2-5A70-4CF3-AEE5-8B115A4B0262}" type="pres">
      <dgm:prSet presAssocID="{E520496D-E223-478E-BBC3-FF5A69DC8285}" presName="background3" presStyleLbl="node3" presStyleIdx="3" presStyleCnt="4"/>
      <dgm:spPr/>
    </dgm:pt>
    <dgm:pt modelId="{00009EAD-65B8-44F3-A158-F234AEE3C938}" type="pres">
      <dgm:prSet presAssocID="{E520496D-E223-478E-BBC3-FF5A69DC8285}" presName="text3" presStyleLbl="fgAcc3" presStyleIdx="3" presStyleCnt="4">
        <dgm:presLayoutVars>
          <dgm:chPref val="3"/>
        </dgm:presLayoutVars>
      </dgm:prSet>
      <dgm:spPr/>
    </dgm:pt>
    <dgm:pt modelId="{7D02A2CF-B8F6-4116-A9A2-0E30E537E3EF}" type="pres">
      <dgm:prSet presAssocID="{E520496D-E223-478E-BBC3-FF5A69DC8285}" presName="hierChild4" presStyleCnt="0"/>
      <dgm:spPr/>
    </dgm:pt>
  </dgm:ptLst>
  <dgm:cxnLst>
    <dgm:cxn modelId="{09532808-39E0-433A-AAEE-965611904F23}" type="presOf" srcId="{6E87DAAD-CD2E-42FD-8D33-6DAD984018D5}" destId="{77E53786-6FB5-43BE-8988-953ABDB2F78D}" srcOrd="0" destOrd="0" presId="urn:microsoft.com/office/officeart/2005/8/layout/hierarchy1"/>
    <dgm:cxn modelId="{9C27FD20-7A5A-4B17-BFD2-A01684CE3ABA}" type="presOf" srcId="{055363DB-B97F-4AE0-BC9C-4EE864401C53}" destId="{62E67D6B-C83A-4834-AC10-CFFDC9488BBA}" srcOrd="0" destOrd="0" presId="urn:microsoft.com/office/officeart/2005/8/layout/hierarchy1"/>
    <dgm:cxn modelId="{8C69BE21-428B-4FFA-841F-F593B4F0120B}" srcId="{E449A882-83CD-4942-8EA0-28B2539AAE49}" destId="{D8F44FC0-A300-4E11-B664-BA4F380EF844}" srcOrd="0" destOrd="0" parTransId="{BE8097EB-BBB8-4742-BA3F-6DFF6DD9BE5A}" sibTransId="{36B29CB0-D5A7-4DA5-9BC6-B757749F7BE7}"/>
    <dgm:cxn modelId="{0A43D223-AF60-483C-9E6B-76F29EF36B0B}" type="presOf" srcId="{AB2A4EBB-2B97-41C1-87D6-E45B7F98A76F}" destId="{2F81C705-B3F1-4050-83E2-57348BD4BF54}" srcOrd="0" destOrd="0" presId="urn:microsoft.com/office/officeart/2005/8/layout/hierarchy1"/>
    <dgm:cxn modelId="{FA3F7925-07D6-4D2A-909E-8DF5B41B1648}" srcId="{5C26D48F-435A-4D72-8939-3852F80D1A8D}" destId="{055363DB-B97F-4AE0-BC9C-4EE864401C53}" srcOrd="0" destOrd="0" parTransId="{8A4E0280-4668-4DA4-AD63-1F162B56FC7F}" sibTransId="{39E0C904-AA6C-45AA-8980-3D39271AB8F7}"/>
    <dgm:cxn modelId="{7D42EE29-9353-41DC-BA6C-35BFA594FF18}" type="presOf" srcId="{D8F44FC0-A300-4E11-B664-BA4F380EF844}" destId="{16238BF2-207C-4F73-A07C-1C62D47D5572}" srcOrd="0" destOrd="0" presId="urn:microsoft.com/office/officeart/2005/8/layout/hierarchy1"/>
    <dgm:cxn modelId="{363E5873-E5A1-49F2-97B3-2DB603647706}" type="presOf" srcId="{FD336679-44D7-481A-891E-6241BD76033F}" destId="{9F6E37FE-EC8D-49F6-B80B-B7B094FCFD7D}" srcOrd="0" destOrd="0" presId="urn:microsoft.com/office/officeart/2005/8/layout/hierarchy1"/>
    <dgm:cxn modelId="{3D556C56-A9D5-4103-9FF9-C02D23C51605}" srcId="{2DC39D6C-C223-4290-BF7D-0DD9D7AA932B}" destId="{704EE380-B413-45CC-B476-B296B795CFE6}" srcOrd="1" destOrd="0" parTransId="{5C3AC230-7B28-4BC7-9E60-237B10D84F8B}" sibTransId="{E582140A-7138-4C5D-B324-A699ED03F608}"/>
    <dgm:cxn modelId="{2DE46EA3-A70A-4C44-8D16-288B509F4578}" type="presOf" srcId="{5C26D48F-435A-4D72-8939-3852F80D1A8D}" destId="{AAAD8CA8-075F-4919-9468-75C071CEA788}" srcOrd="0" destOrd="0" presId="urn:microsoft.com/office/officeart/2005/8/layout/hierarchy1"/>
    <dgm:cxn modelId="{F87D9CB2-09C6-4AD6-A66A-C93C3AF45C56}" type="presOf" srcId="{704EE380-B413-45CC-B476-B296B795CFE6}" destId="{C10CDE89-CC33-44B3-8157-F2E61E48862D}" srcOrd="0" destOrd="0" presId="urn:microsoft.com/office/officeart/2005/8/layout/hierarchy1"/>
    <dgm:cxn modelId="{127DE1B2-2A88-4838-A03A-A9A1DCA267E9}" type="presOf" srcId="{2FDB02BE-BA01-45F3-82DB-4EA52B7929CC}" destId="{987D0B5C-08ED-49E6-85EE-FC3A2D2EF56B}" srcOrd="0" destOrd="0" presId="urn:microsoft.com/office/officeart/2005/8/layout/hierarchy1"/>
    <dgm:cxn modelId="{4C0F8AB5-BF92-4CF4-B2AC-CABFBEA24672}" type="presOf" srcId="{09298E35-1D5B-406C-BC92-C12B4CC0A824}" destId="{95FA5BB2-F0AB-4F8D-89FD-D44A90399166}" srcOrd="0" destOrd="0" presId="urn:microsoft.com/office/officeart/2005/8/layout/hierarchy1"/>
    <dgm:cxn modelId="{73C9A4B6-CE0D-4DD8-AD12-850F485B1691}" type="presOf" srcId="{E449A882-83CD-4942-8EA0-28B2539AAE49}" destId="{2462BD9C-2AAB-43F1-B2C6-E305C83E8BF4}" srcOrd="0" destOrd="0" presId="urn:microsoft.com/office/officeart/2005/8/layout/hierarchy1"/>
    <dgm:cxn modelId="{E7A942C3-8468-46FB-B4D3-0472813932D6}" type="presOf" srcId="{2DC39D6C-C223-4290-BF7D-0DD9D7AA932B}" destId="{FF67A828-BDF0-4F0D-8B0D-555548B67706}" srcOrd="0" destOrd="0" presId="urn:microsoft.com/office/officeart/2005/8/layout/hierarchy1"/>
    <dgm:cxn modelId="{4745C9C6-E38B-4200-BEC1-DBD61EB2702C}" srcId="{D8F44FC0-A300-4E11-B664-BA4F380EF844}" destId="{5C26D48F-435A-4D72-8939-3852F80D1A8D}" srcOrd="1" destOrd="0" parTransId="{2FDB02BE-BA01-45F3-82DB-4EA52B7929CC}" sibTransId="{6E480616-11D9-4447-8C3B-524799C42030}"/>
    <dgm:cxn modelId="{6601ECDF-B32C-4D0C-9E0F-A1D30BC6F2B3}" srcId="{2DC39D6C-C223-4290-BF7D-0DD9D7AA932B}" destId="{09298E35-1D5B-406C-BC92-C12B4CC0A824}" srcOrd="0" destOrd="0" parTransId="{AB2A4EBB-2B97-41C1-87D6-E45B7F98A76F}" sibTransId="{6F13B6B3-BD95-4131-B74E-F0D7F077E704}"/>
    <dgm:cxn modelId="{BF0E49E5-58B6-4829-AE28-1EE9186CB8A1}" type="presOf" srcId="{E520496D-E223-478E-BBC3-FF5A69DC8285}" destId="{00009EAD-65B8-44F3-A158-F234AEE3C938}" srcOrd="0" destOrd="0" presId="urn:microsoft.com/office/officeart/2005/8/layout/hierarchy1"/>
    <dgm:cxn modelId="{648A4BEC-0DD0-4BD8-B09B-F6C7DF831D3B}" srcId="{5C26D48F-435A-4D72-8939-3852F80D1A8D}" destId="{E520496D-E223-478E-BBC3-FF5A69DC8285}" srcOrd="1" destOrd="0" parTransId="{FD336679-44D7-481A-891E-6241BD76033F}" sibTransId="{386AABB1-455C-411C-98FA-10B6FA9838A6}"/>
    <dgm:cxn modelId="{CD8787EE-716A-4050-BAF8-889AAC04816C}" type="presOf" srcId="{8A4E0280-4668-4DA4-AD63-1F162B56FC7F}" destId="{C4ECB0E1-5A8C-48A4-ACF8-8536DC18A175}" srcOrd="0" destOrd="0" presId="urn:microsoft.com/office/officeart/2005/8/layout/hierarchy1"/>
    <dgm:cxn modelId="{57B6AAF9-1D67-4902-AF5F-3D23C0E4CA0A}" type="presOf" srcId="{5C3AC230-7B28-4BC7-9E60-237B10D84F8B}" destId="{E3523FF5-04BA-4DE6-9901-06FC772AEFF7}" srcOrd="0" destOrd="0" presId="urn:microsoft.com/office/officeart/2005/8/layout/hierarchy1"/>
    <dgm:cxn modelId="{D26522FA-26D9-40B8-9BA7-033522C576E4}" srcId="{D8F44FC0-A300-4E11-B664-BA4F380EF844}" destId="{2DC39D6C-C223-4290-BF7D-0DD9D7AA932B}" srcOrd="0" destOrd="0" parTransId="{6E87DAAD-CD2E-42FD-8D33-6DAD984018D5}" sibTransId="{CD555186-8D5F-41E4-AC3E-0B2BB5EFFFE4}"/>
    <dgm:cxn modelId="{1D7B7ECD-22E6-428E-8F08-6F1FF1C6EBE9}" type="presParOf" srcId="{2462BD9C-2AAB-43F1-B2C6-E305C83E8BF4}" destId="{1C2A3009-9EC9-4796-9BA4-DC158837C7CD}" srcOrd="0" destOrd="0" presId="urn:microsoft.com/office/officeart/2005/8/layout/hierarchy1"/>
    <dgm:cxn modelId="{85000954-AB24-49BE-8BF9-C70A4E6D7DEC}" type="presParOf" srcId="{1C2A3009-9EC9-4796-9BA4-DC158837C7CD}" destId="{863DBD91-AA5E-4855-B34C-AA98842B3667}" srcOrd="0" destOrd="0" presId="urn:microsoft.com/office/officeart/2005/8/layout/hierarchy1"/>
    <dgm:cxn modelId="{525B1360-1887-4FB6-A6A8-9D2D97C60F60}" type="presParOf" srcId="{863DBD91-AA5E-4855-B34C-AA98842B3667}" destId="{2BB27E52-4860-4DF4-A8F2-E7081C2546CA}" srcOrd="0" destOrd="0" presId="urn:microsoft.com/office/officeart/2005/8/layout/hierarchy1"/>
    <dgm:cxn modelId="{D2F96C3D-4F10-4D9A-8665-776585692DF8}" type="presParOf" srcId="{863DBD91-AA5E-4855-B34C-AA98842B3667}" destId="{16238BF2-207C-4F73-A07C-1C62D47D5572}" srcOrd="1" destOrd="0" presId="urn:microsoft.com/office/officeart/2005/8/layout/hierarchy1"/>
    <dgm:cxn modelId="{B0A5EEFF-920C-4A45-8C91-F075F209579A}" type="presParOf" srcId="{1C2A3009-9EC9-4796-9BA4-DC158837C7CD}" destId="{E0F56026-4C45-462D-84BF-AA40745CC906}" srcOrd="1" destOrd="0" presId="urn:microsoft.com/office/officeart/2005/8/layout/hierarchy1"/>
    <dgm:cxn modelId="{B52BB957-85D2-41DF-A520-5EE19B0B39FC}" type="presParOf" srcId="{E0F56026-4C45-462D-84BF-AA40745CC906}" destId="{77E53786-6FB5-43BE-8988-953ABDB2F78D}" srcOrd="0" destOrd="0" presId="urn:microsoft.com/office/officeart/2005/8/layout/hierarchy1"/>
    <dgm:cxn modelId="{673C2CF6-EF76-4C08-9730-B0B69B02E094}" type="presParOf" srcId="{E0F56026-4C45-462D-84BF-AA40745CC906}" destId="{225572DB-44E4-4EC5-B9DF-03734C5FAE68}" srcOrd="1" destOrd="0" presId="urn:microsoft.com/office/officeart/2005/8/layout/hierarchy1"/>
    <dgm:cxn modelId="{1A844ADB-4512-42CC-91D2-E739804B6B02}" type="presParOf" srcId="{225572DB-44E4-4EC5-B9DF-03734C5FAE68}" destId="{69D0D9AF-8D75-4588-B57F-0A8A4F988298}" srcOrd="0" destOrd="0" presId="urn:microsoft.com/office/officeart/2005/8/layout/hierarchy1"/>
    <dgm:cxn modelId="{82FD17FB-9621-478F-8030-58BEA122F793}" type="presParOf" srcId="{69D0D9AF-8D75-4588-B57F-0A8A4F988298}" destId="{762D0120-47FA-4C2D-98CA-774E1CA4A2AA}" srcOrd="0" destOrd="0" presId="urn:microsoft.com/office/officeart/2005/8/layout/hierarchy1"/>
    <dgm:cxn modelId="{C193F653-E794-408F-BAFF-E3B4C2098299}" type="presParOf" srcId="{69D0D9AF-8D75-4588-B57F-0A8A4F988298}" destId="{FF67A828-BDF0-4F0D-8B0D-555548B67706}" srcOrd="1" destOrd="0" presId="urn:microsoft.com/office/officeart/2005/8/layout/hierarchy1"/>
    <dgm:cxn modelId="{6DDAA9D7-3101-4B9D-B595-29BDDE914FF8}" type="presParOf" srcId="{225572DB-44E4-4EC5-B9DF-03734C5FAE68}" destId="{B88C3E46-3E64-40B4-A284-B57D8E0DCD79}" srcOrd="1" destOrd="0" presId="urn:microsoft.com/office/officeart/2005/8/layout/hierarchy1"/>
    <dgm:cxn modelId="{3F22695B-B4C1-4638-B53A-2B00E7704995}" type="presParOf" srcId="{B88C3E46-3E64-40B4-A284-B57D8E0DCD79}" destId="{2F81C705-B3F1-4050-83E2-57348BD4BF54}" srcOrd="0" destOrd="0" presId="urn:microsoft.com/office/officeart/2005/8/layout/hierarchy1"/>
    <dgm:cxn modelId="{9087CFA8-C046-4F49-A761-B934D5368115}" type="presParOf" srcId="{B88C3E46-3E64-40B4-A284-B57D8E0DCD79}" destId="{2B509D3C-1335-4CA2-AAE3-DCE7277AE245}" srcOrd="1" destOrd="0" presId="urn:microsoft.com/office/officeart/2005/8/layout/hierarchy1"/>
    <dgm:cxn modelId="{4786E8F8-9B7D-42D3-8EB4-A63B752C8297}" type="presParOf" srcId="{2B509D3C-1335-4CA2-AAE3-DCE7277AE245}" destId="{14A2BD5C-98F9-4184-944F-C3E8775162E7}" srcOrd="0" destOrd="0" presId="urn:microsoft.com/office/officeart/2005/8/layout/hierarchy1"/>
    <dgm:cxn modelId="{973AA1D0-DA67-4C9F-B283-EE4ADE66004B}" type="presParOf" srcId="{14A2BD5C-98F9-4184-944F-C3E8775162E7}" destId="{7E683B23-A927-459F-92B5-F6E2D08A1F8C}" srcOrd="0" destOrd="0" presId="urn:microsoft.com/office/officeart/2005/8/layout/hierarchy1"/>
    <dgm:cxn modelId="{4CBD867B-FD0B-4663-9861-32A6B9025815}" type="presParOf" srcId="{14A2BD5C-98F9-4184-944F-C3E8775162E7}" destId="{95FA5BB2-F0AB-4F8D-89FD-D44A90399166}" srcOrd="1" destOrd="0" presId="urn:microsoft.com/office/officeart/2005/8/layout/hierarchy1"/>
    <dgm:cxn modelId="{F6FACFAA-5BBE-4E05-AEDD-2628180718C4}" type="presParOf" srcId="{2B509D3C-1335-4CA2-AAE3-DCE7277AE245}" destId="{88B3F242-DE91-46B5-9630-353EE4DF9B58}" srcOrd="1" destOrd="0" presId="urn:microsoft.com/office/officeart/2005/8/layout/hierarchy1"/>
    <dgm:cxn modelId="{B95C7A55-812E-4AC2-AA68-9EAC1F64F179}" type="presParOf" srcId="{B88C3E46-3E64-40B4-A284-B57D8E0DCD79}" destId="{E3523FF5-04BA-4DE6-9901-06FC772AEFF7}" srcOrd="2" destOrd="0" presId="urn:microsoft.com/office/officeart/2005/8/layout/hierarchy1"/>
    <dgm:cxn modelId="{8F23D45F-76F8-44CF-8885-CDB74703858E}" type="presParOf" srcId="{B88C3E46-3E64-40B4-A284-B57D8E0DCD79}" destId="{805871A0-D8FE-487B-9A24-502AA82AF580}" srcOrd="3" destOrd="0" presId="urn:microsoft.com/office/officeart/2005/8/layout/hierarchy1"/>
    <dgm:cxn modelId="{3729F10E-C80B-452C-BD7B-2DF0E38982AB}" type="presParOf" srcId="{805871A0-D8FE-487B-9A24-502AA82AF580}" destId="{57F0D3AB-64DA-4B65-854C-310FBF66DAE5}" srcOrd="0" destOrd="0" presId="urn:microsoft.com/office/officeart/2005/8/layout/hierarchy1"/>
    <dgm:cxn modelId="{FCCA26A9-9DB7-4AEF-A07D-C842FD41EDE3}" type="presParOf" srcId="{57F0D3AB-64DA-4B65-854C-310FBF66DAE5}" destId="{7118A55D-A327-4CE3-87A1-177F80FB8A1E}" srcOrd="0" destOrd="0" presId="urn:microsoft.com/office/officeart/2005/8/layout/hierarchy1"/>
    <dgm:cxn modelId="{85FFD42F-7438-4541-9065-2D1D6E27A051}" type="presParOf" srcId="{57F0D3AB-64DA-4B65-854C-310FBF66DAE5}" destId="{C10CDE89-CC33-44B3-8157-F2E61E48862D}" srcOrd="1" destOrd="0" presId="urn:microsoft.com/office/officeart/2005/8/layout/hierarchy1"/>
    <dgm:cxn modelId="{3622299E-8071-490D-AECF-E8FA0C858814}" type="presParOf" srcId="{805871A0-D8FE-487B-9A24-502AA82AF580}" destId="{B6D019D8-229E-4924-A045-07780FE4C54B}" srcOrd="1" destOrd="0" presId="urn:microsoft.com/office/officeart/2005/8/layout/hierarchy1"/>
    <dgm:cxn modelId="{7479300F-F71B-454A-B4C5-32F289797748}" type="presParOf" srcId="{E0F56026-4C45-462D-84BF-AA40745CC906}" destId="{987D0B5C-08ED-49E6-85EE-FC3A2D2EF56B}" srcOrd="2" destOrd="0" presId="urn:microsoft.com/office/officeart/2005/8/layout/hierarchy1"/>
    <dgm:cxn modelId="{9C524B78-FAD6-4024-A35D-114988F8A74A}" type="presParOf" srcId="{E0F56026-4C45-462D-84BF-AA40745CC906}" destId="{13633582-14DF-4951-BE34-0785FA8FCEC3}" srcOrd="3" destOrd="0" presId="urn:microsoft.com/office/officeart/2005/8/layout/hierarchy1"/>
    <dgm:cxn modelId="{54A0B984-953C-40E0-A118-A8844AF89533}" type="presParOf" srcId="{13633582-14DF-4951-BE34-0785FA8FCEC3}" destId="{E2F3797D-EE97-4C0D-BE9E-D89437FF2E2B}" srcOrd="0" destOrd="0" presId="urn:microsoft.com/office/officeart/2005/8/layout/hierarchy1"/>
    <dgm:cxn modelId="{62189FDC-5D01-45D4-A720-E51BB70D2DA9}" type="presParOf" srcId="{E2F3797D-EE97-4C0D-BE9E-D89437FF2E2B}" destId="{1E31B31B-53EA-4FF3-8FF5-B4E89A698783}" srcOrd="0" destOrd="0" presId="urn:microsoft.com/office/officeart/2005/8/layout/hierarchy1"/>
    <dgm:cxn modelId="{8B2DC51B-EB59-4085-B990-B4B9522338CC}" type="presParOf" srcId="{E2F3797D-EE97-4C0D-BE9E-D89437FF2E2B}" destId="{AAAD8CA8-075F-4919-9468-75C071CEA788}" srcOrd="1" destOrd="0" presId="urn:microsoft.com/office/officeart/2005/8/layout/hierarchy1"/>
    <dgm:cxn modelId="{B5D861B6-FCB9-481A-9FF6-15DF317D2C5D}" type="presParOf" srcId="{13633582-14DF-4951-BE34-0785FA8FCEC3}" destId="{78349B84-B68C-4C40-919C-CD87ADFC85A1}" srcOrd="1" destOrd="0" presId="urn:microsoft.com/office/officeart/2005/8/layout/hierarchy1"/>
    <dgm:cxn modelId="{52BE3607-971B-405F-BBB6-31B300401662}" type="presParOf" srcId="{78349B84-B68C-4C40-919C-CD87ADFC85A1}" destId="{C4ECB0E1-5A8C-48A4-ACF8-8536DC18A175}" srcOrd="0" destOrd="0" presId="urn:microsoft.com/office/officeart/2005/8/layout/hierarchy1"/>
    <dgm:cxn modelId="{440F8CD4-4DEC-4E0B-9C59-37A2C79B8B08}" type="presParOf" srcId="{78349B84-B68C-4C40-919C-CD87ADFC85A1}" destId="{6E9ED47C-CA53-49AC-9660-836FCDFADA55}" srcOrd="1" destOrd="0" presId="urn:microsoft.com/office/officeart/2005/8/layout/hierarchy1"/>
    <dgm:cxn modelId="{78832DFB-C62C-49DF-A453-E0E114E2CB24}" type="presParOf" srcId="{6E9ED47C-CA53-49AC-9660-836FCDFADA55}" destId="{38DA73F9-106C-4D74-A90E-1CDBA51571FD}" srcOrd="0" destOrd="0" presId="urn:microsoft.com/office/officeart/2005/8/layout/hierarchy1"/>
    <dgm:cxn modelId="{8B72EFB1-FB91-43C4-BAFF-E1C3B011D365}" type="presParOf" srcId="{38DA73F9-106C-4D74-A90E-1CDBA51571FD}" destId="{E2754471-DDDF-4285-BAC5-3CDE5206C1C4}" srcOrd="0" destOrd="0" presId="urn:microsoft.com/office/officeart/2005/8/layout/hierarchy1"/>
    <dgm:cxn modelId="{0EF4F1DA-A371-4CF5-BA41-3D9C2C6816C6}" type="presParOf" srcId="{38DA73F9-106C-4D74-A90E-1CDBA51571FD}" destId="{62E67D6B-C83A-4834-AC10-CFFDC9488BBA}" srcOrd="1" destOrd="0" presId="urn:microsoft.com/office/officeart/2005/8/layout/hierarchy1"/>
    <dgm:cxn modelId="{C99C962D-B13F-4355-B57F-9DD9291313A7}" type="presParOf" srcId="{6E9ED47C-CA53-49AC-9660-836FCDFADA55}" destId="{DD94D024-D6AC-43A0-B907-FF400C4CCAFF}" srcOrd="1" destOrd="0" presId="urn:microsoft.com/office/officeart/2005/8/layout/hierarchy1"/>
    <dgm:cxn modelId="{F4075771-F58A-4456-A348-8C67B36FCF40}" type="presParOf" srcId="{78349B84-B68C-4C40-919C-CD87ADFC85A1}" destId="{9F6E37FE-EC8D-49F6-B80B-B7B094FCFD7D}" srcOrd="2" destOrd="0" presId="urn:microsoft.com/office/officeart/2005/8/layout/hierarchy1"/>
    <dgm:cxn modelId="{04F96EA1-0F33-4FD3-AD26-1B7A7AA9F5D6}" type="presParOf" srcId="{78349B84-B68C-4C40-919C-CD87ADFC85A1}" destId="{963382CF-9A81-42C9-AB8D-ECC6BC6E59EE}" srcOrd="3" destOrd="0" presId="urn:microsoft.com/office/officeart/2005/8/layout/hierarchy1"/>
    <dgm:cxn modelId="{6321D05B-13CB-4285-87FB-FE72C5B01E87}" type="presParOf" srcId="{963382CF-9A81-42C9-AB8D-ECC6BC6E59EE}" destId="{C49CDFF8-8713-45F5-9B2A-FBB85AB3A547}" srcOrd="0" destOrd="0" presId="urn:microsoft.com/office/officeart/2005/8/layout/hierarchy1"/>
    <dgm:cxn modelId="{55BC3241-818B-4747-B837-04C38056D76A}" type="presParOf" srcId="{C49CDFF8-8713-45F5-9B2A-FBB85AB3A547}" destId="{ADFC19F2-5A70-4CF3-AEE5-8B115A4B0262}" srcOrd="0" destOrd="0" presId="urn:microsoft.com/office/officeart/2005/8/layout/hierarchy1"/>
    <dgm:cxn modelId="{652B6E35-828B-4EDD-B44B-E4BF07BDA54F}" type="presParOf" srcId="{C49CDFF8-8713-45F5-9B2A-FBB85AB3A547}" destId="{00009EAD-65B8-44F3-A158-F234AEE3C938}" srcOrd="1" destOrd="0" presId="urn:microsoft.com/office/officeart/2005/8/layout/hierarchy1"/>
    <dgm:cxn modelId="{6461A731-54A7-47BE-B8A1-026A92EA37D8}" type="presParOf" srcId="{963382CF-9A81-42C9-AB8D-ECC6BC6E59EE}" destId="{7D02A2CF-B8F6-4116-A9A2-0E30E537E3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C99BCF-5C42-445C-B193-B978F0FD1164}" type="doc">
      <dgm:prSet loTypeId="urn:microsoft.com/office/officeart/2009/3/layout/HorizontalOrganizationChart" loCatId="hierarchy" qsTypeId="urn:microsoft.com/office/officeart/2005/8/quickstyle/3d5" qsCatId="3D" csTypeId="urn:microsoft.com/office/officeart/2005/8/colors/colorful1" csCatId="colorful" phldr="1"/>
      <dgm:spPr/>
      <dgm:t>
        <a:bodyPr/>
        <a:lstStyle/>
        <a:p>
          <a:endParaRPr lang="tr-TR"/>
        </a:p>
      </dgm:t>
    </dgm:pt>
    <dgm:pt modelId="{8E4142F3-6B31-42FC-AAE5-BBF55AADC527}">
      <dgm:prSet phldrT="[Metin]" custT="1"/>
      <dgm:spPr/>
      <dgm:t>
        <a:bodyPr/>
        <a:lstStyle/>
        <a:p>
          <a:r>
            <a:rPr lang="tr-TR" sz="2000" b="1" dirty="0"/>
            <a:t>Yapay Zekâ Kritik Konuları</a:t>
          </a:r>
        </a:p>
      </dgm:t>
    </dgm:pt>
    <dgm:pt modelId="{BBC9CDDF-F4B5-491E-858F-50E550C349DE}" type="parTrans" cxnId="{3865F22A-9330-46CD-AA4A-0D436305362F}">
      <dgm:prSet/>
      <dgm:spPr/>
      <dgm:t>
        <a:bodyPr/>
        <a:lstStyle/>
        <a:p>
          <a:endParaRPr lang="tr-TR" sz="1000" b="1"/>
        </a:p>
      </dgm:t>
    </dgm:pt>
    <dgm:pt modelId="{B018D0E4-0BD3-44F6-AC34-733ED06B7EB1}" type="sibTrans" cxnId="{3865F22A-9330-46CD-AA4A-0D436305362F}">
      <dgm:prSet/>
      <dgm:spPr/>
      <dgm:t>
        <a:bodyPr/>
        <a:lstStyle/>
        <a:p>
          <a:endParaRPr lang="tr-TR" sz="1000" b="1"/>
        </a:p>
      </dgm:t>
    </dgm:pt>
    <dgm:pt modelId="{EE90FFC8-EAC7-4378-8EB6-72C8F9D180B3}" type="asst">
      <dgm:prSet phldrT="[Metin]" custT="1"/>
      <dgm:spPr/>
      <dgm:t>
        <a:bodyPr/>
        <a:lstStyle/>
        <a:p>
          <a:r>
            <a:rPr lang="tr-TR" sz="2000" b="1" dirty="0"/>
            <a:t>Yapay Zekâ Güvenliği</a:t>
          </a:r>
        </a:p>
      </dgm:t>
    </dgm:pt>
    <dgm:pt modelId="{FBDCE9CC-5DAD-4F87-AAB9-3BBDD5012305}" type="parTrans" cxnId="{ED60E8AA-B002-42F2-89C8-81EA8E313109}">
      <dgm:prSet/>
      <dgm:spPr/>
      <dgm:t>
        <a:bodyPr/>
        <a:lstStyle/>
        <a:p>
          <a:endParaRPr lang="tr-TR" sz="1000" b="1"/>
        </a:p>
      </dgm:t>
    </dgm:pt>
    <dgm:pt modelId="{C3753A37-160D-4956-9730-C16F4D259C7B}" type="sibTrans" cxnId="{ED60E8AA-B002-42F2-89C8-81EA8E313109}">
      <dgm:prSet/>
      <dgm:spPr/>
      <dgm:t>
        <a:bodyPr/>
        <a:lstStyle/>
        <a:p>
          <a:endParaRPr lang="tr-TR" sz="1000" b="1"/>
        </a:p>
      </dgm:t>
    </dgm:pt>
    <dgm:pt modelId="{411DCF91-38BB-491F-B7CD-EC63A36226EA}" type="asst">
      <dgm:prSet phldrT="[Metin]" custT="1"/>
      <dgm:spPr/>
      <dgm:t>
        <a:bodyPr/>
        <a:lstStyle/>
        <a:p>
          <a:r>
            <a:rPr lang="tr-TR" sz="2000" b="1" dirty="0"/>
            <a:t>Yapay Zekâ Etiği</a:t>
          </a:r>
        </a:p>
      </dgm:t>
    </dgm:pt>
    <dgm:pt modelId="{3B0C9675-6831-423C-98B7-C1C6FFAD1096}" type="parTrans" cxnId="{A1D6E59B-C184-4B1E-AA0B-4A12B0C51D36}">
      <dgm:prSet/>
      <dgm:spPr/>
      <dgm:t>
        <a:bodyPr/>
        <a:lstStyle/>
        <a:p>
          <a:endParaRPr lang="tr-TR" sz="1000" b="1"/>
        </a:p>
      </dgm:t>
    </dgm:pt>
    <dgm:pt modelId="{6BB0A518-C15E-4D39-9E33-7CDDCB02D074}" type="sibTrans" cxnId="{A1D6E59B-C184-4B1E-AA0B-4A12B0C51D36}">
      <dgm:prSet/>
      <dgm:spPr/>
      <dgm:t>
        <a:bodyPr/>
        <a:lstStyle/>
        <a:p>
          <a:endParaRPr lang="tr-TR" sz="1000" b="1"/>
        </a:p>
      </dgm:t>
    </dgm:pt>
    <dgm:pt modelId="{988266BD-208D-4549-87E4-D37FF8727DA7}" type="pres">
      <dgm:prSet presAssocID="{1AC99BCF-5C42-445C-B193-B978F0FD1164}" presName="hierChild1" presStyleCnt="0">
        <dgm:presLayoutVars>
          <dgm:orgChart val="1"/>
          <dgm:chPref val="1"/>
          <dgm:dir/>
          <dgm:animOne val="branch"/>
          <dgm:animLvl val="lvl"/>
          <dgm:resizeHandles/>
        </dgm:presLayoutVars>
      </dgm:prSet>
      <dgm:spPr/>
    </dgm:pt>
    <dgm:pt modelId="{11F5B903-9F57-420D-B819-78B39D3837E5}" type="pres">
      <dgm:prSet presAssocID="{8E4142F3-6B31-42FC-AAE5-BBF55AADC527}" presName="hierRoot1" presStyleCnt="0">
        <dgm:presLayoutVars>
          <dgm:hierBranch val="init"/>
        </dgm:presLayoutVars>
      </dgm:prSet>
      <dgm:spPr/>
    </dgm:pt>
    <dgm:pt modelId="{06A3EDA4-AD0D-41E1-BD79-849F277F3035}" type="pres">
      <dgm:prSet presAssocID="{8E4142F3-6B31-42FC-AAE5-BBF55AADC527}" presName="rootComposite1" presStyleCnt="0"/>
      <dgm:spPr/>
    </dgm:pt>
    <dgm:pt modelId="{1344E750-DDE9-4639-B6B9-AB8B7D7C7531}" type="pres">
      <dgm:prSet presAssocID="{8E4142F3-6B31-42FC-AAE5-BBF55AADC527}" presName="rootText1" presStyleLbl="node0" presStyleIdx="0" presStyleCnt="1">
        <dgm:presLayoutVars>
          <dgm:chPref val="3"/>
        </dgm:presLayoutVars>
      </dgm:prSet>
      <dgm:spPr/>
    </dgm:pt>
    <dgm:pt modelId="{2C9E12B5-F4DF-4598-937B-E55FEFC45B4F}" type="pres">
      <dgm:prSet presAssocID="{8E4142F3-6B31-42FC-AAE5-BBF55AADC527}" presName="rootConnector1" presStyleLbl="node1" presStyleIdx="0" presStyleCnt="0"/>
      <dgm:spPr/>
    </dgm:pt>
    <dgm:pt modelId="{C7CD71BC-EF6B-48B4-B8E9-7BF8647FE9F2}" type="pres">
      <dgm:prSet presAssocID="{8E4142F3-6B31-42FC-AAE5-BBF55AADC527}" presName="hierChild2" presStyleCnt="0"/>
      <dgm:spPr/>
    </dgm:pt>
    <dgm:pt modelId="{BD517887-A1B9-45D5-B575-CD0FE2B62053}" type="pres">
      <dgm:prSet presAssocID="{8E4142F3-6B31-42FC-AAE5-BBF55AADC527}" presName="hierChild3" presStyleCnt="0"/>
      <dgm:spPr/>
    </dgm:pt>
    <dgm:pt modelId="{FE50617E-21DB-4E9A-9F10-B690AC690B3D}" type="pres">
      <dgm:prSet presAssocID="{FBDCE9CC-5DAD-4F87-AAB9-3BBDD5012305}" presName="Name115" presStyleLbl="parChTrans1D2" presStyleIdx="0" presStyleCnt="2"/>
      <dgm:spPr/>
    </dgm:pt>
    <dgm:pt modelId="{72811FB4-E116-4804-B68D-2A329CBC7592}" type="pres">
      <dgm:prSet presAssocID="{EE90FFC8-EAC7-4378-8EB6-72C8F9D180B3}" presName="hierRoot3" presStyleCnt="0">
        <dgm:presLayoutVars>
          <dgm:hierBranch val="init"/>
        </dgm:presLayoutVars>
      </dgm:prSet>
      <dgm:spPr/>
    </dgm:pt>
    <dgm:pt modelId="{DD18CEDC-6D6B-43E8-9E76-89C7380C893B}" type="pres">
      <dgm:prSet presAssocID="{EE90FFC8-EAC7-4378-8EB6-72C8F9D180B3}" presName="rootComposite3" presStyleCnt="0"/>
      <dgm:spPr/>
    </dgm:pt>
    <dgm:pt modelId="{E229BF49-75CB-4E14-A03E-C04B7B07B9DA}" type="pres">
      <dgm:prSet presAssocID="{EE90FFC8-EAC7-4378-8EB6-72C8F9D180B3}" presName="rootText3" presStyleLbl="asst1" presStyleIdx="0" presStyleCnt="2">
        <dgm:presLayoutVars>
          <dgm:chPref val="3"/>
        </dgm:presLayoutVars>
      </dgm:prSet>
      <dgm:spPr/>
    </dgm:pt>
    <dgm:pt modelId="{217FBD73-B10A-4BA7-AD7B-38B2A347159D}" type="pres">
      <dgm:prSet presAssocID="{EE90FFC8-EAC7-4378-8EB6-72C8F9D180B3}" presName="rootConnector3" presStyleLbl="asst1" presStyleIdx="0" presStyleCnt="2"/>
      <dgm:spPr/>
    </dgm:pt>
    <dgm:pt modelId="{6EF4155B-3CDF-401A-8983-CC868BB9BD03}" type="pres">
      <dgm:prSet presAssocID="{EE90FFC8-EAC7-4378-8EB6-72C8F9D180B3}" presName="hierChild6" presStyleCnt="0"/>
      <dgm:spPr/>
    </dgm:pt>
    <dgm:pt modelId="{D65CF0C0-CA7E-45C7-AAAA-D31EF1F285D0}" type="pres">
      <dgm:prSet presAssocID="{EE90FFC8-EAC7-4378-8EB6-72C8F9D180B3}" presName="hierChild7" presStyleCnt="0"/>
      <dgm:spPr/>
    </dgm:pt>
    <dgm:pt modelId="{FA39A595-8730-42A6-B6C8-55C4FAC51B9F}" type="pres">
      <dgm:prSet presAssocID="{3B0C9675-6831-423C-98B7-C1C6FFAD1096}" presName="Name115" presStyleLbl="parChTrans1D2" presStyleIdx="1" presStyleCnt="2"/>
      <dgm:spPr/>
    </dgm:pt>
    <dgm:pt modelId="{EB1507FA-AC3C-4C7E-ACD7-7C89D391E5A4}" type="pres">
      <dgm:prSet presAssocID="{411DCF91-38BB-491F-B7CD-EC63A36226EA}" presName="hierRoot3" presStyleCnt="0">
        <dgm:presLayoutVars>
          <dgm:hierBranch val="init"/>
        </dgm:presLayoutVars>
      </dgm:prSet>
      <dgm:spPr/>
    </dgm:pt>
    <dgm:pt modelId="{7A7D1145-1C54-4BE5-BA02-67768EA63AA9}" type="pres">
      <dgm:prSet presAssocID="{411DCF91-38BB-491F-B7CD-EC63A36226EA}" presName="rootComposite3" presStyleCnt="0"/>
      <dgm:spPr/>
    </dgm:pt>
    <dgm:pt modelId="{142DA5BE-4124-4598-8A07-41AD96EE67AA}" type="pres">
      <dgm:prSet presAssocID="{411DCF91-38BB-491F-B7CD-EC63A36226EA}" presName="rootText3" presStyleLbl="asst1" presStyleIdx="1" presStyleCnt="2">
        <dgm:presLayoutVars>
          <dgm:chPref val="3"/>
        </dgm:presLayoutVars>
      </dgm:prSet>
      <dgm:spPr/>
    </dgm:pt>
    <dgm:pt modelId="{84F0545A-D3A5-4405-84C0-44843D8A8E60}" type="pres">
      <dgm:prSet presAssocID="{411DCF91-38BB-491F-B7CD-EC63A36226EA}" presName="rootConnector3" presStyleLbl="asst1" presStyleIdx="1" presStyleCnt="2"/>
      <dgm:spPr/>
    </dgm:pt>
    <dgm:pt modelId="{F3F727F9-A2EC-48DE-B6E8-DBDAD2D7D13E}" type="pres">
      <dgm:prSet presAssocID="{411DCF91-38BB-491F-B7CD-EC63A36226EA}" presName="hierChild6" presStyleCnt="0"/>
      <dgm:spPr/>
    </dgm:pt>
    <dgm:pt modelId="{DD4D51F6-7131-4357-94E0-D0865E9C99A6}" type="pres">
      <dgm:prSet presAssocID="{411DCF91-38BB-491F-B7CD-EC63A36226EA}" presName="hierChild7" presStyleCnt="0"/>
      <dgm:spPr/>
    </dgm:pt>
  </dgm:ptLst>
  <dgm:cxnLst>
    <dgm:cxn modelId="{B89B2D15-59D9-4657-8FC4-0BB1C384AFF9}" type="presOf" srcId="{8E4142F3-6B31-42FC-AAE5-BBF55AADC527}" destId="{2C9E12B5-F4DF-4598-937B-E55FEFC45B4F}" srcOrd="1" destOrd="0" presId="urn:microsoft.com/office/officeart/2009/3/layout/HorizontalOrganizationChart"/>
    <dgm:cxn modelId="{3865F22A-9330-46CD-AA4A-0D436305362F}" srcId="{1AC99BCF-5C42-445C-B193-B978F0FD1164}" destId="{8E4142F3-6B31-42FC-AAE5-BBF55AADC527}" srcOrd="0" destOrd="0" parTransId="{BBC9CDDF-F4B5-491E-858F-50E550C349DE}" sibTransId="{B018D0E4-0BD3-44F6-AC34-733ED06B7EB1}"/>
    <dgm:cxn modelId="{6E4CB239-A020-4523-8A55-5AF3064B8386}" type="presOf" srcId="{EE90FFC8-EAC7-4378-8EB6-72C8F9D180B3}" destId="{217FBD73-B10A-4BA7-AD7B-38B2A347159D}" srcOrd="1" destOrd="0" presId="urn:microsoft.com/office/officeart/2009/3/layout/HorizontalOrganizationChart"/>
    <dgm:cxn modelId="{4FC33460-073D-40D7-B841-80B68049DD83}" type="presOf" srcId="{411DCF91-38BB-491F-B7CD-EC63A36226EA}" destId="{142DA5BE-4124-4598-8A07-41AD96EE67AA}" srcOrd="0" destOrd="0" presId="urn:microsoft.com/office/officeart/2009/3/layout/HorizontalOrganizationChart"/>
    <dgm:cxn modelId="{364C2977-CD56-4FFB-9C71-499C00ECF392}" type="presOf" srcId="{FBDCE9CC-5DAD-4F87-AAB9-3BBDD5012305}" destId="{FE50617E-21DB-4E9A-9F10-B690AC690B3D}" srcOrd="0" destOrd="0" presId="urn:microsoft.com/office/officeart/2009/3/layout/HorizontalOrganizationChart"/>
    <dgm:cxn modelId="{5086B985-5242-40B1-8B86-33C8DAEE062D}" type="presOf" srcId="{3B0C9675-6831-423C-98B7-C1C6FFAD1096}" destId="{FA39A595-8730-42A6-B6C8-55C4FAC51B9F}" srcOrd="0" destOrd="0" presId="urn:microsoft.com/office/officeart/2009/3/layout/HorizontalOrganizationChart"/>
    <dgm:cxn modelId="{93100190-A6B6-4D86-8695-0C7A3FCFC781}" type="presOf" srcId="{1AC99BCF-5C42-445C-B193-B978F0FD1164}" destId="{988266BD-208D-4549-87E4-D37FF8727DA7}" srcOrd="0" destOrd="0" presId="urn:microsoft.com/office/officeart/2009/3/layout/HorizontalOrganizationChart"/>
    <dgm:cxn modelId="{A1D6E59B-C184-4B1E-AA0B-4A12B0C51D36}" srcId="{8E4142F3-6B31-42FC-AAE5-BBF55AADC527}" destId="{411DCF91-38BB-491F-B7CD-EC63A36226EA}" srcOrd="1" destOrd="0" parTransId="{3B0C9675-6831-423C-98B7-C1C6FFAD1096}" sibTransId="{6BB0A518-C15E-4D39-9E33-7CDDCB02D074}"/>
    <dgm:cxn modelId="{E8BF03AA-C166-49C5-A50A-C9263D6A7AA9}" type="presOf" srcId="{EE90FFC8-EAC7-4378-8EB6-72C8F9D180B3}" destId="{E229BF49-75CB-4E14-A03E-C04B7B07B9DA}" srcOrd="0" destOrd="0" presId="urn:microsoft.com/office/officeart/2009/3/layout/HorizontalOrganizationChart"/>
    <dgm:cxn modelId="{ED60E8AA-B002-42F2-89C8-81EA8E313109}" srcId="{8E4142F3-6B31-42FC-AAE5-BBF55AADC527}" destId="{EE90FFC8-EAC7-4378-8EB6-72C8F9D180B3}" srcOrd="0" destOrd="0" parTransId="{FBDCE9CC-5DAD-4F87-AAB9-3BBDD5012305}" sibTransId="{C3753A37-160D-4956-9730-C16F4D259C7B}"/>
    <dgm:cxn modelId="{5A21F9DC-C7AC-489D-937C-16877FD1CB9E}" type="presOf" srcId="{8E4142F3-6B31-42FC-AAE5-BBF55AADC527}" destId="{1344E750-DDE9-4639-B6B9-AB8B7D7C7531}" srcOrd="0" destOrd="0" presId="urn:microsoft.com/office/officeart/2009/3/layout/HorizontalOrganizationChart"/>
    <dgm:cxn modelId="{9B182BFC-851E-408F-B7D5-E35C1F825F3B}" type="presOf" srcId="{411DCF91-38BB-491F-B7CD-EC63A36226EA}" destId="{84F0545A-D3A5-4405-84C0-44843D8A8E60}" srcOrd="1" destOrd="0" presId="urn:microsoft.com/office/officeart/2009/3/layout/HorizontalOrganizationChart"/>
    <dgm:cxn modelId="{9E20671E-8509-425B-ABA0-4D31C1817818}" type="presParOf" srcId="{988266BD-208D-4549-87E4-D37FF8727DA7}" destId="{11F5B903-9F57-420D-B819-78B39D3837E5}" srcOrd="0" destOrd="0" presId="urn:microsoft.com/office/officeart/2009/3/layout/HorizontalOrganizationChart"/>
    <dgm:cxn modelId="{69BBA15A-F262-47A2-A8A2-0A7C7080AEB4}" type="presParOf" srcId="{11F5B903-9F57-420D-B819-78B39D3837E5}" destId="{06A3EDA4-AD0D-41E1-BD79-849F277F3035}" srcOrd="0" destOrd="0" presId="urn:microsoft.com/office/officeart/2009/3/layout/HorizontalOrganizationChart"/>
    <dgm:cxn modelId="{699A9E13-7450-48E4-AD5E-688BCC88591C}" type="presParOf" srcId="{06A3EDA4-AD0D-41E1-BD79-849F277F3035}" destId="{1344E750-DDE9-4639-B6B9-AB8B7D7C7531}" srcOrd="0" destOrd="0" presId="urn:microsoft.com/office/officeart/2009/3/layout/HorizontalOrganizationChart"/>
    <dgm:cxn modelId="{83ACC1B0-E06A-46A5-A5A1-C2F1E05DBDD5}" type="presParOf" srcId="{06A3EDA4-AD0D-41E1-BD79-849F277F3035}" destId="{2C9E12B5-F4DF-4598-937B-E55FEFC45B4F}" srcOrd="1" destOrd="0" presId="urn:microsoft.com/office/officeart/2009/3/layout/HorizontalOrganizationChart"/>
    <dgm:cxn modelId="{5CD47D0B-98BA-4837-996B-668505061CAD}" type="presParOf" srcId="{11F5B903-9F57-420D-B819-78B39D3837E5}" destId="{C7CD71BC-EF6B-48B4-B8E9-7BF8647FE9F2}" srcOrd="1" destOrd="0" presId="urn:microsoft.com/office/officeart/2009/3/layout/HorizontalOrganizationChart"/>
    <dgm:cxn modelId="{45E527A6-1DA7-46C2-96E8-F3195DE2A8A6}" type="presParOf" srcId="{11F5B903-9F57-420D-B819-78B39D3837E5}" destId="{BD517887-A1B9-45D5-B575-CD0FE2B62053}" srcOrd="2" destOrd="0" presId="urn:microsoft.com/office/officeart/2009/3/layout/HorizontalOrganizationChart"/>
    <dgm:cxn modelId="{ACB15244-FE5B-443A-8414-2A74C4D3F305}" type="presParOf" srcId="{BD517887-A1B9-45D5-B575-CD0FE2B62053}" destId="{FE50617E-21DB-4E9A-9F10-B690AC690B3D}" srcOrd="0" destOrd="0" presId="urn:microsoft.com/office/officeart/2009/3/layout/HorizontalOrganizationChart"/>
    <dgm:cxn modelId="{026C0D5F-36A7-44D4-9FC8-1938D0C14453}" type="presParOf" srcId="{BD517887-A1B9-45D5-B575-CD0FE2B62053}" destId="{72811FB4-E116-4804-B68D-2A329CBC7592}" srcOrd="1" destOrd="0" presId="urn:microsoft.com/office/officeart/2009/3/layout/HorizontalOrganizationChart"/>
    <dgm:cxn modelId="{F56105FF-8092-4B5D-A4CF-F2F06866507F}" type="presParOf" srcId="{72811FB4-E116-4804-B68D-2A329CBC7592}" destId="{DD18CEDC-6D6B-43E8-9E76-89C7380C893B}" srcOrd="0" destOrd="0" presId="urn:microsoft.com/office/officeart/2009/3/layout/HorizontalOrganizationChart"/>
    <dgm:cxn modelId="{26FA5328-4201-48EF-9820-A207860B9A0D}" type="presParOf" srcId="{DD18CEDC-6D6B-43E8-9E76-89C7380C893B}" destId="{E229BF49-75CB-4E14-A03E-C04B7B07B9DA}" srcOrd="0" destOrd="0" presId="urn:microsoft.com/office/officeart/2009/3/layout/HorizontalOrganizationChart"/>
    <dgm:cxn modelId="{D4D17EDC-B5B6-4802-8754-DB7039E19376}" type="presParOf" srcId="{DD18CEDC-6D6B-43E8-9E76-89C7380C893B}" destId="{217FBD73-B10A-4BA7-AD7B-38B2A347159D}" srcOrd="1" destOrd="0" presId="urn:microsoft.com/office/officeart/2009/3/layout/HorizontalOrganizationChart"/>
    <dgm:cxn modelId="{93647697-F528-4D7C-9833-7E63C81D25A4}" type="presParOf" srcId="{72811FB4-E116-4804-B68D-2A329CBC7592}" destId="{6EF4155B-3CDF-401A-8983-CC868BB9BD03}" srcOrd="1" destOrd="0" presId="urn:microsoft.com/office/officeart/2009/3/layout/HorizontalOrganizationChart"/>
    <dgm:cxn modelId="{6241E73F-1823-43C2-B92D-F871BE30021A}" type="presParOf" srcId="{72811FB4-E116-4804-B68D-2A329CBC7592}" destId="{D65CF0C0-CA7E-45C7-AAAA-D31EF1F285D0}" srcOrd="2" destOrd="0" presId="urn:microsoft.com/office/officeart/2009/3/layout/HorizontalOrganizationChart"/>
    <dgm:cxn modelId="{71CCA4C6-3966-4C04-BABB-097CE79CDCCA}" type="presParOf" srcId="{BD517887-A1B9-45D5-B575-CD0FE2B62053}" destId="{FA39A595-8730-42A6-B6C8-55C4FAC51B9F}" srcOrd="2" destOrd="0" presId="urn:microsoft.com/office/officeart/2009/3/layout/HorizontalOrganizationChart"/>
    <dgm:cxn modelId="{38279881-AAEE-426E-A5D9-0189B02AB029}" type="presParOf" srcId="{BD517887-A1B9-45D5-B575-CD0FE2B62053}" destId="{EB1507FA-AC3C-4C7E-ACD7-7C89D391E5A4}" srcOrd="3" destOrd="0" presId="urn:microsoft.com/office/officeart/2009/3/layout/HorizontalOrganizationChart"/>
    <dgm:cxn modelId="{4EC658A6-D33A-47A9-A90B-9DF2B71B28B0}" type="presParOf" srcId="{EB1507FA-AC3C-4C7E-ACD7-7C89D391E5A4}" destId="{7A7D1145-1C54-4BE5-BA02-67768EA63AA9}" srcOrd="0" destOrd="0" presId="urn:microsoft.com/office/officeart/2009/3/layout/HorizontalOrganizationChart"/>
    <dgm:cxn modelId="{876108E7-03A9-442C-8804-EBF786219E75}" type="presParOf" srcId="{7A7D1145-1C54-4BE5-BA02-67768EA63AA9}" destId="{142DA5BE-4124-4598-8A07-41AD96EE67AA}" srcOrd="0" destOrd="0" presId="urn:microsoft.com/office/officeart/2009/3/layout/HorizontalOrganizationChart"/>
    <dgm:cxn modelId="{A54634D1-7701-4BF8-BA7D-D303B73A1069}" type="presParOf" srcId="{7A7D1145-1C54-4BE5-BA02-67768EA63AA9}" destId="{84F0545A-D3A5-4405-84C0-44843D8A8E60}" srcOrd="1" destOrd="0" presId="urn:microsoft.com/office/officeart/2009/3/layout/HorizontalOrganizationChart"/>
    <dgm:cxn modelId="{0DC8972B-FB54-4837-B931-9222108344C0}" type="presParOf" srcId="{EB1507FA-AC3C-4C7E-ACD7-7C89D391E5A4}" destId="{F3F727F9-A2EC-48DE-B6E8-DBDAD2D7D13E}" srcOrd="1" destOrd="0" presId="urn:microsoft.com/office/officeart/2009/3/layout/HorizontalOrganizationChart"/>
    <dgm:cxn modelId="{7DCA833A-BE1F-4A9F-8857-5426B5980F78}" type="presParOf" srcId="{EB1507FA-AC3C-4C7E-ACD7-7C89D391E5A4}" destId="{DD4D51F6-7131-4357-94E0-D0865E9C99A6}"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C99BCF-5C42-445C-B193-B978F0FD1164}" type="doc">
      <dgm:prSet loTypeId="urn:microsoft.com/office/officeart/2009/3/layout/HorizontalOrganizationChart" loCatId="hierarchy" qsTypeId="urn:microsoft.com/office/officeart/2005/8/quickstyle/3d2" qsCatId="3D" csTypeId="urn:microsoft.com/office/officeart/2005/8/colors/colorful1" csCatId="colorful" phldr="1"/>
      <dgm:spPr/>
      <dgm:t>
        <a:bodyPr/>
        <a:lstStyle/>
        <a:p>
          <a:endParaRPr lang="tr-TR"/>
        </a:p>
      </dgm:t>
    </dgm:pt>
    <dgm:pt modelId="{8E4142F3-6B31-42FC-AAE5-BBF55AADC527}">
      <dgm:prSet phldrT="[Metin]" custT="1"/>
      <dgm:spPr/>
      <dgm:t>
        <a:bodyPr/>
        <a:lstStyle/>
        <a:p>
          <a:r>
            <a:rPr lang="tr-TR" sz="1800" b="1" dirty="0"/>
            <a:t>Yapay Zekâ Geleceği</a:t>
          </a:r>
        </a:p>
      </dgm:t>
    </dgm:pt>
    <dgm:pt modelId="{BBC9CDDF-F4B5-491E-858F-50E550C349DE}" type="parTrans" cxnId="{3865F22A-9330-46CD-AA4A-0D436305362F}">
      <dgm:prSet/>
      <dgm:spPr/>
      <dgm:t>
        <a:bodyPr/>
        <a:lstStyle/>
        <a:p>
          <a:endParaRPr lang="tr-TR" sz="1050" b="1"/>
        </a:p>
      </dgm:t>
    </dgm:pt>
    <dgm:pt modelId="{B018D0E4-0BD3-44F6-AC34-733ED06B7EB1}" type="sibTrans" cxnId="{3865F22A-9330-46CD-AA4A-0D436305362F}">
      <dgm:prSet/>
      <dgm:spPr/>
      <dgm:t>
        <a:bodyPr/>
        <a:lstStyle/>
        <a:p>
          <a:endParaRPr lang="tr-TR" sz="1050" b="1"/>
        </a:p>
      </dgm:t>
    </dgm:pt>
    <dgm:pt modelId="{EE90FFC8-EAC7-4378-8EB6-72C8F9D180B3}" type="asst">
      <dgm:prSet phldrT="[Metin]" custT="1"/>
      <dgm:spPr/>
      <dgm:t>
        <a:bodyPr/>
        <a:lstStyle/>
        <a:p>
          <a:r>
            <a:rPr lang="tr-TR" sz="1800" b="1" dirty="0"/>
            <a:t>Yapay Zekâ Güvenliği</a:t>
          </a:r>
        </a:p>
      </dgm:t>
    </dgm:pt>
    <dgm:pt modelId="{FBDCE9CC-5DAD-4F87-AAB9-3BBDD5012305}" type="parTrans" cxnId="{ED60E8AA-B002-42F2-89C8-81EA8E313109}">
      <dgm:prSet/>
      <dgm:spPr/>
      <dgm:t>
        <a:bodyPr/>
        <a:lstStyle/>
        <a:p>
          <a:endParaRPr lang="tr-TR" sz="1050" b="1"/>
        </a:p>
      </dgm:t>
    </dgm:pt>
    <dgm:pt modelId="{C3753A37-160D-4956-9730-C16F4D259C7B}" type="sibTrans" cxnId="{ED60E8AA-B002-42F2-89C8-81EA8E313109}">
      <dgm:prSet/>
      <dgm:spPr/>
      <dgm:t>
        <a:bodyPr/>
        <a:lstStyle/>
        <a:p>
          <a:endParaRPr lang="tr-TR" sz="1050" b="1"/>
        </a:p>
      </dgm:t>
    </dgm:pt>
    <dgm:pt modelId="{411DCF91-38BB-491F-B7CD-EC63A36226EA}" type="asst">
      <dgm:prSet phldrT="[Metin]" custT="1"/>
      <dgm:spPr/>
      <dgm:t>
        <a:bodyPr/>
        <a:lstStyle/>
        <a:p>
          <a:r>
            <a:rPr lang="tr-TR" sz="1800" b="1" dirty="0"/>
            <a:t>Yapay Zekâ Etiği</a:t>
          </a:r>
        </a:p>
      </dgm:t>
    </dgm:pt>
    <dgm:pt modelId="{3B0C9675-6831-423C-98B7-C1C6FFAD1096}" type="parTrans" cxnId="{A1D6E59B-C184-4B1E-AA0B-4A12B0C51D36}">
      <dgm:prSet/>
      <dgm:spPr/>
      <dgm:t>
        <a:bodyPr/>
        <a:lstStyle/>
        <a:p>
          <a:endParaRPr lang="tr-TR" sz="1050" b="1"/>
        </a:p>
      </dgm:t>
    </dgm:pt>
    <dgm:pt modelId="{6BB0A518-C15E-4D39-9E33-7CDDCB02D074}" type="sibTrans" cxnId="{A1D6E59B-C184-4B1E-AA0B-4A12B0C51D36}">
      <dgm:prSet/>
      <dgm:spPr/>
      <dgm:t>
        <a:bodyPr/>
        <a:lstStyle/>
        <a:p>
          <a:endParaRPr lang="tr-TR" sz="1050" b="1"/>
        </a:p>
      </dgm:t>
    </dgm:pt>
    <dgm:pt modelId="{988266BD-208D-4549-87E4-D37FF8727DA7}" type="pres">
      <dgm:prSet presAssocID="{1AC99BCF-5C42-445C-B193-B978F0FD1164}" presName="hierChild1" presStyleCnt="0">
        <dgm:presLayoutVars>
          <dgm:orgChart val="1"/>
          <dgm:chPref val="1"/>
          <dgm:dir/>
          <dgm:animOne val="branch"/>
          <dgm:animLvl val="lvl"/>
          <dgm:resizeHandles/>
        </dgm:presLayoutVars>
      </dgm:prSet>
      <dgm:spPr/>
    </dgm:pt>
    <dgm:pt modelId="{11F5B903-9F57-420D-B819-78B39D3837E5}" type="pres">
      <dgm:prSet presAssocID="{8E4142F3-6B31-42FC-AAE5-BBF55AADC527}" presName="hierRoot1" presStyleCnt="0">
        <dgm:presLayoutVars>
          <dgm:hierBranch val="init"/>
        </dgm:presLayoutVars>
      </dgm:prSet>
      <dgm:spPr/>
    </dgm:pt>
    <dgm:pt modelId="{06A3EDA4-AD0D-41E1-BD79-849F277F3035}" type="pres">
      <dgm:prSet presAssocID="{8E4142F3-6B31-42FC-AAE5-BBF55AADC527}" presName="rootComposite1" presStyleCnt="0"/>
      <dgm:spPr/>
    </dgm:pt>
    <dgm:pt modelId="{1344E750-DDE9-4639-B6B9-AB8B7D7C7531}" type="pres">
      <dgm:prSet presAssocID="{8E4142F3-6B31-42FC-AAE5-BBF55AADC527}" presName="rootText1" presStyleLbl="node0" presStyleIdx="0" presStyleCnt="1">
        <dgm:presLayoutVars>
          <dgm:chPref val="3"/>
        </dgm:presLayoutVars>
      </dgm:prSet>
      <dgm:spPr/>
    </dgm:pt>
    <dgm:pt modelId="{2C9E12B5-F4DF-4598-937B-E55FEFC45B4F}" type="pres">
      <dgm:prSet presAssocID="{8E4142F3-6B31-42FC-AAE5-BBF55AADC527}" presName="rootConnector1" presStyleLbl="node1" presStyleIdx="0" presStyleCnt="0"/>
      <dgm:spPr/>
    </dgm:pt>
    <dgm:pt modelId="{C7CD71BC-EF6B-48B4-B8E9-7BF8647FE9F2}" type="pres">
      <dgm:prSet presAssocID="{8E4142F3-6B31-42FC-AAE5-BBF55AADC527}" presName="hierChild2" presStyleCnt="0"/>
      <dgm:spPr/>
    </dgm:pt>
    <dgm:pt modelId="{BD517887-A1B9-45D5-B575-CD0FE2B62053}" type="pres">
      <dgm:prSet presAssocID="{8E4142F3-6B31-42FC-AAE5-BBF55AADC527}" presName="hierChild3" presStyleCnt="0"/>
      <dgm:spPr/>
    </dgm:pt>
    <dgm:pt modelId="{FE50617E-21DB-4E9A-9F10-B690AC690B3D}" type="pres">
      <dgm:prSet presAssocID="{FBDCE9CC-5DAD-4F87-AAB9-3BBDD5012305}" presName="Name115" presStyleLbl="parChTrans1D2" presStyleIdx="0" presStyleCnt="2"/>
      <dgm:spPr/>
    </dgm:pt>
    <dgm:pt modelId="{72811FB4-E116-4804-B68D-2A329CBC7592}" type="pres">
      <dgm:prSet presAssocID="{EE90FFC8-EAC7-4378-8EB6-72C8F9D180B3}" presName="hierRoot3" presStyleCnt="0">
        <dgm:presLayoutVars>
          <dgm:hierBranch val="init"/>
        </dgm:presLayoutVars>
      </dgm:prSet>
      <dgm:spPr/>
    </dgm:pt>
    <dgm:pt modelId="{DD18CEDC-6D6B-43E8-9E76-89C7380C893B}" type="pres">
      <dgm:prSet presAssocID="{EE90FFC8-EAC7-4378-8EB6-72C8F9D180B3}" presName="rootComposite3" presStyleCnt="0"/>
      <dgm:spPr/>
    </dgm:pt>
    <dgm:pt modelId="{E229BF49-75CB-4E14-A03E-C04B7B07B9DA}" type="pres">
      <dgm:prSet presAssocID="{EE90FFC8-EAC7-4378-8EB6-72C8F9D180B3}" presName="rootText3" presStyleLbl="asst1" presStyleIdx="0" presStyleCnt="2">
        <dgm:presLayoutVars>
          <dgm:chPref val="3"/>
        </dgm:presLayoutVars>
      </dgm:prSet>
      <dgm:spPr/>
    </dgm:pt>
    <dgm:pt modelId="{217FBD73-B10A-4BA7-AD7B-38B2A347159D}" type="pres">
      <dgm:prSet presAssocID="{EE90FFC8-EAC7-4378-8EB6-72C8F9D180B3}" presName="rootConnector3" presStyleLbl="asst1" presStyleIdx="0" presStyleCnt="2"/>
      <dgm:spPr/>
    </dgm:pt>
    <dgm:pt modelId="{6EF4155B-3CDF-401A-8983-CC868BB9BD03}" type="pres">
      <dgm:prSet presAssocID="{EE90FFC8-EAC7-4378-8EB6-72C8F9D180B3}" presName="hierChild6" presStyleCnt="0"/>
      <dgm:spPr/>
    </dgm:pt>
    <dgm:pt modelId="{D65CF0C0-CA7E-45C7-AAAA-D31EF1F285D0}" type="pres">
      <dgm:prSet presAssocID="{EE90FFC8-EAC7-4378-8EB6-72C8F9D180B3}" presName="hierChild7" presStyleCnt="0"/>
      <dgm:spPr/>
    </dgm:pt>
    <dgm:pt modelId="{FA39A595-8730-42A6-B6C8-55C4FAC51B9F}" type="pres">
      <dgm:prSet presAssocID="{3B0C9675-6831-423C-98B7-C1C6FFAD1096}" presName="Name115" presStyleLbl="parChTrans1D2" presStyleIdx="1" presStyleCnt="2"/>
      <dgm:spPr/>
    </dgm:pt>
    <dgm:pt modelId="{EB1507FA-AC3C-4C7E-ACD7-7C89D391E5A4}" type="pres">
      <dgm:prSet presAssocID="{411DCF91-38BB-491F-B7CD-EC63A36226EA}" presName="hierRoot3" presStyleCnt="0">
        <dgm:presLayoutVars>
          <dgm:hierBranch val="init"/>
        </dgm:presLayoutVars>
      </dgm:prSet>
      <dgm:spPr/>
    </dgm:pt>
    <dgm:pt modelId="{7A7D1145-1C54-4BE5-BA02-67768EA63AA9}" type="pres">
      <dgm:prSet presAssocID="{411DCF91-38BB-491F-B7CD-EC63A36226EA}" presName="rootComposite3" presStyleCnt="0"/>
      <dgm:spPr/>
    </dgm:pt>
    <dgm:pt modelId="{142DA5BE-4124-4598-8A07-41AD96EE67AA}" type="pres">
      <dgm:prSet presAssocID="{411DCF91-38BB-491F-B7CD-EC63A36226EA}" presName="rootText3" presStyleLbl="asst1" presStyleIdx="1" presStyleCnt="2">
        <dgm:presLayoutVars>
          <dgm:chPref val="3"/>
        </dgm:presLayoutVars>
      </dgm:prSet>
      <dgm:spPr/>
    </dgm:pt>
    <dgm:pt modelId="{84F0545A-D3A5-4405-84C0-44843D8A8E60}" type="pres">
      <dgm:prSet presAssocID="{411DCF91-38BB-491F-B7CD-EC63A36226EA}" presName="rootConnector3" presStyleLbl="asst1" presStyleIdx="1" presStyleCnt="2"/>
      <dgm:spPr/>
    </dgm:pt>
    <dgm:pt modelId="{F3F727F9-A2EC-48DE-B6E8-DBDAD2D7D13E}" type="pres">
      <dgm:prSet presAssocID="{411DCF91-38BB-491F-B7CD-EC63A36226EA}" presName="hierChild6" presStyleCnt="0"/>
      <dgm:spPr/>
    </dgm:pt>
    <dgm:pt modelId="{DD4D51F6-7131-4357-94E0-D0865E9C99A6}" type="pres">
      <dgm:prSet presAssocID="{411DCF91-38BB-491F-B7CD-EC63A36226EA}" presName="hierChild7" presStyleCnt="0"/>
      <dgm:spPr/>
    </dgm:pt>
  </dgm:ptLst>
  <dgm:cxnLst>
    <dgm:cxn modelId="{B964FD03-B778-412A-B263-7A82D8F39379}" type="presOf" srcId="{411DCF91-38BB-491F-B7CD-EC63A36226EA}" destId="{142DA5BE-4124-4598-8A07-41AD96EE67AA}" srcOrd="0" destOrd="0" presId="urn:microsoft.com/office/officeart/2009/3/layout/HorizontalOrganizationChart"/>
    <dgm:cxn modelId="{3865F22A-9330-46CD-AA4A-0D436305362F}" srcId="{1AC99BCF-5C42-445C-B193-B978F0FD1164}" destId="{8E4142F3-6B31-42FC-AAE5-BBF55AADC527}" srcOrd="0" destOrd="0" parTransId="{BBC9CDDF-F4B5-491E-858F-50E550C349DE}" sibTransId="{B018D0E4-0BD3-44F6-AC34-733ED06B7EB1}"/>
    <dgm:cxn modelId="{534BBD34-9258-4DD8-8642-CDB517F26806}" type="presOf" srcId="{411DCF91-38BB-491F-B7CD-EC63A36226EA}" destId="{84F0545A-D3A5-4405-84C0-44843D8A8E60}" srcOrd="1" destOrd="0" presId="urn:microsoft.com/office/officeart/2009/3/layout/HorizontalOrganizationChart"/>
    <dgm:cxn modelId="{0DC4F45F-9DCF-4B76-A0A2-142E7EA5BA6C}" type="presOf" srcId="{EE90FFC8-EAC7-4378-8EB6-72C8F9D180B3}" destId="{217FBD73-B10A-4BA7-AD7B-38B2A347159D}" srcOrd="1" destOrd="0" presId="urn:microsoft.com/office/officeart/2009/3/layout/HorizontalOrganizationChart"/>
    <dgm:cxn modelId="{84C0276D-5359-42DE-8238-326E368A10E4}" type="presOf" srcId="{FBDCE9CC-5DAD-4F87-AAB9-3BBDD5012305}" destId="{FE50617E-21DB-4E9A-9F10-B690AC690B3D}" srcOrd="0" destOrd="0" presId="urn:microsoft.com/office/officeart/2009/3/layout/HorizontalOrganizationChart"/>
    <dgm:cxn modelId="{1245567D-3E5F-4CCC-BC02-6FA1E09228A9}" type="presOf" srcId="{1AC99BCF-5C42-445C-B193-B978F0FD1164}" destId="{988266BD-208D-4549-87E4-D37FF8727DA7}" srcOrd="0" destOrd="0" presId="urn:microsoft.com/office/officeart/2009/3/layout/HorizontalOrganizationChart"/>
    <dgm:cxn modelId="{9ABBE987-3C55-47C5-B4B1-0D76867F2F8E}" type="presOf" srcId="{EE90FFC8-EAC7-4378-8EB6-72C8F9D180B3}" destId="{E229BF49-75CB-4E14-A03E-C04B7B07B9DA}" srcOrd="0" destOrd="0" presId="urn:microsoft.com/office/officeart/2009/3/layout/HorizontalOrganizationChart"/>
    <dgm:cxn modelId="{A1D6E59B-C184-4B1E-AA0B-4A12B0C51D36}" srcId="{8E4142F3-6B31-42FC-AAE5-BBF55AADC527}" destId="{411DCF91-38BB-491F-B7CD-EC63A36226EA}" srcOrd="1" destOrd="0" parTransId="{3B0C9675-6831-423C-98B7-C1C6FFAD1096}" sibTransId="{6BB0A518-C15E-4D39-9E33-7CDDCB02D074}"/>
    <dgm:cxn modelId="{ED60E8AA-B002-42F2-89C8-81EA8E313109}" srcId="{8E4142F3-6B31-42FC-AAE5-BBF55AADC527}" destId="{EE90FFC8-EAC7-4378-8EB6-72C8F9D180B3}" srcOrd="0" destOrd="0" parTransId="{FBDCE9CC-5DAD-4F87-AAB9-3BBDD5012305}" sibTransId="{C3753A37-160D-4956-9730-C16F4D259C7B}"/>
    <dgm:cxn modelId="{096455B7-558B-4258-BFDC-7E6EAA8EA74E}" type="presOf" srcId="{8E4142F3-6B31-42FC-AAE5-BBF55AADC527}" destId="{2C9E12B5-F4DF-4598-937B-E55FEFC45B4F}" srcOrd="1" destOrd="0" presId="urn:microsoft.com/office/officeart/2009/3/layout/HorizontalOrganizationChart"/>
    <dgm:cxn modelId="{0AE996B9-1796-4AE7-AF1F-24935D11287E}" type="presOf" srcId="{3B0C9675-6831-423C-98B7-C1C6FFAD1096}" destId="{FA39A595-8730-42A6-B6C8-55C4FAC51B9F}" srcOrd="0" destOrd="0" presId="urn:microsoft.com/office/officeart/2009/3/layout/HorizontalOrganizationChart"/>
    <dgm:cxn modelId="{B35B75C1-89E7-4753-BAF3-3623A7361675}" type="presOf" srcId="{8E4142F3-6B31-42FC-AAE5-BBF55AADC527}" destId="{1344E750-DDE9-4639-B6B9-AB8B7D7C7531}" srcOrd="0" destOrd="0" presId="urn:microsoft.com/office/officeart/2009/3/layout/HorizontalOrganizationChart"/>
    <dgm:cxn modelId="{E08CB23D-890E-4169-8EFC-6FC1B98B0D9F}" type="presParOf" srcId="{988266BD-208D-4549-87E4-D37FF8727DA7}" destId="{11F5B903-9F57-420D-B819-78B39D3837E5}" srcOrd="0" destOrd="0" presId="urn:microsoft.com/office/officeart/2009/3/layout/HorizontalOrganizationChart"/>
    <dgm:cxn modelId="{09B959E8-E690-4424-A2E1-1532A6B7593A}" type="presParOf" srcId="{11F5B903-9F57-420D-B819-78B39D3837E5}" destId="{06A3EDA4-AD0D-41E1-BD79-849F277F3035}" srcOrd="0" destOrd="0" presId="urn:microsoft.com/office/officeart/2009/3/layout/HorizontalOrganizationChart"/>
    <dgm:cxn modelId="{3939580C-D225-499F-8A53-7EB72B3BF222}" type="presParOf" srcId="{06A3EDA4-AD0D-41E1-BD79-849F277F3035}" destId="{1344E750-DDE9-4639-B6B9-AB8B7D7C7531}" srcOrd="0" destOrd="0" presId="urn:microsoft.com/office/officeart/2009/3/layout/HorizontalOrganizationChart"/>
    <dgm:cxn modelId="{6352505D-735A-4A22-981E-ED60D4DFFCC9}" type="presParOf" srcId="{06A3EDA4-AD0D-41E1-BD79-849F277F3035}" destId="{2C9E12B5-F4DF-4598-937B-E55FEFC45B4F}" srcOrd="1" destOrd="0" presId="urn:microsoft.com/office/officeart/2009/3/layout/HorizontalOrganizationChart"/>
    <dgm:cxn modelId="{C3A17BA4-CF40-4C05-A2FA-DAA98D3E6035}" type="presParOf" srcId="{11F5B903-9F57-420D-B819-78B39D3837E5}" destId="{C7CD71BC-EF6B-48B4-B8E9-7BF8647FE9F2}" srcOrd="1" destOrd="0" presId="urn:microsoft.com/office/officeart/2009/3/layout/HorizontalOrganizationChart"/>
    <dgm:cxn modelId="{A6CCB897-2106-4623-85A6-95FD169921A1}" type="presParOf" srcId="{11F5B903-9F57-420D-B819-78B39D3837E5}" destId="{BD517887-A1B9-45D5-B575-CD0FE2B62053}" srcOrd="2" destOrd="0" presId="urn:microsoft.com/office/officeart/2009/3/layout/HorizontalOrganizationChart"/>
    <dgm:cxn modelId="{99D04900-9CB3-43B5-A992-611CADB20D46}" type="presParOf" srcId="{BD517887-A1B9-45D5-B575-CD0FE2B62053}" destId="{FE50617E-21DB-4E9A-9F10-B690AC690B3D}" srcOrd="0" destOrd="0" presId="urn:microsoft.com/office/officeart/2009/3/layout/HorizontalOrganizationChart"/>
    <dgm:cxn modelId="{ACDBD33C-3494-4539-A036-DF0B61EA9DD3}" type="presParOf" srcId="{BD517887-A1B9-45D5-B575-CD0FE2B62053}" destId="{72811FB4-E116-4804-B68D-2A329CBC7592}" srcOrd="1" destOrd="0" presId="urn:microsoft.com/office/officeart/2009/3/layout/HorizontalOrganizationChart"/>
    <dgm:cxn modelId="{3D2A04BC-E02B-4927-88D5-64639D8475F4}" type="presParOf" srcId="{72811FB4-E116-4804-B68D-2A329CBC7592}" destId="{DD18CEDC-6D6B-43E8-9E76-89C7380C893B}" srcOrd="0" destOrd="0" presId="urn:microsoft.com/office/officeart/2009/3/layout/HorizontalOrganizationChart"/>
    <dgm:cxn modelId="{8024529A-6E13-44E2-9A4B-71BA145690C0}" type="presParOf" srcId="{DD18CEDC-6D6B-43E8-9E76-89C7380C893B}" destId="{E229BF49-75CB-4E14-A03E-C04B7B07B9DA}" srcOrd="0" destOrd="0" presId="urn:microsoft.com/office/officeart/2009/3/layout/HorizontalOrganizationChart"/>
    <dgm:cxn modelId="{51D20453-880B-4360-AF5A-BE02CB6E5070}" type="presParOf" srcId="{DD18CEDC-6D6B-43E8-9E76-89C7380C893B}" destId="{217FBD73-B10A-4BA7-AD7B-38B2A347159D}" srcOrd="1" destOrd="0" presId="urn:microsoft.com/office/officeart/2009/3/layout/HorizontalOrganizationChart"/>
    <dgm:cxn modelId="{79A23AB4-92C9-4B4B-B094-88FB6A3B6FC7}" type="presParOf" srcId="{72811FB4-E116-4804-B68D-2A329CBC7592}" destId="{6EF4155B-3CDF-401A-8983-CC868BB9BD03}" srcOrd="1" destOrd="0" presId="urn:microsoft.com/office/officeart/2009/3/layout/HorizontalOrganizationChart"/>
    <dgm:cxn modelId="{75C6706E-7909-4F4F-99BD-41FA1A60C9E0}" type="presParOf" srcId="{72811FB4-E116-4804-B68D-2A329CBC7592}" destId="{D65CF0C0-CA7E-45C7-AAAA-D31EF1F285D0}" srcOrd="2" destOrd="0" presId="urn:microsoft.com/office/officeart/2009/3/layout/HorizontalOrganizationChart"/>
    <dgm:cxn modelId="{53F15835-1322-4DCF-BFA5-28F0EC2BF497}" type="presParOf" srcId="{BD517887-A1B9-45D5-B575-CD0FE2B62053}" destId="{FA39A595-8730-42A6-B6C8-55C4FAC51B9F}" srcOrd="2" destOrd="0" presId="urn:microsoft.com/office/officeart/2009/3/layout/HorizontalOrganizationChart"/>
    <dgm:cxn modelId="{4FA5BF23-3285-496C-8D9A-169001C727DC}" type="presParOf" srcId="{BD517887-A1B9-45D5-B575-CD0FE2B62053}" destId="{EB1507FA-AC3C-4C7E-ACD7-7C89D391E5A4}" srcOrd="3" destOrd="0" presId="urn:microsoft.com/office/officeart/2009/3/layout/HorizontalOrganizationChart"/>
    <dgm:cxn modelId="{E04A7019-9C14-4CA1-BEF3-CC12CECF485E}" type="presParOf" srcId="{EB1507FA-AC3C-4C7E-ACD7-7C89D391E5A4}" destId="{7A7D1145-1C54-4BE5-BA02-67768EA63AA9}" srcOrd="0" destOrd="0" presId="urn:microsoft.com/office/officeart/2009/3/layout/HorizontalOrganizationChart"/>
    <dgm:cxn modelId="{30670B97-74E5-415D-9B51-253E75A4881D}" type="presParOf" srcId="{7A7D1145-1C54-4BE5-BA02-67768EA63AA9}" destId="{142DA5BE-4124-4598-8A07-41AD96EE67AA}" srcOrd="0" destOrd="0" presId="urn:microsoft.com/office/officeart/2009/3/layout/HorizontalOrganizationChart"/>
    <dgm:cxn modelId="{6201F4D3-CD5C-4DF9-BEB8-1AB9FA21DBC7}" type="presParOf" srcId="{7A7D1145-1C54-4BE5-BA02-67768EA63AA9}" destId="{84F0545A-D3A5-4405-84C0-44843D8A8E60}" srcOrd="1" destOrd="0" presId="urn:microsoft.com/office/officeart/2009/3/layout/HorizontalOrganizationChart"/>
    <dgm:cxn modelId="{F0B5D6E2-B632-40F3-8ACE-6759405D33D6}" type="presParOf" srcId="{EB1507FA-AC3C-4C7E-ACD7-7C89D391E5A4}" destId="{F3F727F9-A2EC-48DE-B6E8-DBDAD2D7D13E}" srcOrd="1" destOrd="0" presId="urn:microsoft.com/office/officeart/2009/3/layout/HorizontalOrganizationChart"/>
    <dgm:cxn modelId="{76AC8BEF-7A60-4828-92B6-3E7BE5DF3F3F}" type="presParOf" srcId="{EB1507FA-AC3C-4C7E-ACD7-7C89D391E5A4}" destId="{DD4D51F6-7131-4357-94E0-D0865E9C99A6}"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59EEBC-D2B8-4829-9DC5-19613E9D4475}" type="doc">
      <dgm:prSet loTypeId="urn:microsoft.com/office/officeart/2005/8/layout/process2" loCatId="process" qsTypeId="urn:microsoft.com/office/officeart/2005/8/quickstyle/3d6" qsCatId="3D" csTypeId="urn:microsoft.com/office/officeart/2005/8/colors/colorful4" csCatId="colorful" phldr="1"/>
      <dgm:spPr/>
    </dgm:pt>
    <dgm:pt modelId="{591918B8-103C-4AA5-AF32-0ACDBD72BA71}">
      <dgm:prSet phldrT="[Metin]" custT="1"/>
      <dgm:spPr/>
      <dgm:t>
        <a:bodyPr/>
        <a:lstStyle/>
        <a:p>
          <a:r>
            <a:rPr lang="tr-TR" sz="2400" b="1" dirty="0"/>
            <a:t>Eğitim</a:t>
          </a:r>
        </a:p>
      </dgm:t>
    </dgm:pt>
    <dgm:pt modelId="{700E868E-A0BB-4DF0-9080-1C03D024C878}" type="parTrans" cxnId="{80759ECF-6BAA-4F6B-AB36-3F383B47D828}">
      <dgm:prSet/>
      <dgm:spPr/>
      <dgm:t>
        <a:bodyPr/>
        <a:lstStyle/>
        <a:p>
          <a:endParaRPr lang="tr-TR" sz="1600" b="1"/>
        </a:p>
      </dgm:t>
    </dgm:pt>
    <dgm:pt modelId="{236A769B-9C0C-4545-BDC0-7D6E334AAA1A}" type="sibTrans" cxnId="{80759ECF-6BAA-4F6B-AB36-3F383B47D828}">
      <dgm:prSet custT="1"/>
      <dgm:spPr/>
      <dgm:t>
        <a:bodyPr/>
        <a:lstStyle/>
        <a:p>
          <a:endParaRPr lang="tr-TR" sz="1800" b="1"/>
        </a:p>
      </dgm:t>
    </dgm:pt>
    <dgm:pt modelId="{2BCD0CCC-0B82-40A9-B797-6F25E07E80D4}">
      <dgm:prSet phldrT="[Metin]" custT="1"/>
      <dgm:spPr/>
      <dgm:t>
        <a:bodyPr/>
        <a:lstStyle/>
        <a:p>
          <a:r>
            <a:rPr lang="tr-TR" sz="2400" b="1" dirty="0"/>
            <a:t>Test</a:t>
          </a:r>
        </a:p>
      </dgm:t>
    </dgm:pt>
    <dgm:pt modelId="{280A2CD7-D3B3-42B4-B482-2A511B8F6221}" type="parTrans" cxnId="{D00D4833-A03A-4DDD-AC36-2490B33C6865}">
      <dgm:prSet/>
      <dgm:spPr/>
      <dgm:t>
        <a:bodyPr/>
        <a:lstStyle/>
        <a:p>
          <a:endParaRPr lang="tr-TR" sz="1600" b="1"/>
        </a:p>
      </dgm:t>
    </dgm:pt>
    <dgm:pt modelId="{B4C43E68-A299-40A2-91DD-50B0FFF5F3F9}" type="sibTrans" cxnId="{D00D4833-A03A-4DDD-AC36-2490B33C6865}">
      <dgm:prSet custT="1"/>
      <dgm:spPr/>
      <dgm:t>
        <a:bodyPr/>
        <a:lstStyle/>
        <a:p>
          <a:endParaRPr lang="tr-TR" sz="1800" b="1"/>
        </a:p>
      </dgm:t>
    </dgm:pt>
    <dgm:pt modelId="{6AF4D85F-F83D-46D6-9BC3-02A047429FD9}">
      <dgm:prSet phldrT="[Metin]" custT="1"/>
      <dgm:spPr/>
      <dgm:t>
        <a:bodyPr/>
        <a:lstStyle/>
        <a:p>
          <a:r>
            <a:rPr lang="tr-TR" sz="2400" b="1" dirty="0"/>
            <a:t>Uygulama</a:t>
          </a:r>
        </a:p>
      </dgm:t>
    </dgm:pt>
    <dgm:pt modelId="{605972F2-2F8C-47F5-8D10-AF52EF559C5E}" type="parTrans" cxnId="{EB2CB5F0-4F31-43A4-985A-97516DE05506}">
      <dgm:prSet/>
      <dgm:spPr/>
      <dgm:t>
        <a:bodyPr/>
        <a:lstStyle/>
        <a:p>
          <a:endParaRPr lang="tr-TR" sz="1600" b="1"/>
        </a:p>
      </dgm:t>
    </dgm:pt>
    <dgm:pt modelId="{1DD617BF-0093-4792-A830-D1740AE3EEDC}" type="sibTrans" cxnId="{EB2CB5F0-4F31-43A4-985A-97516DE05506}">
      <dgm:prSet/>
      <dgm:spPr/>
      <dgm:t>
        <a:bodyPr/>
        <a:lstStyle/>
        <a:p>
          <a:endParaRPr lang="tr-TR" sz="1600" b="1"/>
        </a:p>
      </dgm:t>
    </dgm:pt>
    <dgm:pt modelId="{56E388A2-1A3D-477A-A890-ADCB6E7BCA49}" type="pres">
      <dgm:prSet presAssocID="{B159EEBC-D2B8-4829-9DC5-19613E9D4475}" presName="linearFlow" presStyleCnt="0">
        <dgm:presLayoutVars>
          <dgm:resizeHandles val="exact"/>
        </dgm:presLayoutVars>
      </dgm:prSet>
      <dgm:spPr/>
    </dgm:pt>
    <dgm:pt modelId="{2A8D32CA-1433-40CD-8D25-8801973C6133}" type="pres">
      <dgm:prSet presAssocID="{591918B8-103C-4AA5-AF32-0ACDBD72BA71}" presName="node" presStyleLbl="node1" presStyleIdx="0" presStyleCnt="3">
        <dgm:presLayoutVars>
          <dgm:bulletEnabled val="1"/>
        </dgm:presLayoutVars>
      </dgm:prSet>
      <dgm:spPr/>
    </dgm:pt>
    <dgm:pt modelId="{BFC208E4-6A22-4F76-84EF-54A819134163}" type="pres">
      <dgm:prSet presAssocID="{236A769B-9C0C-4545-BDC0-7D6E334AAA1A}" presName="sibTrans" presStyleLbl="sibTrans2D1" presStyleIdx="0" presStyleCnt="2"/>
      <dgm:spPr/>
    </dgm:pt>
    <dgm:pt modelId="{EA23CA7B-F87A-4292-B616-423A74EA7F8C}" type="pres">
      <dgm:prSet presAssocID="{236A769B-9C0C-4545-BDC0-7D6E334AAA1A}" presName="connectorText" presStyleLbl="sibTrans2D1" presStyleIdx="0" presStyleCnt="2"/>
      <dgm:spPr/>
    </dgm:pt>
    <dgm:pt modelId="{63A9553C-2765-47F0-842C-0D50D1C1A5A4}" type="pres">
      <dgm:prSet presAssocID="{2BCD0CCC-0B82-40A9-B797-6F25E07E80D4}" presName="node" presStyleLbl="node1" presStyleIdx="1" presStyleCnt="3">
        <dgm:presLayoutVars>
          <dgm:bulletEnabled val="1"/>
        </dgm:presLayoutVars>
      </dgm:prSet>
      <dgm:spPr/>
    </dgm:pt>
    <dgm:pt modelId="{3C4476F8-5C9F-4C83-B166-69FC436560ED}" type="pres">
      <dgm:prSet presAssocID="{B4C43E68-A299-40A2-91DD-50B0FFF5F3F9}" presName="sibTrans" presStyleLbl="sibTrans2D1" presStyleIdx="1" presStyleCnt="2"/>
      <dgm:spPr/>
    </dgm:pt>
    <dgm:pt modelId="{265E4445-F812-4DBE-A8F3-575AF0F43816}" type="pres">
      <dgm:prSet presAssocID="{B4C43E68-A299-40A2-91DD-50B0FFF5F3F9}" presName="connectorText" presStyleLbl="sibTrans2D1" presStyleIdx="1" presStyleCnt="2"/>
      <dgm:spPr/>
    </dgm:pt>
    <dgm:pt modelId="{6538AE5A-503B-40A7-85D1-24BB7FBB6BF8}" type="pres">
      <dgm:prSet presAssocID="{6AF4D85F-F83D-46D6-9BC3-02A047429FD9}" presName="node" presStyleLbl="node1" presStyleIdx="2" presStyleCnt="3">
        <dgm:presLayoutVars>
          <dgm:bulletEnabled val="1"/>
        </dgm:presLayoutVars>
      </dgm:prSet>
      <dgm:spPr/>
    </dgm:pt>
  </dgm:ptLst>
  <dgm:cxnLst>
    <dgm:cxn modelId="{DD77E90C-B62D-4585-9574-E0587FF1E9AB}" type="presOf" srcId="{236A769B-9C0C-4545-BDC0-7D6E334AAA1A}" destId="{BFC208E4-6A22-4F76-84EF-54A819134163}" srcOrd="0" destOrd="0" presId="urn:microsoft.com/office/officeart/2005/8/layout/process2"/>
    <dgm:cxn modelId="{BB4B5F1C-4EFB-4E22-B8ED-82C6CE7515C3}" type="presOf" srcId="{6AF4D85F-F83D-46D6-9BC3-02A047429FD9}" destId="{6538AE5A-503B-40A7-85D1-24BB7FBB6BF8}" srcOrd="0" destOrd="0" presId="urn:microsoft.com/office/officeart/2005/8/layout/process2"/>
    <dgm:cxn modelId="{D00D4833-A03A-4DDD-AC36-2490B33C6865}" srcId="{B159EEBC-D2B8-4829-9DC5-19613E9D4475}" destId="{2BCD0CCC-0B82-40A9-B797-6F25E07E80D4}" srcOrd="1" destOrd="0" parTransId="{280A2CD7-D3B3-42B4-B482-2A511B8F6221}" sibTransId="{B4C43E68-A299-40A2-91DD-50B0FFF5F3F9}"/>
    <dgm:cxn modelId="{BC28B538-98B0-488B-8EEA-45B70513C265}" type="presOf" srcId="{B159EEBC-D2B8-4829-9DC5-19613E9D4475}" destId="{56E388A2-1A3D-477A-A890-ADCB6E7BCA49}" srcOrd="0" destOrd="0" presId="urn:microsoft.com/office/officeart/2005/8/layout/process2"/>
    <dgm:cxn modelId="{F49ADE3E-9DBA-4FBF-8A24-E724B00B7C4D}" type="presOf" srcId="{B4C43E68-A299-40A2-91DD-50B0FFF5F3F9}" destId="{3C4476F8-5C9F-4C83-B166-69FC436560ED}" srcOrd="0" destOrd="0" presId="urn:microsoft.com/office/officeart/2005/8/layout/process2"/>
    <dgm:cxn modelId="{444CDA6C-F90C-43B6-BBE4-380A0B09DAFA}" type="presOf" srcId="{591918B8-103C-4AA5-AF32-0ACDBD72BA71}" destId="{2A8D32CA-1433-40CD-8D25-8801973C6133}" srcOrd="0" destOrd="0" presId="urn:microsoft.com/office/officeart/2005/8/layout/process2"/>
    <dgm:cxn modelId="{A093D46E-C21A-4A77-8CE1-A5DDD799B729}" type="presOf" srcId="{236A769B-9C0C-4545-BDC0-7D6E334AAA1A}" destId="{EA23CA7B-F87A-4292-B616-423A74EA7F8C}" srcOrd="1" destOrd="0" presId="urn:microsoft.com/office/officeart/2005/8/layout/process2"/>
    <dgm:cxn modelId="{7B0B4DB4-3811-464F-B99A-FF24933CB934}" type="presOf" srcId="{2BCD0CCC-0B82-40A9-B797-6F25E07E80D4}" destId="{63A9553C-2765-47F0-842C-0D50D1C1A5A4}" srcOrd="0" destOrd="0" presId="urn:microsoft.com/office/officeart/2005/8/layout/process2"/>
    <dgm:cxn modelId="{0771CDB5-A0D8-485C-8305-FD5443A89D46}" type="presOf" srcId="{B4C43E68-A299-40A2-91DD-50B0FFF5F3F9}" destId="{265E4445-F812-4DBE-A8F3-575AF0F43816}" srcOrd="1" destOrd="0" presId="urn:microsoft.com/office/officeart/2005/8/layout/process2"/>
    <dgm:cxn modelId="{80759ECF-6BAA-4F6B-AB36-3F383B47D828}" srcId="{B159EEBC-D2B8-4829-9DC5-19613E9D4475}" destId="{591918B8-103C-4AA5-AF32-0ACDBD72BA71}" srcOrd="0" destOrd="0" parTransId="{700E868E-A0BB-4DF0-9080-1C03D024C878}" sibTransId="{236A769B-9C0C-4545-BDC0-7D6E334AAA1A}"/>
    <dgm:cxn modelId="{EB2CB5F0-4F31-43A4-985A-97516DE05506}" srcId="{B159EEBC-D2B8-4829-9DC5-19613E9D4475}" destId="{6AF4D85F-F83D-46D6-9BC3-02A047429FD9}" srcOrd="2" destOrd="0" parTransId="{605972F2-2F8C-47F5-8D10-AF52EF559C5E}" sibTransId="{1DD617BF-0093-4792-A830-D1740AE3EEDC}"/>
    <dgm:cxn modelId="{FDA15346-6042-4974-A960-155DA30E4284}" type="presParOf" srcId="{56E388A2-1A3D-477A-A890-ADCB6E7BCA49}" destId="{2A8D32CA-1433-40CD-8D25-8801973C6133}" srcOrd="0" destOrd="0" presId="urn:microsoft.com/office/officeart/2005/8/layout/process2"/>
    <dgm:cxn modelId="{9A26BE54-2F8F-43F2-B176-C4752659A2D8}" type="presParOf" srcId="{56E388A2-1A3D-477A-A890-ADCB6E7BCA49}" destId="{BFC208E4-6A22-4F76-84EF-54A819134163}" srcOrd="1" destOrd="0" presId="urn:microsoft.com/office/officeart/2005/8/layout/process2"/>
    <dgm:cxn modelId="{BCAC5994-18F9-4411-A060-08EB246893A8}" type="presParOf" srcId="{BFC208E4-6A22-4F76-84EF-54A819134163}" destId="{EA23CA7B-F87A-4292-B616-423A74EA7F8C}" srcOrd="0" destOrd="0" presId="urn:microsoft.com/office/officeart/2005/8/layout/process2"/>
    <dgm:cxn modelId="{ABDADC8B-5526-4010-9E70-ACDD2B660754}" type="presParOf" srcId="{56E388A2-1A3D-477A-A890-ADCB6E7BCA49}" destId="{63A9553C-2765-47F0-842C-0D50D1C1A5A4}" srcOrd="2" destOrd="0" presId="urn:microsoft.com/office/officeart/2005/8/layout/process2"/>
    <dgm:cxn modelId="{8F49305D-01EA-496B-9956-4C7F606A682F}" type="presParOf" srcId="{56E388A2-1A3D-477A-A890-ADCB6E7BCA49}" destId="{3C4476F8-5C9F-4C83-B166-69FC436560ED}" srcOrd="3" destOrd="0" presId="urn:microsoft.com/office/officeart/2005/8/layout/process2"/>
    <dgm:cxn modelId="{10EC38F5-1F7A-4597-8BC9-80DC2E3C4663}" type="presParOf" srcId="{3C4476F8-5C9F-4C83-B166-69FC436560ED}" destId="{265E4445-F812-4DBE-A8F3-575AF0F43816}" srcOrd="0" destOrd="0" presId="urn:microsoft.com/office/officeart/2005/8/layout/process2"/>
    <dgm:cxn modelId="{3876D500-D008-4C9F-895E-A46B4DB5AF61}" type="presParOf" srcId="{56E388A2-1A3D-477A-A890-ADCB6E7BCA49}" destId="{6538AE5A-503B-40A7-85D1-24BB7FBB6BF8}"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C99BCF-5C42-445C-B193-B978F0FD1164}" type="doc">
      <dgm:prSet loTypeId="urn:microsoft.com/office/officeart/2005/8/layout/hierarchy1" loCatId="hierarchy" qsTypeId="urn:microsoft.com/office/officeart/2005/8/quickstyle/3d2" qsCatId="3D" csTypeId="urn:microsoft.com/office/officeart/2005/8/colors/colorful1" csCatId="colorful" phldr="1"/>
      <dgm:spPr/>
      <dgm:t>
        <a:bodyPr/>
        <a:lstStyle/>
        <a:p>
          <a:endParaRPr lang="tr-TR"/>
        </a:p>
      </dgm:t>
    </dgm:pt>
    <dgm:pt modelId="{8E4142F3-6B31-42FC-AAE5-BBF55AADC527}">
      <dgm:prSet phldrT="[Metin]" custT="1"/>
      <dgm:spPr/>
      <dgm:t>
        <a:bodyPr/>
        <a:lstStyle/>
        <a:p>
          <a:r>
            <a:rPr lang="tr-TR" sz="1600" b="1" dirty="0"/>
            <a:t>Kuram(</a:t>
          </a:r>
          <a:r>
            <a:rPr lang="tr-TR" sz="1600" b="1" dirty="0" err="1"/>
            <a:t>vari</a:t>
          </a:r>
          <a:r>
            <a:rPr lang="tr-TR" sz="1600" b="1" dirty="0"/>
            <a:t>) Konular</a:t>
          </a:r>
        </a:p>
      </dgm:t>
    </dgm:pt>
    <dgm:pt modelId="{BBC9CDDF-F4B5-491E-858F-50E550C349DE}" type="parTrans" cxnId="{3865F22A-9330-46CD-AA4A-0D436305362F}">
      <dgm:prSet/>
      <dgm:spPr/>
      <dgm:t>
        <a:bodyPr/>
        <a:lstStyle/>
        <a:p>
          <a:endParaRPr lang="tr-TR" sz="1000" b="1"/>
        </a:p>
      </dgm:t>
    </dgm:pt>
    <dgm:pt modelId="{B018D0E4-0BD3-44F6-AC34-733ED06B7EB1}" type="sibTrans" cxnId="{3865F22A-9330-46CD-AA4A-0D436305362F}">
      <dgm:prSet/>
      <dgm:spPr/>
      <dgm:t>
        <a:bodyPr/>
        <a:lstStyle/>
        <a:p>
          <a:endParaRPr lang="tr-TR" sz="1000" b="1"/>
        </a:p>
      </dgm:t>
    </dgm:pt>
    <dgm:pt modelId="{EE90FFC8-EAC7-4378-8EB6-72C8F9D180B3}" type="asst">
      <dgm:prSet phldrT="[Metin]" custT="1"/>
      <dgm:spPr/>
      <dgm:t>
        <a:bodyPr/>
        <a:lstStyle/>
        <a:p>
          <a:r>
            <a:rPr lang="tr-TR" sz="1600" b="1" dirty="0"/>
            <a:t>Süper Zeka</a:t>
          </a:r>
        </a:p>
      </dgm:t>
    </dgm:pt>
    <dgm:pt modelId="{FBDCE9CC-5DAD-4F87-AAB9-3BBDD5012305}" type="parTrans" cxnId="{ED60E8AA-B002-42F2-89C8-81EA8E313109}">
      <dgm:prSet/>
      <dgm:spPr/>
      <dgm:t>
        <a:bodyPr/>
        <a:lstStyle/>
        <a:p>
          <a:endParaRPr lang="tr-TR" sz="1000" b="1"/>
        </a:p>
      </dgm:t>
    </dgm:pt>
    <dgm:pt modelId="{C3753A37-160D-4956-9730-C16F4D259C7B}" type="sibTrans" cxnId="{ED60E8AA-B002-42F2-89C8-81EA8E313109}">
      <dgm:prSet/>
      <dgm:spPr/>
      <dgm:t>
        <a:bodyPr/>
        <a:lstStyle/>
        <a:p>
          <a:endParaRPr lang="tr-TR" sz="1000" b="1"/>
        </a:p>
      </dgm:t>
    </dgm:pt>
    <dgm:pt modelId="{60264470-DACE-424C-91E2-22A96A56FD70}" type="asst">
      <dgm:prSet phldrT="[Metin]" custT="1"/>
      <dgm:spPr/>
      <dgm:t>
        <a:bodyPr/>
        <a:lstStyle/>
        <a:p>
          <a:r>
            <a:rPr lang="tr-TR" sz="1600" b="1" dirty="0"/>
            <a:t>Teknolojik Tekillik</a:t>
          </a:r>
        </a:p>
      </dgm:t>
    </dgm:pt>
    <dgm:pt modelId="{BC4862B9-AE62-4294-B93A-EC3AAF97D6DD}" type="parTrans" cxnId="{AFA39426-4C30-4E1E-8830-6EDA7901CFC2}">
      <dgm:prSet/>
      <dgm:spPr/>
      <dgm:t>
        <a:bodyPr/>
        <a:lstStyle/>
        <a:p>
          <a:endParaRPr lang="tr-TR"/>
        </a:p>
      </dgm:t>
    </dgm:pt>
    <dgm:pt modelId="{81E1F328-E982-4F20-A646-969E8986467F}" type="sibTrans" cxnId="{AFA39426-4C30-4E1E-8830-6EDA7901CFC2}">
      <dgm:prSet/>
      <dgm:spPr/>
      <dgm:t>
        <a:bodyPr/>
        <a:lstStyle/>
        <a:p>
          <a:endParaRPr lang="tr-TR"/>
        </a:p>
      </dgm:t>
    </dgm:pt>
    <dgm:pt modelId="{59EF0EC8-87AF-4D87-BA4F-943ACCAC4F52}" type="asst">
      <dgm:prSet phldrT="[Metin]" custT="1"/>
      <dgm:spPr/>
      <dgm:t>
        <a:bodyPr/>
        <a:lstStyle/>
        <a:p>
          <a:r>
            <a:rPr lang="tr-TR" sz="1600" b="1" dirty="0"/>
            <a:t>İnsanlık 2.0</a:t>
          </a:r>
        </a:p>
      </dgm:t>
    </dgm:pt>
    <dgm:pt modelId="{61648B2D-5314-4BD3-AB7C-322599C9F9D4}" type="parTrans" cxnId="{C0BE22A8-5906-445F-89BD-5293F19D5B29}">
      <dgm:prSet/>
      <dgm:spPr/>
      <dgm:t>
        <a:bodyPr/>
        <a:lstStyle/>
        <a:p>
          <a:endParaRPr lang="tr-TR"/>
        </a:p>
      </dgm:t>
    </dgm:pt>
    <dgm:pt modelId="{BED2333F-1F82-42BE-BED7-8421ED9540BF}" type="sibTrans" cxnId="{C0BE22A8-5906-445F-89BD-5293F19D5B29}">
      <dgm:prSet/>
      <dgm:spPr/>
      <dgm:t>
        <a:bodyPr/>
        <a:lstStyle/>
        <a:p>
          <a:endParaRPr lang="tr-TR"/>
        </a:p>
      </dgm:t>
    </dgm:pt>
    <dgm:pt modelId="{81F9BBAE-55DA-411F-B5AA-03832A4B86AF}" type="asst">
      <dgm:prSet phldrT="[Metin]" custT="1"/>
      <dgm:spPr/>
      <dgm:t>
        <a:bodyPr/>
        <a:lstStyle/>
        <a:p>
          <a:r>
            <a:rPr lang="tr-TR" sz="1600" b="1" dirty="0"/>
            <a:t>Toplum 5.0</a:t>
          </a:r>
        </a:p>
      </dgm:t>
    </dgm:pt>
    <dgm:pt modelId="{BE4D744D-8819-4388-8351-C3C8C5C7CEB0}" type="parTrans" cxnId="{42DF5BBE-0A35-4708-9B93-F01A912B863C}">
      <dgm:prSet/>
      <dgm:spPr/>
      <dgm:t>
        <a:bodyPr/>
        <a:lstStyle/>
        <a:p>
          <a:endParaRPr lang="tr-TR"/>
        </a:p>
      </dgm:t>
    </dgm:pt>
    <dgm:pt modelId="{4E460AFC-99F3-4F42-B7DA-8E7F7A6B52AF}" type="sibTrans" cxnId="{42DF5BBE-0A35-4708-9B93-F01A912B863C}">
      <dgm:prSet/>
      <dgm:spPr/>
      <dgm:t>
        <a:bodyPr/>
        <a:lstStyle/>
        <a:p>
          <a:endParaRPr lang="tr-TR"/>
        </a:p>
      </dgm:t>
    </dgm:pt>
    <dgm:pt modelId="{85C6311C-8C3A-4B91-B4E8-BC5A9AAD934E}" type="asst">
      <dgm:prSet phldrT="[Metin]" custT="1"/>
      <dgm:spPr/>
      <dgm:t>
        <a:bodyPr/>
        <a:lstStyle/>
        <a:p>
          <a:r>
            <a:rPr lang="tr-TR" sz="1600" b="1" dirty="0"/>
            <a:t>Endüstri 4.0</a:t>
          </a:r>
        </a:p>
      </dgm:t>
    </dgm:pt>
    <dgm:pt modelId="{44F9C696-29A9-47B3-BDE9-AE511C0EC441}" type="parTrans" cxnId="{75266AC4-D83C-4B46-AF1E-C376F86E7D15}">
      <dgm:prSet/>
      <dgm:spPr/>
      <dgm:t>
        <a:bodyPr/>
        <a:lstStyle/>
        <a:p>
          <a:endParaRPr lang="tr-TR"/>
        </a:p>
      </dgm:t>
    </dgm:pt>
    <dgm:pt modelId="{8AA08D6C-6ED3-43CB-BE41-CD010D2BA3DA}" type="sibTrans" cxnId="{75266AC4-D83C-4B46-AF1E-C376F86E7D15}">
      <dgm:prSet/>
      <dgm:spPr/>
      <dgm:t>
        <a:bodyPr/>
        <a:lstStyle/>
        <a:p>
          <a:endParaRPr lang="tr-TR"/>
        </a:p>
      </dgm:t>
    </dgm:pt>
    <dgm:pt modelId="{F2735058-2180-4F5B-ADB0-18C5E298819B}" type="pres">
      <dgm:prSet presAssocID="{1AC99BCF-5C42-445C-B193-B978F0FD1164}" presName="hierChild1" presStyleCnt="0">
        <dgm:presLayoutVars>
          <dgm:chPref val="1"/>
          <dgm:dir/>
          <dgm:animOne val="branch"/>
          <dgm:animLvl val="lvl"/>
          <dgm:resizeHandles/>
        </dgm:presLayoutVars>
      </dgm:prSet>
      <dgm:spPr/>
    </dgm:pt>
    <dgm:pt modelId="{330436CF-0F67-4935-A1F0-2BE6DEBEB9A8}" type="pres">
      <dgm:prSet presAssocID="{8E4142F3-6B31-42FC-AAE5-BBF55AADC527}" presName="hierRoot1" presStyleCnt="0"/>
      <dgm:spPr/>
    </dgm:pt>
    <dgm:pt modelId="{FC6E0633-93C4-4715-931A-0EA4E82C6562}" type="pres">
      <dgm:prSet presAssocID="{8E4142F3-6B31-42FC-AAE5-BBF55AADC527}" presName="composite" presStyleCnt="0"/>
      <dgm:spPr/>
    </dgm:pt>
    <dgm:pt modelId="{59114149-459C-41B3-89DB-23D240568741}" type="pres">
      <dgm:prSet presAssocID="{8E4142F3-6B31-42FC-AAE5-BBF55AADC527}" presName="background" presStyleLbl="node0" presStyleIdx="0" presStyleCnt="1"/>
      <dgm:spPr/>
    </dgm:pt>
    <dgm:pt modelId="{E7BD4AFE-0DFC-476B-9DFA-C8EC3EA02801}" type="pres">
      <dgm:prSet presAssocID="{8E4142F3-6B31-42FC-AAE5-BBF55AADC527}" presName="text" presStyleLbl="fgAcc0" presStyleIdx="0" presStyleCnt="1" custScaleX="207494" custScaleY="108268">
        <dgm:presLayoutVars>
          <dgm:chPref val="3"/>
        </dgm:presLayoutVars>
      </dgm:prSet>
      <dgm:spPr/>
    </dgm:pt>
    <dgm:pt modelId="{BFEA8910-053A-4699-8248-FC18DCFE3968}" type="pres">
      <dgm:prSet presAssocID="{8E4142F3-6B31-42FC-AAE5-BBF55AADC527}" presName="hierChild2" presStyleCnt="0"/>
      <dgm:spPr/>
    </dgm:pt>
    <dgm:pt modelId="{7CBD2726-8F6F-4C50-938F-3F4E2912BD7F}" type="pres">
      <dgm:prSet presAssocID="{FBDCE9CC-5DAD-4F87-AAB9-3BBDD5012305}" presName="Name10" presStyleLbl="parChTrans1D2" presStyleIdx="0" presStyleCnt="5"/>
      <dgm:spPr/>
    </dgm:pt>
    <dgm:pt modelId="{D9D27078-DF22-4293-ADC1-AC0C0D78CC90}" type="pres">
      <dgm:prSet presAssocID="{EE90FFC8-EAC7-4378-8EB6-72C8F9D180B3}" presName="hierRoot2" presStyleCnt="0"/>
      <dgm:spPr/>
    </dgm:pt>
    <dgm:pt modelId="{28E89663-5152-4E63-9BE6-432CBBDF9C96}" type="pres">
      <dgm:prSet presAssocID="{EE90FFC8-EAC7-4378-8EB6-72C8F9D180B3}" presName="composite2" presStyleCnt="0"/>
      <dgm:spPr/>
    </dgm:pt>
    <dgm:pt modelId="{F41E7C80-2155-4630-9588-764CEE28BC9D}" type="pres">
      <dgm:prSet presAssocID="{EE90FFC8-EAC7-4378-8EB6-72C8F9D180B3}" presName="background2" presStyleLbl="asst1" presStyleIdx="0" presStyleCnt="5"/>
      <dgm:spPr/>
    </dgm:pt>
    <dgm:pt modelId="{B0B16719-CD33-44DD-9235-65156E2E4B74}" type="pres">
      <dgm:prSet presAssocID="{EE90FFC8-EAC7-4378-8EB6-72C8F9D180B3}" presName="text2" presStyleLbl="fgAcc2" presStyleIdx="0" presStyleCnt="5">
        <dgm:presLayoutVars>
          <dgm:chPref val="3"/>
        </dgm:presLayoutVars>
      </dgm:prSet>
      <dgm:spPr/>
    </dgm:pt>
    <dgm:pt modelId="{96398710-D33A-4972-8418-171272E84FD9}" type="pres">
      <dgm:prSet presAssocID="{EE90FFC8-EAC7-4378-8EB6-72C8F9D180B3}" presName="hierChild3" presStyleCnt="0"/>
      <dgm:spPr/>
    </dgm:pt>
    <dgm:pt modelId="{E1BCD792-9D67-4695-82CB-88E4A6431CF8}" type="pres">
      <dgm:prSet presAssocID="{BC4862B9-AE62-4294-B93A-EC3AAF97D6DD}" presName="Name10" presStyleLbl="parChTrans1D2" presStyleIdx="1" presStyleCnt="5"/>
      <dgm:spPr/>
    </dgm:pt>
    <dgm:pt modelId="{84572E40-789F-46F6-9EA8-B5F04FB9DD09}" type="pres">
      <dgm:prSet presAssocID="{60264470-DACE-424C-91E2-22A96A56FD70}" presName="hierRoot2" presStyleCnt="0"/>
      <dgm:spPr/>
    </dgm:pt>
    <dgm:pt modelId="{D3EF8B6D-AF69-4E12-84FF-9000C5505B17}" type="pres">
      <dgm:prSet presAssocID="{60264470-DACE-424C-91E2-22A96A56FD70}" presName="composite2" presStyleCnt="0"/>
      <dgm:spPr/>
    </dgm:pt>
    <dgm:pt modelId="{3B3A9801-66CD-4DF9-99D4-9EF0639D7569}" type="pres">
      <dgm:prSet presAssocID="{60264470-DACE-424C-91E2-22A96A56FD70}" presName="background2" presStyleLbl="asst1" presStyleIdx="1" presStyleCnt="5"/>
      <dgm:spPr/>
    </dgm:pt>
    <dgm:pt modelId="{810EE156-5769-4866-B29B-B23553D9F809}" type="pres">
      <dgm:prSet presAssocID="{60264470-DACE-424C-91E2-22A96A56FD70}" presName="text2" presStyleLbl="fgAcc2" presStyleIdx="1" presStyleCnt="5">
        <dgm:presLayoutVars>
          <dgm:chPref val="3"/>
        </dgm:presLayoutVars>
      </dgm:prSet>
      <dgm:spPr/>
    </dgm:pt>
    <dgm:pt modelId="{A3EB8B32-E589-4CDC-BDD8-692437A00118}" type="pres">
      <dgm:prSet presAssocID="{60264470-DACE-424C-91E2-22A96A56FD70}" presName="hierChild3" presStyleCnt="0"/>
      <dgm:spPr/>
    </dgm:pt>
    <dgm:pt modelId="{22AA351E-884B-4565-8BAF-825C8F0440F7}" type="pres">
      <dgm:prSet presAssocID="{61648B2D-5314-4BD3-AB7C-322599C9F9D4}" presName="Name10" presStyleLbl="parChTrans1D2" presStyleIdx="2" presStyleCnt="5"/>
      <dgm:spPr/>
    </dgm:pt>
    <dgm:pt modelId="{6E02B538-0145-40E6-8315-53573A182CE0}" type="pres">
      <dgm:prSet presAssocID="{59EF0EC8-87AF-4D87-BA4F-943ACCAC4F52}" presName="hierRoot2" presStyleCnt="0"/>
      <dgm:spPr/>
    </dgm:pt>
    <dgm:pt modelId="{A8385F60-DF15-4720-B86D-D51B5C9441F8}" type="pres">
      <dgm:prSet presAssocID="{59EF0EC8-87AF-4D87-BA4F-943ACCAC4F52}" presName="composite2" presStyleCnt="0"/>
      <dgm:spPr/>
    </dgm:pt>
    <dgm:pt modelId="{40103152-3B94-4079-B1AB-F2632445BD27}" type="pres">
      <dgm:prSet presAssocID="{59EF0EC8-87AF-4D87-BA4F-943ACCAC4F52}" presName="background2" presStyleLbl="asst1" presStyleIdx="2" presStyleCnt="5"/>
      <dgm:spPr/>
    </dgm:pt>
    <dgm:pt modelId="{520AC91C-9639-4CC4-AD03-BF03CECC99FF}" type="pres">
      <dgm:prSet presAssocID="{59EF0EC8-87AF-4D87-BA4F-943ACCAC4F52}" presName="text2" presStyleLbl="fgAcc2" presStyleIdx="2" presStyleCnt="5">
        <dgm:presLayoutVars>
          <dgm:chPref val="3"/>
        </dgm:presLayoutVars>
      </dgm:prSet>
      <dgm:spPr/>
    </dgm:pt>
    <dgm:pt modelId="{5FD59A6E-771F-43F9-8B48-91222A774C2F}" type="pres">
      <dgm:prSet presAssocID="{59EF0EC8-87AF-4D87-BA4F-943ACCAC4F52}" presName="hierChild3" presStyleCnt="0"/>
      <dgm:spPr/>
    </dgm:pt>
    <dgm:pt modelId="{461C3A63-086E-49AA-8669-B39C0EC6B45C}" type="pres">
      <dgm:prSet presAssocID="{BE4D744D-8819-4388-8351-C3C8C5C7CEB0}" presName="Name10" presStyleLbl="parChTrans1D2" presStyleIdx="3" presStyleCnt="5"/>
      <dgm:spPr/>
    </dgm:pt>
    <dgm:pt modelId="{E352A0F4-ADB7-4949-A9B6-582518F80CBA}" type="pres">
      <dgm:prSet presAssocID="{81F9BBAE-55DA-411F-B5AA-03832A4B86AF}" presName="hierRoot2" presStyleCnt="0"/>
      <dgm:spPr/>
    </dgm:pt>
    <dgm:pt modelId="{63227E80-778F-4A88-B949-B0BEDBF5EFEA}" type="pres">
      <dgm:prSet presAssocID="{81F9BBAE-55DA-411F-B5AA-03832A4B86AF}" presName="composite2" presStyleCnt="0"/>
      <dgm:spPr/>
    </dgm:pt>
    <dgm:pt modelId="{C36E20AA-9BED-4C9C-9DDE-CD493FDF3125}" type="pres">
      <dgm:prSet presAssocID="{81F9BBAE-55DA-411F-B5AA-03832A4B86AF}" presName="background2" presStyleLbl="asst1" presStyleIdx="3" presStyleCnt="5"/>
      <dgm:spPr/>
    </dgm:pt>
    <dgm:pt modelId="{4BA1167E-F2FA-4538-A83F-0B8A5CC1207A}" type="pres">
      <dgm:prSet presAssocID="{81F9BBAE-55DA-411F-B5AA-03832A4B86AF}" presName="text2" presStyleLbl="fgAcc2" presStyleIdx="3" presStyleCnt="5">
        <dgm:presLayoutVars>
          <dgm:chPref val="3"/>
        </dgm:presLayoutVars>
      </dgm:prSet>
      <dgm:spPr/>
    </dgm:pt>
    <dgm:pt modelId="{D1EDFF86-F3D1-448B-AADF-94A56A48C7D4}" type="pres">
      <dgm:prSet presAssocID="{81F9BBAE-55DA-411F-B5AA-03832A4B86AF}" presName="hierChild3" presStyleCnt="0"/>
      <dgm:spPr/>
    </dgm:pt>
    <dgm:pt modelId="{72273FF9-C6FC-405C-B713-278B2531C615}" type="pres">
      <dgm:prSet presAssocID="{44F9C696-29A9-47B3-BDE9-AE511C0EC441}" presName="Name10" presStyleLbl="parChTrans1D2" presStyleIdx="4" presStyleCnt="5"/>
      <dgm:spPr/>
    </dgm:pt>
    <dgm:pt modelId="{258F46C5-3DBD-415F-B581-A8A05B7A2DB5}" type="pres">
      <dgm:prSet presAssocID="{85C6311C-8C3A-4B91-B4E8-BC5A9AAD934E}" presName="hierRoot2" presStyleCnt="0"/>
      <dgm:spPr/>
    </dgm:pt>
    <dgm:pt modelId="{C7BB6054-ACD7-4CC3-980E-6BB6537D3699}" type="pres">
      <dgm:prSet presAssocID="{85C6311C-8C3A-4B91-B4E8-BC5A9AAD934E}" presName="composite2" presStyleCnt="0"/>
      <dgm:spPr/>
    </dgm:pt>
    <dgm:pt modelId="{AC183DA8-29A6-43F2-9B9F-0178798C4521}" type="pres">
      <dgm:prSet presAssocID="{85C6311C-8C3A-4B91-B4E8-BC5A9AAD934E}" presName="background2" presStyleLbl="asst1" presStyleIdx="4" presStyleCnt="5"/>
      <dgm:spPr/>
    </dgm:pt>
    <dgm:pt modelId="{0EFD1E4E-A933-400E-8973-931AC558C955}" type="pres">
      <dgm:prSet presAssocID="{85C6311C-8C3A-4B91-B4E8-BC5A9AAD934E}" presName="text2" presStyleLbl="fgAcc2" presStyleIdx="4" presStyleCnt="5">
        <dgm:presLayoutVars>
          <dgm:chPref val="3"/>
        </dgm:presLayoutVars>
      </dgm:prSet>
      <dgm:spPr/>
    </dgm:pt>
    <dgm:pt modelId="{959BC153-6627-4D02-9AB9-DF63F1BA05C0}" type="pres">
      <dgm:prSet presAssocID="{85C6311C-8C3A-4B91-B4E8-BC5A9AAD934E}" presName="hierChild3" presStyleCnt="0"/>
      <dgm:spPr/>
    </dgm:pt>
  </dgm:ptLst>
  <dgm:cxnLst>
    <dgm:cxn modelId="{4D6AA20B-DD63-4FE4-8905-FACFA20EAFA9}" type="presOf" srcId="{44F9C696-29A9-47B3-BDE9-AE511C0EC441}" destId="{72273FF9-C6FC-405C-B713-278B2531C615}" srcOrd="0" destOrd="0" presId="urn:microsoft.com/office/officeart/2005/8/layout/hierarchy1"/>
    <dgm:cxn modelId="{AFA39426-4C30-4E1E-8830-6EDA7901CFC2}" srcId="{8E4142F3-6B31-42FC-AAE5-BBF55AADC527}" destId="{60264470-DACE-424C-91E2-22A96A56FD70}" srcOrd="1" destOrd="0" parTransId="{BC4862B9-AE62-4294-B93A-EC3AAF97D6DD}" sibTransId="{81E1F328-E982-4F20-A646-969E8986467F}"/>
    <dgm:cxn modelId="{15718829-4365-4F16-94FD-4F59F5FED5A0}" type="presOf" srcId="{85C6311C-8C3A-4B91-B4E8-BC5A9AAD934E}" destId="{0EFD1E4E-A933-400E-8973-931AC558C955}" srcOrd="0" destOrd="0" presId="urn:microsoft.com/office/officeart/2005/8/layout/hierarchy1"/>
    <dgm:cxn modelId="{3865F22A-9330-46CD-AA4A-0D436305362F}" srcId="{1AC99BCF-5C42-445C-B193-B978F0FD1164}" destId="{8E4142F3-6B31-42FC-AAE5-BBF55AADC527}" srcOrd="0" destOrd="0" parTransId="{BBC9CDDF-F4B5-491E-858F-50E550C349DE}" sibTransId="{B018D0E4-0BD3-44F6-AC34-733ED06B7EB1}"/>
    <dgm:cxn modelId="{76812634-02C0-4F5D-A94E-B365F0E581B4}" type="presOf" srcId="{BC4862B9-AE62-4294-B93A-EC3AAF97D6DD}" destId="{E1BCD792-9D67-4695-82CB-88E4A6431CF8}" srcOrd="0" destOrd="0" presId="urn:microsoft.com/office/officeart/2005/8/layout/hierarchy1"/>
    <dgm:cxn modelId="{719DF639-743A-4057-AB60-27111015E74A}" type="presOf" srcId="{BE4D744D-8819-4388-8351-C3C8C5C7CEB0}" destId="{461C3A63-086E-49AA-8669-B39C0EC6B45C}" srcOrd="0" destOrd="0" presId="urn:microsoft.com/office/officeart/2005/8/layout/hierarchy1"/>
    <dgm:cxn modelId="{33E1D24E-F82F-4A9B-B745-7797596C2AF3}" type="presOf" srcId="{FBDCE9CC-5DAD-4F87-AAB9-3BBDD5012305}" destId="{7CBD2726-8F6F-4C50-938F-3F4E2912BD7F}" srcOrd="0" destOrd="0" presId="urn:microsoft.com/office/officeart/2005/8/layout/hierarchy1"/>
    <dgm:cxn modelId="{98AB1B74-D54B-429C-9561-82EDF32A783C}" type="presOf" srcId="{59EF0EC8-87AF-4D87-BA4F-943ACCAC4F52}" destId="{520AC91C-9639-4CC4-AD03-BF03CECC99FF}" srcOrd="0" destOrd="0" presId="urn:microsoft.com/office/officeart/2005/8/layout/hierarchy1"/>
    <dgm:cxn modelId="{49FC5484-FD04-4010-B96E-D586D6E04E1A}" type="presOf" srcId="{EE90FFC8-EAC7-4378-8EB6-72C8F9D180B3}" destId="{B0B16719-CD33-44DD-9235-65156E2E4B74}" srcOrd="0" destOrd="0" presId="urn:microsoft.com/office/officeart/2005/8/layout/hierarchy1"/>
    <dgm:cxn modelId="{65362A8F-C98E-499E-982A-7B4719C69158}" type="presOf" srcId="{60264470-DACE-424C-91E2-22A96A56FD70}" destId="{810EE156-5769-4866-B29B-B23553D9F809}" srcOrd="0" destOrd="0" presId="urn:microsoft.com/office/officeart/2005/8/layout/hierarchy1"/>
    <dgm:cxn modelId="{6F941CA0-6726-464E-8072-17172F995158}" type="presOf" srcId="{8E4142F3-6B31-42FC-AAE5-BBF55AADC527}" destId="{E7BD4AFE-0DFC-476B-9DFA-C8EC3EA02801}" srcOrd="0" destOrd="0" presId="urn:microsoft.com/office/officeart/2005/8/layout/hierarchy1"/>
    <dgm:cxn modelId="{C0BE22A8-5906-445F-89BD-5293F19D5B29}" srcId="{8E4142F3-6B31-42FC-AAE5-BBF55AADC527}" destId="{59EF0EC8-87AF-4D87-BA4F-943ACCAC4F52}" srcOrd="2" destOrd="0" parTransId="{61648B2D-5314-4BD3-AB7C-322599C9F9D4}" sibTransId="{BED2333F-1F82-42BE-BED7-8421ED9540BF}"/>
    <dgm:cxn modelId="{ED60E8AA-B002-42F2-89C8-81EA8E313109}" srcId="{8E4142F3-6B31-42FC-AAE5-BBF55AADC527}" destId="{EE90FFC8-EAC7-4378-8EB6-72C8F9D180B3}" srcOrd="0" destOrd="0" parTransId="{FBDCE9CC-5DAD-4F87-AAB9-3BBDD5012305}" sibTransId="{C3753A37-160D-4956-9730-C16F4D259C7B}"/>
    <dgm:cxn modelId="{58BD2ABB-DBA1-4E7F-9582-669A87E10A5C}" type="presOf" srcId="{1AC99BCF-5C42-445C-B193-B978F0FD1164}" destId="{F2735058-2180-4F5B-ADB0-18C5E298819B}" srcOrd="0" destOrd="0" presId="urn:microsoft.com/office/officeart/2005/8/layout/hierarchy1"/>
    <dgm:cxn modelId="{42DF5BBE-0A35-4708-9B93-F01A912B863C}" srcId="{8E4142F3-6B31-42FC-AAE5-BBF55AADC527}" destId="{81F9BBAE-55DA-411F-B5AA-03832A4B86AF}" srcOrd="3" destOrd="0" parTransId="{BE4D744D-8819-4388-8351-C3C8C5C7CEB0}" sibTransId="{4E460AFC-99F3-4F42-B7DA-8E7F7A6B52AF}"/>
    <dgm:cxn modelId="{406F3FBF-5933-454B-A291-625537746D2F}" type="presOf" srcId="{61648B2D-5314-4BD3-AB7C-322599C9F9D4}" destId="{22AA351E-884B-4565-8BAF-825C8F0440F7}" srcOrd="0" destOrd="0" presId="urn:microsoft.com/office/officeart/2005/8/layout/hierarchy1"/>
    <dgm:cxn modelId="{75266AC4-D83C-4B46-AF1E-C376F86E7D15}" srcId="{8E4142F3-6B31-42FC-AAE5-BBF55AADC527}" destId="{85C6311C-8C3A-4B91-B4E8-BC5A9AAD934E}" srcOrd="4" destOrd="0" parTransId="{44F9C696-29A9-47B3-BDE9-AE511C0EC441}" sibTransId="{8AA08D6C-6ED3-43CB-BE41-CD010D2BA3DA}"/>
    <dgm:cxn modelId="{2A2027CD-510C-424B-9C92-4517E44D4C5D}" type="presOf" srcId="{81F9BBAE-55DA-411F-B5AA-03832A4B86AF}" destId="{4BA1167E-F2FA-4538-A83F-0B8A5CC1207A}" srcOrd="0" destOrd="0" presId="urn:microsoft.com/office/officeart/2005/8/layout/hierarchy1"/>
    <dgm:cxn modelId="{F0FED00F-7370-4E38-9CA5-33AA006C1606}" type="presParOf" srcId="{F2735058-2180-4F5B-ADB0-18C5E298819B}" destId="{330436CF-0F67-4935-A1F0-2BE6DEBEB9A8}" srcOrd="0" destOrd="0" presId="urn:microsoft.com/office/officeart/2005/8/layout/hierarchy1"/>
    <dgm:cxn modelId="{FE913267-0ACF-48F8-8710-268E4C9F267F}" type="presParOf" srcId="{330436CF-0F67-4935-A1F0-2BE6DEBEB9A8}" destId="{FC6E0633-93C4-4715-931A-0EA4E82C6562}" srcOrd="0" destOrd="0" presId="urn:microsoft.com/office/officeart/2005/8/layout/hierarchy1"/>
    <dgm:cxn modelId="{99836029-B9D7-450D-9E73-C70D7BA4C546}" type="presParOf" srcId="{FC6E0633-93C4-4715-931A-0EA4E82C6562}" destId="{59114149-459C-41B3-89DB-23D240568741}" srcOrd="0" destOrd="0" presId="urn:microsoft.com/office/officeart/2005/8/layout/hierarchy1"/>
    <dgm:cxn modelId="{E3113040-ED70-43E2-A9CE-D9F6FCAFA60F}" type="presParOf" srcId="{FC6E0633-93C4-4715-931A-0EA4E82C6562}" destId="{E7BD4AFE-0DFC-476B-9DFA-C8EC3EA02801}" srcOrd="1" destOrd="0" presId="urn:microsoft.com/office/officeart/2005/8/layout/hierarchy1"/>
    <dgm:cxn modelId="{F99F015E-9139-41CA-BF3B-57929231ECE7}" type="presParOf" srcId="{330436CF-0F67-4935-A1F0-2BE6DEBEB9A8}" destId="{BFEA8910-053A-4699-8248-FC18DCFE3968}" srcOrd="1" destOrd="0" presId="urn:microsoft.com/office/officeart/2005/8/layout/hierarchy1"/>
    <dgm:cxn modelId="{2673F68B-3B63-4606-9D1D-5052ED9AC62E}" type="presParOf" srcId="{BFEA8910-053A-4699-8248-FC18DCFE3968}" destId="{7CBD2726-8F6F-4C50-938F-3F4E2912BD7F}" srcOrd="0" destOrd="0" presId="urn:microsoft.com/office/officeart/2005/8/layout/hierarchy1"/>
    <dgm:cxn modelId="{1D853ABB-5183-46C5-8F6D-769CAFABB05C}" type="presParOf" srcId="{BFEA8910-053A-4699-8248-FC18DCFE3968}" destId="{D9D27078-DF22-4293-ADC1-AC0C0D78CC90}" srcOrd="1" destOrd="0" presId="urn:microsoft.com/office/officeart/2005/8/layout/hierarchy1"/>
    <dgm:cxn modelId="{3F94A904-6EB6-4721-8A23-D8CDFCECFBC2}" type="presParOf" srcId="{D9D27078-DF22-4293-ADC1-AC0C0D78CC90}" destId="{28E89663-5152-4E63-9BE6-432CBBDF9C96}" srcOrd="0" destOrd="0" presId="urn:microsoft.com/office/officeart/2005/8/layout/hierarchy1"/>
    <dgm:cxn modelId="{7ABCC4CB-1655-4F1D-A4F0-1F14EAA6DABD}" type="presParOf" srcId="{28E89663-5152-4E63-9BE6-432CBBDF9C96}" destId="{F41E7C80-2155-4630-9588-764CEE28BC9D}" srcOrd="0" destOrd="0" presId="urn:microsoft.com/office/officeart/2005/8/layout/hierarchy1"/>
    <dgm:cxn modelId="{EEF47D50-3160-419B-80D9-8DF48C06D37F}" type="presParOf" srcId="{28E89663-5152-4E63-9BE6-432CBBDF9C96}" destId="{B0B16719-CD33-44DD-9235-65156E2E4B74}" srcOrd="1" destOrd="0" presId="urn:microsoft.com/office/officeart/2005/8/layout/hierarchy1"/>
    <dgm:cxn modelId="{9B6A9817-A66B-446C-88ED-7466846274A1}" type="presParOf" srcId="{D9D27078-DF22-4293-ADC1-AC0C0D78CC90}" destId="{96398710-D33A-4972-8418-171272E84FD9}" srcOrd="1" destOrd="0" presId="urn:microsoft.com/office/officeart/2005/8/layout/hierarchy1"/>
    <dgm:cxn modelId="{0DDE24EA-5336-4B5C-B66C-36CB013ECFF3}" type="presParOf" srcId="{BFEA8910-053A-4699-8248-FC18DCFE3968}" destId="{E1BCD792-9D67-4695-82CB-88E4A6431CF8}" srcOrd="2" destOrd="0" presId="urn:microsoft.com/office/officeart/2005/8/layout/hierarchy1"/>
    <dgm:cxn modelId="{5894CD8B-4194-4C84-87B0-CA7EE86A81BA}" type="presParOf" srcId="{BFEA8910-053A-4699-8248-FC18DCFE3968}" destId="{84572E40-789F-46F6-9EA8-B5F04FB9DD09}" srcOrd="3" destOrd="0" presId="urn:microsoft.com/office/officeart/2005/8/layout/hierarchy1"/>
    <dgm:cxn modelId="{44A6897A-47CA-4733-94A9-7884DAC07D18}" type="presParOf" srcId="{84572E40-789F-46F6-9EA8-B5F04FB9DD09}" destId="{D3EF8B6D-AF69-4E12-84FF-9000C5505B17}" srcOrd="0" destOrd="0" presId="urn:microsoft.com/office/officeart/2005/8/layout/hierarchy1"/>
    <dgm:cxn modelId="{78B90C07-E16C-442F-AAD4-A258614D53D1}" type="presParOf" srcId="{D3EF8B6D-AF69-4E12-84FF-9000C5505B17}" destId="{3B3A9801-66CD-4DF9-99D4-9EF0639D7569}" srcOrd="0" destOrd="0" presId="urn:microsoft.com/office/officeart/2005/8/layout/hierarchy1"/>
    <dgm:cxn modelId="{81BE2154-92B5-47D4-9876-C5B03524813E}" type="presParOf" srcId="{D3EF8B6D-AF69-4E12-84FF-9000C5505B17}" destId="{810EE156-5769-4866-B29B-B23553D9F809}" srcOrd="1" destOrd="0" presId="urn:microsoft.com/office/officeart/2005/8/layout/hierarchy1"/>
    <dgm:cxn modelId="{DD7643F4-DBF8-4A71-A222-343758622FF5}" type="presParOf" srcId="{84572E40-789F-46F6-9EA8-B5F04FB9DD09}" destId="{A3EB8B32-E589-4CDC-BDD8-692437A00118}" srcOrd="1" destOrd="0" presId="urn:microsoft.com/office/officeart/2005/8/layout/hierarchy1"/>
    <dgm:cxn modelId="{D5975BFD-7BEC-41F6-BDDC-38441C05CA0D}" type="presParOf" srcId="{BFEA8910-053A-4699-8248-FC18DCFE3968}" destId="{22AA351E-884B-4565-8BAF-825C8F0440F7}" srcOrd="4" destOrd="0" presId="urn:microsoft.com/office/officeart/2005/8/layout/hierarchy1"/>
    <dgm:cxn modelId="{B7EF0690-F9C9-41D1-B947-4A341A28F9DD}" type="presParOf" srcId="{BFEA8910-053A-4699-8248-FC18DCFE3968}" destId="{6E02B538-0145-40E6-8315-53573A182CE0}" srcOrd="5" destOrd="0" presId="urn:microsoft.com/office/officeart/2005/8/layout/hierarchy1"/>
    <dgm:cxn modelId="{804CB70A-697C-45F7-BE68-F94B34DCD478}" type="presParOf" srcId="{6E02B538-0145-40E6-8315-53573A182CE0}" destId="{A8385F60-DF15-4720-B86D-D51B5C9441F8}" srcOrd="0" destOrd="0" presId="urn:microsoft.com/office/officeart/2005/8/layout/hierarchy1"/>
    <dgm:cxn modelId="{F62DAD5F-DBD5-4D48-96B5-35FC053F184F}" type="presParOf" srcId="{A8385F60-DF15-4720-B86D-D51B5C9441F8}" destId="{40103152-3B94-4079-B1AB-F2632445BD27}" srcOrd="0" destOrd="0" presId="urn:microsoft.com/office/officeart/2005/8/layout/hierarchy1"/>
    <dgm:cxn modelId="{8C73F111-FA9B-4159-BE32-4A03B28BBF73}" type="presParOf" srcId="{A8385F60-DF15-4720-B86D-D51B5C9441F8}" destId="{520AC91C-9639-4CC4-AD03-BF03CECC99FF}" srcOrd="1" destOrd="0" presId="urn:microsoft.com/office/officeart/2005/8/layout/hierarchy1"/>
    <dgm:cxn modelId="{B1A3AE4F-F174-4A31-BB8D-CA2D5524BD29}" type="presParOf" srcId="{6E02B538-0145-40E6-8315-53573A182CE0}" destId="{5FD59A6E-771F-43F9-8B48-91222A774C2F}" srcOrd="1" destOrd="0" presId="urn:microsoft.com/office/officeart/2005/8/layout/hierarchy1"/>
    <dgm:cxn modelId="{C40A00CA-02CC-4F76-BBCA-3B365F0DFF45}" type="presParOf" srcId="{BFEA8910-053A-4699-8248-FC18DCFE3968}" destId="{461C3A63-086E-49AA-8669-B39C0EC6B45C}" srcOrd="6" destOrd="0" presId="urn:microsoft.com/office/officeart/2005/8/layout/hierarchy1"/>
    <dgm:cxn modelId="{B76BD2E6-0B84-4233-B5B7-F69548CEF840}" type="presParOf" srcId="{BFEA8910-053A-4699-8248-FC18DCFE3968}" destId="{E352A0F4-ADB7-4949-A9B6-582518F80CBA}" srcOrd="7" destOrd="0" presId="urn:microsoft.com/office/officeart/2005/8/layout/hierarchy1"/>
    <dgm:cxn modelId="{A94ADD25-5C64-4E99-85FC-0621B36511B9}" type="presParOf" srcId="{E352A0F4-ADB7-4949-A9B6-582518F80CBA}" destId="{63227E80-778F-4A88-B949-B0BEDBF5EFEA}" srcOrd="0" destOrd="0" presId="urn:microsoft.com/office/officeart/2005/8/layout/hierarchy1"/>
    <dgm:cxn modelId="{D26EC47C-B7EE-44A7-AA0F-B8E3B5B534D1}" type="presParOf" srcId="{63227E80-778F-4A88-B949-B0BEDBF5EFEA}" destId="{C36E20AA-9BED-4C9C-9DDE-CD493FDF3125}" srcOrd="0" destOrd="0" presId="urn:microsoft.com/office/officeart/2005/8/layout/hierarchy1"/>
    <dgm:cxn modelId="{7D53A868-D0A2-4E34-98D7-0993D6644F47}" type="presParOf" srcId="{63227E80-778F-4A88-B949-B0BEDBF5EFEA}" destId="{4BA1167E-F2FA-4538-A83F-0B8A5CC1207A}" srcOrd="1" destOrd="0" presId="urn:microsoft.com/office/officeart/2005/8/layout/hierarchy1"/>
    <dgm:cxn modelId="{DBC0932D-01C7-4B55-81A4-7F174390C386}" type="presParOf" srcId="{E352A0F4-ADB7-4949-A9B6-582518F80CBA}" destId="{D1EDFF86-F3D1-448B-AADF-94A56A48C7D4}" srcOrd="1" destOrd="0" presId="urn:microsoft.com/office/officeart/2005/8/layout/hierarchy1"/>
    <dgm:cxn modelId="{E5FA1629-AEEE-4311-A488-6A559A9DBC98}" type="presParOf" srcId="{BFEA8910-053A-4699-8248-FC18DCFE3968}" destId="{72273FF9-C6FC-405C-B713-278B2531C615}" srcOrd="8" destOrd="0" presId="urn:microsoft.com/office/officeart/2005/8/layout/hierarchy1"/>
    <dgm:cxn modelId="{F744D908-B8A1-4FAA-B60C-6A2200F5E4E3}" type="presParOf" srcId="{BFEA8910-053A-4699-8248-FC18DCFE3968}" destId="{258F46C5-3DBD-415F-B581-A8A05B7A2DB5}" srcOrd="9" destOrd="0" presId="urn:microsoft.com/office/officeart/2005/8/layout/hierarchy1"/>
    <dgm:cxn modelId="{5B2B9705-CAF4-4BA1-8C98-FBB923AB1364}" type="presParOf" srcId="{258F46C5-3DBD-415F-B581-A8A05B7A2DB5}" destId="{C7BB6054-ACD7-4CC3-980E-6BB6537D3699}" srcOrd="0" destOrd="0" presId="urn:microsoft.com/office/officeart/2005/8/layout/hierarchy1"/>
    <dgm:cxn modelId="{9CCE29EB-3B4E-4B4D-831D-271A6AB1CBFD}" type="presParOf" srcId="{C7BB6054-ACD7-4CC3-980E-6BB6537D3699}" destId="{AC183DA8-29A6-43F2-9B9F-0178798C4521}" srcOrd="0" destOrd="0" presId="urn:microsoft.com/office/officeart/2005/8/layout/hierarchy1"/>
    <dgm:cxn modelId="{BC3F1CF7-817A-4695-8477-53D8C7590809}" type="presParOf" srcId="{C7BB6054-ACD7-4CC3-980E-6BB6537D3699}" destId="{0EFD1E4E-A933-400E-8973-931AC558C955}" srcOrd="1" destOrd="0" presId="urn:microsoft.com/office/officeart/2005/8/layout/hierarchy1"/>
    <dgm:cxn modelId="{226335B8-E498-45DA-8941-BDFCA009736C}" type="presParOf" srcId="{258F46C5-3DBD-415F-B581-A8A05B7A2DB5}" destId="{959BC153-6627-4D02-9AB9-DF63F1BA05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E01DE-D30A-4D9D-8E65-5C5BC21ED235}">
      <dsp:nvSpPr>
        <dsp:cNvPr id="0" name=""/>
        <dsp:cNvSpPr/>
      </dsp:nvSpPr>
      <dsp:spPr>
        <a:xfrm>
          <a:off x="3738076" y="2389795"/>
          <a:ext cx="253800" cy="2336302"/>
        </a:xfrm>
        <a:custGeom>
          <a:avLst/>
          <a:gdLst/>
          <a:ahLst/>
          <a:cxnLst/>
          <a:rect l="0" t="0" r="0" b="0"/>
          <a:pathLst>
            <a:path>
              <a:moveTo>
                <a:pt x="0" y="0"/>
              </a:moveTo>
              <a:lnTo>
                <a:pt x="0" y="2336302"/>
              </a:lnTo>
              <a:lnTo>
                <a:pt x="253800" y="233630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A7B9D-49B4-41F4-BDF2-6E704B8803CF}">
      <dsp:nvSpPr>
        <dsp:cNvPr id="0" name=""/>
        <dsp:cNvSpPr/>
      </dsp:nvSpPr>
      <dsp:spPr>
        <a:xfrm>
          <a:off x="3738076" y="2389795"/>
          <a:ext cx="253800" cy="1453975"/>
        </a:xfrm>
        <a:custGeom>
          <a:avLst/>
          <a:gdLst/>
          <a:ahLst/>
          <a:cxnLst/>
          <a:rect l="0" t="0" r="0" b="0"/>
          <a:pathLst>
            <a:path>
              <a:moveTo>
                <a:pt x="0" y="0"/>
              </a:moveTo>
              <a:lnTo>
                <a:pt x="0" y="1453975"/>
              </a:lnTo>
              <a:lnTo>
                <a:pt x="253800" y="14539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BEAD79-4675-4337-9F62-7AD348788E40}">
      <dsp:nvSpPr>
        <dsp:cNvPr id="0" name=""/>
        <dsp:cNvSpPr/>
      </dsp:nvSpPr>
      <dsp:spPr>
        <a:xfrm>
          <a:off x="3738076" y="2389795"/>
          <a:ext cx="253800" cy="571648"/>
        </a:xfrm>
        <a:custGeom>
          <a:avLst/>
          <a:gdLst/>
          <a:ahLst/>
          <a:cxnLst/>
          <a:rect l="0" t="0" r="0" b="0"/>
          <a:pathLst>
            <a:path>
              <a:moveTo>
                <a:pt x="0" y="0"/>
              </a:moveTo>
              <a:lnTo>
                <a:pt x="0" y="571648"/>
              </a:lnTo>
              <a:lnTo>
                <a:pt x="253800" y="5716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85FBA-948D-4879-A47E-DA9AF5E3BC94}">
      <dsp:nvSpPr>
        <dsp:cNvPr id="0" name=""/>
        <dsp:cNvSpPr/>
      </dsp:nvSpPr>
      <dsp:spPr>
        <a:xfrm>
          <a:off x="4369158" y="1507468"/>
          <a:ext cx="91440" cy="260969"/>
        </a:xfrm>
        <a:custGeom>
          <a:avLst/>
          <a:gdLst/>
          <a:ahLst/>
          <a:cxnLst/>
          <a:rect l="0" t="0" r="0" b="0"/>
          <a:pathLst>
            <a:path>
              <a:moveTo>
                <a:pt x="45720" y="0"/>
              </a:moveTo>
              <a:lnTo>
                <a:pt x="45720" y="260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3DF650-D16C-437B-B792-4C45200649DC}">
      <dsp:nvSpPr>
        <dsp:cNvPr id="0" name=""/>
        <dsp:cNvSpPr/>
      </dsp:nvSpPr>
      <dsp:spPr>
        <a:xfrm>
          <a:off x="3262890" y="625140"/>
          <a:ext cx="1151988" cy="260969"/>
        </a:xfrm>
        <a:custGeom>
          <a:avLst/>
          <a:gdLst/>
          <a:ahLst/>
          <a:cxnLst/>
          <a:rect l="0" t="0" r="0" b="0"/>
          <a:pathLst>
            <a:path>
              <a:moveTo>
                <a:pt x="0" y="0"/>
              </a:moveTo>
              <a:lnTo>
                <a:pt x="0" y="130484"/>
              </a:lnTo>
              <a:lnTo>
                <a:pt x="1151988" y="130484"/>
              </a:lnTo>
              <a:lnTo>
                <a:pt x="1151988" y="26096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CA10D0-0F65-47D7-9D09-1F8E1043D93A}">
      <dsp:nvSpPr>
        <dsp:cNvPr id="0" name=""/>
        <dsp:cNvSpPr/>
      </dsp:nvSpPr>
      <dsp:spPr>
        <a:xfrm>
          <a:off x="1318900" y="1507468"/>
          <a:ext cx="297000" cy="3218629"/>
        </a:xfrm>
        <a:custGeom>
          <a:avLst/>
          <a:gdLst/>
          <a:ahLst/>
          <a:cxnLst/>
          <a:rect l="0" t="0" r="0" b="0"/>
          <a:pathLst>
            <a:path>
              <a:moveTo>
                <a:pt x="0" y="0"/>
              </a:moveTo>
              <a:lnTo>
                <a:pt x="0" y="3218629"/>
              </a:lnTo>
              <a:lnTo>
                <a:pt x="297000" y="321862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FAC2E2-E601-4A6B-920E-2D50C18295C3}">
      <dsp:nvSpPr>
        <dsp:cNvPr id="0" name=""/>
        <dsp:cNvSpPr/>
      </dsp:nvSpPr>
      <dsp:spPr>
        <a:xfrm>
          <a:off x="1318900" y="1507468"/>
          <a:ext cx="297000" cy="2336302"/>
        </a:xfrm>
        <a:custGeom>
          <a:avLst/>
          <a:gdLst/>
          <a:ahLst/>
          <a:cxnLst/>
          <a:rect l="0" t="0" r="0" b="0"/>
          <a:pathLst>
            <a:path>
              <a:moveTo>
                <a:pt x="0" y="0"/>
              </a:moveTo>
              <a:lnTo>
                <a:pt x="0" y="2336302"/>
              </a:lnTo>
              <a:lnTo>
                <a:pt x="297000" y="2336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40585-E645-40EA-981B-BD6C753B001B}">
      <dsp:nvSpPr>
        <dsp:cNvPr id="0" name=""/>
        <dsp:cNvSpPr/>
      </dsp:nvSpPr>
      <dsp:spPr>
        <a:xfrm>
          <a:off x="1318900" y="1507468"/>
          <a:ext cx="297000" cy="1453975"/>
        </a:xfrm>
        <a:custGeom>
          <a:avLst/>
          <a:gdLst/>
          <a:ahLst/>
          <a:cxnLst/>
          <a:rect l="0" t="0" r="0" b="0"/>
          <a:pathLst>
            <a:path>
              <a:moveTo>
                <a:pt x="0" y="0"/>
              </a:moveTo>
              <a:lnTo>
                <a:pt x="0" y="1453975"/>
              </a:lnTo>
              <a:lnTo>
                <a:pt x="297000" y="14539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7A373-138D-4062-84B4-E2BB13B0C3E7}">
      <dsp:nvSpPr>
        <dsp:cNvPr id="0" name=""/>
        <dsp:cNvSpPr/>
      </dsp:nvSpPr>
      <dsp:spPr>
        <a:xfrm>
          <a:off x="1318900" y="1507468"/>
          <a:ext cx="297000" cy="571648"/>
        </a:xfrm>
        <a:custGeom>
          <a:avLst/>
          <a:gdLst/>
          <a:ahLst/>
          <a:cxnLst/>
          <a:rect l="0" t="0" r="0" b="0"/>
          <a:pathLst>
            <a:path>
              <a:moveTo>
                <a:pt x="0" y="0"/>
              </a:moveTo>
              <a:lnTo>
                <a:pt x="0" y="571648"/>
              </a:lnTo>
              <a:lnTo>
                <a:pt x="297000" y="5716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7467A4-13C8-4329-8399-7948BC93C48E}">
      <dsp:nvSpPr>
        <dsp:cNvPr id="0" name=""/>
        <dsp:cNvSpPr/>
      </dsp:nvSpPr>
      <dsp:spPr>
        <a:xfrm>
          <a:off x="2110902" y="625140"/>
          <a:ext cx="1151988" cy="260969"/>
        </a:xfrm>
        <a:custGeom>
          <a:avLst/>
          <a:gdLst/>
          <a:ahLst/>
          <a:cxnLst/>
          <a:rect l="0" t="0" r="0" b="0"/>
          <a:pathLst>
            <a:path>
              <a:moveTo>
                <a:pt x="1151988" y="0"/>
              </a:moveTo>
              <a:lnTo>
                <a:pt x="1151988" y="130484"/>
              </a:lnTo>
              <a:lnTo>
                <a:pt x="0" y="130484"/>
              </a:lnTo>
              <a:lnTo>
                <a:pt x="0" y="26096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480BD-D869-40D2-A33A-E7B9D421A123}">
      <dsp:nvSpPr>
        <dsp:cNvPr id="0" name=""/>
        <dsp:cNvSpPr/>
      </dsp:nvSpPr>
      <dsp:spPr>
        <a:xfrm>
          <a:off x="2542893" y="3783"/>
          <a:ext cx="1439994" cy="62135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tr-TR" sz="1800" b="1" kern="1200" dirty="0"/>
            <a:t>VM vs. YZ</a:t>
          </a:r>
        </a:p>
      </dsp:txBody>
      <dsp:txXfrm>
        <a:off x="2542893" y="3783"/>
        <a:ext cx="1439994" cy="621357"/>
      </dsp:txXfrm>
    </dsp:sp>
    <dsp:sp modelId="{955DDAFC-043C-4F4A-B23F-3A94A94AC22E}">
      <dsp:nvSpPr>
        <dsp:cNvPr id="0" name=""/>
        <dsp:cNvSpPr/>
      </dsp:nvSpPr>
      <dsp:spPr>
        <a:xfrm>
          <a:off x="1120900" y="886110"/>
          <a:ext cx="1980003" cy="621357"/>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tr-TR" sz="1700" b="1" kern="1200" dirty="0"/>
            <a:t>Veri Madenciliği</a:t>
          </a:r>
        </a:p>
      </dsp:txBody>
      <dsp:txXfrm>
        <a:off x="1120900" y="886110"/>
        <a:ext cx="1980003" cy="621357"/>
      </dsp:txXfrm>
    </dsp:sp>
    <dsp:sp modelId="{AE389082-85A3-4898-8344-57645E3507F6}">
      <dsp:nvSpPr>
        <dsp:cNvPr id="0" name=""/>
        <dsp:cNvSpPr/>
      </dsp:nvSpPr>
      <dsp:spPr>
        <a:xfrm>
          <a:off x="1615901" y="1768437"/>
          <a:ext cx="1692004" cy="621357"/>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Birliktelik Analizi</a:t>
          </a:r>
        </a:p>
      </dsp:txBody>
      <dsp:txXfrm>
        <a:off x="1615901" y="1768437"/>
        <a:ext cx="1692004" cy="621357"/>
      </dsp:txXfrm>
    </dsp:sp>
    <dsp:sp modelId="{AF7DBA3B-D0A9-4437-8EEE-B723F5149222}">
      <dsp:nvSpPr>
        <dsp:cNvPr id="0" name=""/>
        <dsp:cNvSpPr/>
      </dsp:nvSpPr>
      <dsp:spPr>
        <a:xfrm>
          <a:off x="1615901" y="2650764"/>
          <a:ext cx="1692004" cy="621357"/>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Regresyon</a:t>
          </a:r>
        </a:p>
      </dsp:txBody>
      <dsp:txXfrm>
        <a:off x="1615901" y="2650764"/>
        <a:ext cx="1692004" cy="621357"/>
      </dsp:txXfrm>
    </dsp:sp>
    <dsp:sp modelId="{BA802215-E901-4D9A-BA64-678B557B16BD}">
      <dsp:nvSpPr>
        <dsp:cNvPr id="0" name=""/>
        <dsp:cNvSpPr/>
      </dsp:nvSpPr>
      <dsp:spPr>
        <a:xfrm>
          <a:off x="1615901" y="3533091"/>
          <a:ext cx="1692004" cy="621357"/>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Sınıflandırma</a:t>
          </a:r>
        </a:p>
      </dsp:txBody>
      <dsp:txXfrm>
        <a:off x="1615901" y="3533091"/>
        <a:ext cx="1692004" cy="621357"/>
      </dsp:txXfrm>
    </dsp:sp>
    <dsp:sp modelId="{9E2A7B08-EF2A-4504-8CE0-02F715B12FE5}">
      <dsp:nvSpPr>
        <dsp:cNvPr id="0" name=""/>
        <dsp:cNvSpPr/>
      </dsp:nvSpPr>
      <dsp:spPr>
        <a:xfrm>
          <a:off x="1615901" y="4415419"/>
          <a:ext cx="1692004" cy="621357"/>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Kümeleme</a:t>
          </a:r>
        </a:p>
      </dsp:txBody>
      <dsp:txXfrm>
        <a:off x="1615901" y="4415419"/>
        <a:ext cx="1692004" cy="621357"/>
      </dsp:txXfrm>
    </dsp:sp>
    <dsp:sp modelId="{3585281A-0F9F-4394-A3A0-29E5B6880C41}">
      <dsp:nvSpPr>
        <dsp:cNvPr id="0" name=""/>
        <dsp:cNvSpPr/>
      </dsp:nvSpPr>
      <dsp:spPr>
        <a:xfrm>
          <a:off x="3424877" y="886110"/>
          <a:ext cx="1980003" cy="621357"/>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tr-TR" sz="1700" b="1" kern="1200" dirty="0"/>
            <a:t>Yapay Zeka</a:t>
          </a:r>
        </a:p>
      </dsp:txBody>
      <dsp:txXfrm>
        <a:off x="3424877" y="886110"/>
        <a:ext cx="1980003" cy="621357"/>
      </dsp:txXfrm>
    </dsp:sp>
    <dsp:sp modelId="{31EF308B-0FF8-4030-98E8-D707703584BF}">
      <dsp:nvSpPr>
        <dsp:cNvPr id="0" name=""/>
        <dsp:cNvSpPr/>
      </dsp:nvSpPr>
      <dsp:spPr>
        <a:xfrm>
          <a:off x="3568876" y="1768437"/>
          <a:ext cx="1692004" cy="621357"/>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Makine Öğrenmesi</a:t>
          </a:r>
        </a:p>
      </dsp:txBody>
      <dsp:txXfrm>
        <a:off x="3568876" y="1768437"/>
        <a:ext cx="1692004" cy="621357"/>
      </dsp:txXfrm>
    </dsp:sp>
    <dsp:sp modelId="{DE537FB7-FB52-499B-92E1-7004EDC06634}">
      <dsp:nvSpPr>
        <dsp:cNvPr id="0" name=""/>
        <dsp:cNvSpPr/>
      </dsp:nvSpPr>
      <dsp:spPr>
        <a:xfrm>
          <a:off x="3991877" y="2650764"/>
          <a:ext cx="1871999" cy="621357"/>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Gözetimli Öğrenme</a:t>
          </a:r>
        </a:p>
      </dsp:txBody>
      <dsp:txXfrm>
        <a:off x="3991877" y="2650764"/>
        <a:ext cx="1871999" cy="621357"/>
      </dsp:txXfrm>
    </dsp:sp>
    <dsp:sp modelId="{7BC0675C-26D8-4156-B66B-CF5D0624ED39}">
      <dsp:nvSpPr>
        <dsp:cNvPr id="0" name=""/>
        <dsp:cNvSpPr/>
      </dsp:nvSpPr>
      <dsp:spPr>
        <a:xfrm>
          <a:off x="3991877" y="3533091"/>
          <a:ext cx="1871999" cy="621357"/>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Gözetimsiz Öğrenme</a:t>
          </a:r>
        </a:p>
      </dsp:txBody>
      <dsp:txXfrm>
        <a:off x="3991877" y="3533091"/>
        <a:ext cx="1871999" cy="621357"/>
      </dsp:txXfrm>
    </dsp:sp>
    <dsp:sp modelId="{9D74E42A-A0C7-4CD9-AE24-3B233EF99EF2}">
      <dsp:nvSpPr>
        <dsp:cNvPr id="0" name=""/>
        <dsp:cNvSpPr/>
      </dsp:nvSpPr>
      <dsp:spPr>
        <a:xfrm>
          <a:off x="3991877" y="4415419"/>
          <a:ext cx="1871999" cy="621357"/>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tr-TR" sz="1600" kern="1200" dirty="0"/>
            <a:t>Yarı-Gözetimli Öğrenme</a:t>
          </a:r>
        </a:p>
      </dsp:txBody>
      <dsp:txXfrm>
        <a:off x="3991877" y="4415419"/>
        <a:ext cx="1871999" cy="621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E37FE-EC8D-49F6-B80B-B7B094FCFD7D}">
      <dsp:nvSpPr>
        <dsp:cNvPr id="0" name=""/>
        <dsp:cNvSpPr/>
      </dsp:nvSpPr>
      <dsp:spPr>
        <a:xfrm>
          <a:off x="5144769" y="2779286"/>
          <a:ext cx="883909" cy="420660"/>
        </a:xfrm>
        <a:custGeom>
          <a:avLst/>
          <a:gdLst/>
          <a:ahLst/>
          <a:cxnLst/>
          <a:rect l="0" t="0" r="0" b="0"/>
          <a:pathLst>
            <a:path>
              <a:moveTo>
                <a:pt x="0" y="0"/>
              </a:moveTo>
              <a:lnTo>
                <a:pt x="0" y="286667"/>
              </a:lnTo>
              <a:lnTo>
                <a:pt x="883909" y="286667"/>
              </a:lnTo>
              <a:lnTo>
                <a:pt x="883909" y="420660"/>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4ECB0E1-5A8C-48A4-ACF8-8536DC18A175}">
      <dsp:nvSpPr>
        <dsp:cNvPr id="0" name=""/>
        <dsp:cNvSpPr/>
      </dsp:nvSpPr>
      <dsp:spPr>
        <a:xfrm>
          <a:off x="4260860" y="2779286"/>
          <a:ext cx="883909" cy="420660"/>
        </a:xfrm>
        <a:custGeom>
          <a:avLst/>
          <a:gdLst/>
          <a:ahLst/>
          <a:cxnLst/>
          <a:rect l="0" t="0" r="0" b="0"/>
          <a:pathLst>
            <a:path>
              <a:moveTo>
                <a:pt x="883909" y="0"/>
              </a:moveTo>
              <a:lnTo>
                <a:pt x="883909" y="286667"/>
              </a:lnTo>
              <a:lnTo>
                <a:pt x="0" y="286667"/>
              </a:lnTo>
              <a:lnTo>
                <a:pt x="0" y="420660"/>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87D0B5C-08ED-49E6-85EE-FC3A2D2EF56B}">
      <dsp:nvSpPr>
        <dsp:cNvPr id="0" name=""/>
        <dsp:cNvSpPr/>
      </dsp:nvSpPr>
      <dsp:spPr>
        <a:xfrm>
          <a:off x="3376951" y="1440164"/>
          <a:ext cx="1767818" cy="420660"/>
        </a:xfrm>
        <a:custGeom>
          <a:avLst/>
          <a:gdLst/>
          <a:ahLst/>
          <a:cxnLst/>
          <a:rect l="0" t="0" r="0" b="0"/>
          <a:pathLst>
            <a:path>
              <a:moveTo>
                <a:pt x="0" y="0"/>
              </a:moveTo>
              <a:lnTo>
                <a:pt x="0" y="286667"/>
              </a:lnTo>
              <a:lnTo>
                <a:pt x="1767818" y="286667"/>
              </a:lnTo>
              <a:lnTo>
                <a:pt x="1767818" y="420660"/>
              </a:lnTo>
            </a:path>
          </a:pathLst>
        </a:custGeom>
        <a:noFill/>
        <a:ln w="25400" cap="flat" cmpd="sng" algn="ctr">
          <a:solidFill>
            <a:schemeClr val="bg1"/>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3523FF5-04BA-4DE6-9901-06FC772AEFF7}">
      <dsp:nvSpPr>
        <dsp:cNvPr id="0" name=""/>
        <dsp:cNvSpPr/>
      </dsp:nvSpPr>
      <dsp:spPr>
        <a:xfrm>
          <a:off x="1609133" y="2779286"/>
          <a:ext cx="883909" cy="420660"/>
        </a:xfrm>
        <a:custGeom>
          <a:avLst/>
          <a:gdLst/>
          <a:ahLst/>
          <a:cxnLst/>
          <a:rect l="0" t="0" r="0" b="0"/>
          <a:pathLst>
            <a:path>
              <a:moveTo>
                <a:pt x="0" y="0"/>
              </a:moveTo>
              <a:lnTo>
                <a:pt x="0" y="286667"/>
              </a:lnTo>
              <a:lnTo>
                <a:pt x="883909" y="286667"/>
              </a:lnTo>
              <a:lnTo>
                <a:pt x="883909" y="420660"/>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F81C705-B3F1-4050-83E2-57348BD4BF54}">
      <dsp:nvSpPr>
        <dsp:cNvPr id="0" name=""/>
        <dsp:cNvSpPr/>
      </dsp:nvSpPr>
      <dsp:spPr>
        <a:xfrm>
          <a:off x="725224" y="2779286"/>
          <a:ext cx="883909" cy="420660"/>
        </a:xfrm>
        <a:custGeom>
          <a:avLst/>
          <a:gdLst/>
          <a:ahLst/>
          <a:cxnLst/>
          <a:rect l="0" t="0" r="0" b="0"/>
          <a:pathLst>
            <a:path>
              <a:moveTo>
                <a:pt x="883909" y="0"/>
              </a:moveTo>
              <a:lnTo>
                <a:pt x="883909" y="286667"/>
              </a:lnTo>
              <a:lnTo>
                <a:pt x="0" y="286667"/>
              </a:lnTo>
              <a:lnTo>
                <a:pt x="0" y="420660"/>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E53786-6FB5-43BE-8988-953ABDB2F78D}">
      <dsp:nvSpPr>
        <dsp:cNvPr id="0" name=""/>
        <dsp:cNvSpPr/>
      </dsp:nvSpPr>
      <dsp:spPr>
        <a:xfrm>
          <a:off x="1609133" y="1440164"/>
          <a:ext cx="1767818" cy="420660"/>
        </a:xfrm>
        <a:custGeom>
          <a:avLst/>
          <a:gdLst/>
          <a:ahLst/>
          <a:cxnLst/>
          <a:rect l="0" t="0" r="0" b="0"/>
          <a:pathLst>
            <a:path>
              <a:moveTo>
                <a:pt x="1767818" y="0"/>
              </a:moveTo>
              <a:lnTo>
                <a:pt x="1767818" y="286667"/>
              </a:lnTo>
              <a:lnTo>
                <a:pt x="0" y="286667"/>
              </a:lnTo>
              <a:lnTo>
                <a:pt x="0" y="420660"/>
              </a:lnTo>
            </a:path>
          </a:pathLst>
        </a:custGeom>
        <a:noFill/>
        <a:ln w="25400" cap="flat" cmpd="sng" algn="ctr">
          <a:solidFill>
            <a:schemeClr val="bg1"/>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BB27E52-4860-4DF4-A8F2-E7081C2546CA}">
      <dsp:nvSpPr>
        <dsp:cNvPr id="0" name=""/>
        <dsp:cNvSpPr/>
      </dsp:nvSpPr>
      <dsp:spPr>
        <a:xfrm>
          <a:off x="2653753" y="521702"/>
          <a:ext cx="1446396" cy="918461"/>
        </a:xfrm>
        <a:prstGeom prst="roundRect">
          <a:avLst>
            <a:gd name="adj" fmla="val 10000"/>
          </a:avLst>
        </a:prstGeom>
        <a:solidFill>
          <a:srgbClr val="FF0000"/>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238BF2-207C-4F73-A07C-1C62D47D5572}">
      <dsp:nvSpPr>
        <dsp:cNvPr id="0" name=""/>
        <dsp:cNvSpPr/>
      </dsp:nvSpPr>
      <dsp:spPr>
        <a:xfrm>
          <a:off x="2814463" y="674377"/>
          <a:ext cx="1446396" cy="91846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err="1"/>
            <a:t>Düşmancıl</a:t>
          </a:r>
          <a:r>
            <a:rPr lang="tr-TR" sz="1700" b="1" kern="1200" dirty="0"/>
            <a:t> Örnekler</a:t>
          </a:r>
        </a:p>
      </dsp:txBody>
      <dsp:txXfrm>
        <a:off x="2841364" y="701278"/>
        <a:ext cx="1392594" cy="864659"/>
      </dsp:txXfrm>
    </dsp:sp>
    <dsp:sp modelId="{762D0120-47FA-4C2D-98CA-774E1CA4A2AA}">
      <dsp:nvSpPr>
        <dsp:cNvPr id="0" name=""/>
        <dsp:cNvSpPr/>
      </dsp:nvSpPr>
      <dsp:spPr>
        <a:xfrm>
          <a:off x="885934" y="1860824"/>
          <a:ext cx="1446396" cy="918461"/>
        </a:xfrm>
        <a:prstGeom prst="roundRect">
          <a:avLst>
            <a:gd name="adj" fmla="val 10000"/>
          </a:avLst>
        </a:prstGeom>
        <a:solidFill>
          <a:srgbClr val="FF0000"/>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F67A828-BDF0-4F0D-8B0D-555548B67706}">
      <dsp:nvSpPr>
        <dsp:cNvPr id="0" name=""/>
        <dsp:cNvSpPr/>
      </dsp:nvSpPr>
      <dsp:spPr>
        <a:xfrm>
          <a:off x="1046645" y="2013499"/>
          <a:ext cx="1446396" cy="918461"/>
        </a:xfrm>
        <a:prstGeom prst="roundRect">
          <a:avLst>
            <a:gd name="adj" fmla="val 10000"/>
          </a:avLst>
        </a:prstGeom>
        <a:solidFill>
          <a:schemeClr val="bg1">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t>Beyaz Kutu Saldırıları</a:t>
          </a:r>
        </a:p>
      </dsp:txBody>
      <dsp:txXfrm>
        <a:off x="1073546" y="2040400"/>
        <a:ext cx="1392594" cy="864659"/>
      </dsp:txXfrm>
    </dsp:sp>
    <dsp:sp modelId="{7E683B23-A927-459F-92B5-F6E2D08A1F8C}">
      <dsp:nvSpPr>
        <dsp:cNvPr id="0" name=""/>
        <dsp:cNvSpPr/>
      </dsp:nvSpPr>
      <dsp:spPr>
        <a:xfrm>
          <a:off x="2025" y="3199946"/>
          <a:ext cx="1446396" cy="918461"/>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5FA5BB2-F0AB-4F8D-89FD-D44A90399166}">
      <dsp:nvSpPr>
        <dsp:cNvPr id="0" name=""/>
        <dsp:cNvSpPr/>
      </dsp:nvSpPr>
      <dsp:spPr>
        <a:xfrm>
          <a:off x="162736" y="3352621"/>
          <a:ext cx="1446396" cy="91846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t>x + </a:t>
          </a:r>
          <a:r>
            <a:rPr lang="tr-TR" sz="1700" b="1" kern="1200" dirty="0" err="1"/>
            <a:t>dL</a:t>
          </a:r>
          <a:r>
            <a:rPr lang="tr-TR" sz="1700" b="1" kern="1200" dirty="0"/>
            <a:t> / </a:t>
          </a:r>
          <a:r>
            <a:rPr lang="tr-TR" sz="1700" b="1" kern="1200" dirty="0" err="1"/>
            <a:t>dX</a:t>
          </a:r>
          <a:endParaRPr lang="tr-TR" sz="1700" b="1" kern="1200" dirty="0"/>
        </a:p>
      </dsp:txBody>
      <dsp:txXfrm>
        <a:off x="189637" y="3379522"/>
        <a:ext cx="1392594" cy="864659"/>
      </dsp:txXfrm>
    </dsp:sp>
    <dsp:sp modelId="{7118A55D-A327-4CE3-87A1-177F80FB8A1E}">
      <dsp:nvSpPr>
        <dsp:cNvPr id="0" name=""/>
        <dsp:cNvSpPr/>
      </dsp:nvSpPr>
      <dsp:spPr>
        <a:xfrm>
          <a:off x="1769844" y="3199946"/>
          <a:ext cx="1446396" cy="918461"/>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10CDE89-CC33-44B3-8157-F2E61E48862D}">
      <dsp:nvSpPr>
        <dsp:cNvPr id="0" name=""/>
        <dsp:cNvSpPr/>
      </dsp:nvSpPr>
      <dsp:spPr>
        <a:xfrm>
          <a:off x="1930554" y="3352621"/>
          <a:ext cx="1446396" cy="91846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err="1"/>
            <a:t>İteratif</a:t>
          </a:r>
          <a:r>
            <a:rPr lang="tr-TR" sz="1700" b="1" kern="1200" dirty="0"/>
            <a:t> Optimizasyon</a:t>
          </a:r>
        </a:p>
      </dsp:txBody>
      <dsp:txXfrm>
        <a:off x="1957455" y="3379522"/>
        <a:ext cx="1392594" cy="864659"/>
      </dsp:txXfrm>
    </dsp:sp>
    <dsp:sp modelId="{1E31B31B-53EA-4FF3-8FF5-B4E89A698783}">
      <dsp:nvSpPr>
        <dsp:cNvPr id="0" name=""/>
        <dsp:cNvSpPr/>
      </dsp:nvSpPr>
      <dsp:spPr>
        <a:xfrm>
          <a:off x="4421571" y="1860824"/>
          <a:ext cx="1446396" cy="918461"/>
        </a:xfrm>
        <a:prstGeom prst="roundRect">
          <a:avLst>
            <a:gd name="adj" fmla="val 10000"/>
          </a:avLst>
        </a:prstGeom>
        <a:solidFill>
          <a:srgbClr val="FF0000"/>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AAAD8CA8-075F-4919-9468-75C071CEA788}">
      <dsp:nvSpPr>
        <dsp:cNvPr id="0" name=""/>
        <dsp:cNvSpPr/>
      </dsp:nvSpPr>
      <dsp:spPr>
        <a:xfrm>
          <a:off x="4582282" y="2013499"/>
          <a:ext cx="1446396" cy="918461"/>
        </a:xfrm>
        <a:prstGeom prst="roundRect">
          <a:avLst>
            <a:gd name="adj" fmla="val 10000"/>
          </a:avLst>
        </a:prstGeom>
        <a:solidFill>
          <a:schemeClr val="tx1">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rPr>
            <a:t>Kara Kutu Saldırıları</a:t>
          </a:r>
        </a:p>
      </dsp:txBody>
      <dsp:txXfrm>
        <a:off x="4609183" y="2040400"/>
        <a:ext cx="1392594" cy="864659"/>
      </dsp:txXfrm>
    </dsp:sp>
    <dsp:sp modelId="{E2754471-DDDF-4285-BAC5-3CDE5206C1C4}">
      <dsp:nvSpPr>
        <dsp:cNvPr id="0" name=""/>
        <dsp:cNvSpPr/>
      </dsp:nvSpPr>
      <dsp:spPr>
        <a:xfrm>
          <a:off x="3537662" y="3199946"/>
          <a:ext cx="1446396" cy="918461"/>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2E67D6B-C83A-4834-AC10-CFFDC9488BBA}">
      <dsp:nvSpPr>
        <dsp:cNvPr id="0" name=""/>
        <dsp:cNvSpPr/>
      </dsp:nvSpPr>
      <dsp:spPr>
        <a:xfrm>
          <a:off x="3698373" y="3352621"/>
          <a:ext cx="1446396" cy="918461"/>
        </a:xfrm>
        <a:prstGeom prst="roundRect">
          <a:avLst>
            <a:gd name="adj" fmla="val 10000"/>
          </a:avLst>
        </a:prstGeom>
        <a:solidFill>
          <a:schemeClr val="tx1">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rPr>
            <a:t>Karar Sınırı Yakınsama</a:t>
          </a:r>
        </a:p>
      </dsp:txBody>
      <dsp:txXfrm>
        <a:off x="3725274" y="3379522"/>
        <a:ext cx="1392594" cy="864659"/>
      </dsp:txXfrm>
    </dsp:sp>
    <dsp:sp modelId="{ADFC19F2-5A70-4CF3-AEE5-8B115A4B0262}">
      <dsp:nvSpPr>
        <dsp:cNvPr id="0" name=""/>
        <dsp:cNvSpPr/>
      </dsp:nvSpPr>
      <dsp:spPr>
        <a:xfrm>
          <a:off x="5305480" y="3199946"/>
          <a:ext cx="1446396" cy="918461"/>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009EAD-65B8-44F3-A158-F234AEE3C938}">
      <dsp:nvSpPr>
        <dsp:cNvPr id="0" name=""/>
        <dsp:cNvSpPr/>
      </dsp:nvSpPr>
      <dsp:spPr>
        <a:xfrm>
          <a:off x="5466191" y="3352621"/>
          <a:ext cx="1446396" cy="918461"/>
        </a:xfrm>
        <a:prstGeom prst="roundRect">
          <a:avLst>
            <a:gd name="adj" fmla="val 10000"/>
          </a:avLst>
        </a:prstGeom>
        <a:solidFill>
          <a:schemeClr val="tx1">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rPr>
            <a:t>Sezgisel Arama</a:t>
          </a:r>
        </a:p>
      </dsp:txBody>
      <dsp:txXfrm>
        <a:off x="5493092" y="3379522"/>
        <a:ext cx="1392594" cy="864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9A595-8730-42A6-B6C8-55C4FAC51B9F}">
      <dsp:nvSpPr>
        <dsp:cNvPr id="0" name=""/>
        <dsp:cNvSpPr/>
      </dsp:nvSpPr>
      <dsp:spPr>
        <a:xfrm>
          <a:off x="2880991" y="1490662"/>
          <a:ext cx="2014528" cy="179868"/>
        </a:xfrm>
        <a:custGeom>
          <a:avLst/>
          <a:gdLst/>
          <a:ahLst/>
          <a:cxnLst/>
          <a:rect l="0" t="0" r="0" b="0"/>
          <a:pathLst>
            <a:path>
              <a:moveTo>
                <a:pt x="0" y="0"/>
              </a:moveTo>
              <a:lnTo>
                <a:pt x="2014528" y="0"/>
              </a:lnTo>
              <a:lnTo>
                <a:pt x="2014528" y="179868"/>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E50617E-21DB-4E9A-9F10-B690AC690B3D}">
      <dsp:nvSpPr>
        <dsp:cNvPr id="0" name=""/>
        <dsp:cNvSpPr/>
      </dsp:nvSpPr>
      <dsp:spPr>
        <a:xfrm>
          <a:off x="2880991" y="1310793"/>
          <a:ext cx="2014528" cy="179868"/>
        </a:xfrm>
        <a:custGeom>
          <a:avLst/>
          <a:gdLst/>
          <a:ahLst/>
          <a:cxnLst/>
          <a:rect l="0" t="0" r="0" b="0"/>
          <a:pathLst>
            <a:path>
              <a:moveTo>
                <a:pt x="0" y="179868"/>
              </a:moveTo>
              <a:lnTo>
                <a:pt x="2014528" y="179868"/>
              </a:lnTo>
              <a:lnTo>
                <a:pt x="2014528" y="0"/>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344E750-DDE9-4639-B6B9-AB8B7D7C7531}">
      <dsp:nvSpPr>
        <dsp:cNvPr id="0" name=""/>
        <dsp:cNvSpPr/>
      </dsp:nvSpPr>
      <dsp:spPr>
        <a:xfrm>
          <a:off x="3094" y="1051783"/>
          <a:ext cx="2877897" cy="877758"/>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b="1" kern="1200" dirty="0"/>
            <a:t>Yapay Zekâ Kritik Konuları</a:t>
          </a:r>
        </a:p>
      </dsp:txBody>
      <dsp:txXfrm>
        <a:off x="3094" y="1051783"/>
        <a:ext cx="2877897" cy="877758"/>
      </dsp:txXfrm>
    </dsp:sp>
    <dsp:sp modelId="{E229BF49-75CB-4E14-A03E-C04B7B07B9DA}">
      <dsp:nvSpPr>
        <dsp:cNvPr id="0" name=""/>
        <dsp:cNvSpPr/>
      </dsp:nvSpPr>
      <dsp:spPr>
        <a:xfrm>
          <a:off x="3456571" y="433035"/>
          <a:ext cx="2877897" cy="877758"/>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b="1" kern="1200" dirty="0"/>
            <a:t>Yapay Zekâ Güvenliği</a:t>
          </a:r>
        </a:p>
      </dsp:txBody>
      <dsp:txXfrm>
        <a:off x="3456571" y="433035"/>
        <a:ext cx="2877897" cy="877758"/>
      </dsp:txXfrm>
    </dsp:sp>
    <dsp:sp modelId="{142DA5BE-4124-4598-8A07-41AD96EE67AA}">
      <dsp:nvSpPr>
        <dsp:cNvPr id="0" name=""/>
        <dsp:cNvSpPr/>
      </dsp:nvSpPr>
      <dsp:spPr>
        <a:xfrm>
          <a:off x="3456571" y="1670531"/>
          <a:ext cx="2877897" cy="877758"/>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b="1" kern="1200" dirty="0"/>
            <a:t>Yapay Zekâ Etiği</a:t>
          </a:r>
        </a:p>
      </dsp:txBody>
      <dsp:txXfrm>
        <a:off x="3456571" y="1670531"/>
        <a:ext cx="2877897" cy="877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9A595-8730-42A6-B6C8-55C4FAC51B9F}">
      <dsp:nvSpPr>
        <dsp:cNvPr id="0" name=""/>
        <dsp:cNvSpPr/>
      </dsp:nvSpPr>
      <dsp:spPr>
        <a:xfrm>
          <a:off x="2936775" y="1629096"/>
          <a:ext cx="2053534" cy="183351"/>
        </a:xfrm>
        <a:custGeom>
          <a:avLst/>
          <a:gdLst/>
          <a:ahLst/>
          <a:cxnLst/>
          <a:rect l="0" t="0" r="0" b="0"/>
          <a:pathLst>
            <a:path>
              <a:moveTo>
                <a:pt x="0" y="0"/>
              </a:moveTo>
              <a:lnTo>
                <a:pt x="2053534" y="0"/>
              </a:lnTo>
              <a:lnTo>
                <a:pt x="2053534" y="183351"/>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E50617E-21DB-4E9A-9F10-B690AC690B3D}">
      <dsp:nvSpPr>
        <dsp:cNvPr id="0" name=""/>
        <dsp:cNvSpPr/>
      </dsp:nvSpPr>
      <dsp:spPr>
        <a:xfrm>
          <a:off x="2936775" y="1445745"/>
          <a:ext cx="2053534" cy="183351"/>
        </a:xfrm>
        <a:custGeom>
          <a:avLst/>
          <a:gdLst/>
          <a:ahLst/>
          <a:cxnLst/>
          <a:rect l="0" t="0" r="0" b="0"/>
          <a:pathLst>
            <a:path>
              <a:moveTo>
                <a:pt x="0" y="183351"/>
              </a:moveTo>
              <a:lnTo>
                <a:pt x="2053534" y="183351"/>
              </a:lnTo>
              <a:lnTo>
                <a:pt x="2053534" y="0"/>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344E750-DDE9-4639-B6B9-AB8B7D7C7531}">
      <dsp:nvSpPr>
        <dsp:cNvPr id="0" name=""/>
        <dsp:cNvSpPr/>
      </dsp:nvSpPr>
      <dsp:spPr>
        <a:xfrm>
          <a:off x="3154" y="1181719"/>
          <a:ext cx="2933621" cy="8947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tr-TR" sz="1800" b="1" kern="1200" dirty="0"/>
            <a:t>Yapay Zekâ Geleceği</a:t>
          </a:r>
        </a:p>
      </dsp:txBody>
      <dsp:txXfrm>
        <a:off x="3154" y="1181719"/>
        <a:ext cx="2933621" cy="894754"/>
      </dsp:txXfrm>
    </dsp:sp>
    <dsp:sp modelId="{E229BF49-75CB-4E14-A03E-C04B7B07B9DA}">
      <dsp:nvSpPr>
        <dsp:cNvPr id="0" name=""/>
        <dsp:cNvSpPr/>
      </dsp:nvSpPr>
      <dsp:spPr>
        <a:xfrm>
          <a:off x="3523500" y="550990"/>
          <a:ext cx="2933621" cy="89475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tr-TR" sz="1800" b="1" kern="1200" dirty="0"/>
            <a:t>Yapay Zekâ Güvenliği</a:t>
          </a:r>
        </a:p>
      </dsp:txBody>
      <dsp:txXfrm>
        <a:off x="3523500" y="550990"/>
        <a:ext cx="2933621" cy="894754"/>
      </dsp:txXfrm>
    </dsp:sp>
    <dsp:sp modelId="{142DA5BE-4124-4598-8A07-41AD96EE67AA}">
      <dsp:nvSpPr>
        <dsp:cNvPr id="0" name=""/>
        <dsp:cNvSpPr/>
      </dsp:nvSpPr>
      <dsp:spPr>
        <a:xfrm>
          <a:off x="3523500" y="1812447"/>
          <a:ext cx="2933621" cy="89475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tr-TR" sz="1800" b="1" kern="1200" dirty="0"/>
            <a:t>Yapay Zekâ Etiği</a:t>
          </a:r>
        </a:p>
      </dsp:txBody>
      <dsp:txXfrm>
        <a:off x="3523500" y="1812447"/>
        <a:ext cx="2933621" cy="894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32CA-1433-40CD-8D25-8801973C6133}">
      <dsp:nvSpPr>
        <dsp:cNvPr id="0" name=""/>
        <dsp:cNvSpPr/>
      </dsp:nvSpPr>
      <dsp:spPr>
        <a:xfrm>
          <a:off x="836573" y="0"/>
          <a:ext cx="2059677" cy="1144265"/>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kern="1200" dirty="0"/>
            <a:t>Eğitim</a:t>
          </a:r>
        </a:p>
      </dsp:txBody>
      <dsp:txXfrm>
        <a:off x="870087" y="33514"/>
        <a:ext cx="1992649" cy="1077237"/>
      </dsp:txXfrm>
    </dsp:sp>
    <dsp:sp modelId="{BFC208E4-6A22-4F76-84EF-54A819134163}">
      <dsp:nvSpPr>
        <dsp:cNvPr id="0" name=""/>
        <dsp:cNvSpPr/>
      </dsp:nvSpPr>
      <dsp:spPr>
        <a:xfrm rot="5400000">
          <a:off x="1651862" y="1172872"/>
          <a:ext cx="429099" cy="514919"/>
        </a:xfrm>
        <a:prstGeom prst="rightArrow">
          <a:avLst>
            <a:gd name="adj1" fmla="val 60000"/>
            <a:gd name="adj2" fmla="val 50000"/>
          </a:avLst>
        </a:prstGeom>
        <a:solidFill>
          <a:schemeClr val="accent4">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tr-TR" sz="1800" b="1" kern="1200"/>
        </a:p>
      </dsp:txBody>
      <dsp:txXfrm rot="-5400000">
        <a:off x="1711936" y="1215782"/>
        <a:ext cx="308951" cy="300369"/>
      </dsp:txXfrm>
    </dsp:sp>
    <dsp:sp modelId="{63A9553C-2765-47F0-842C-0D50D1C1A5A4}">
      <dsp:nvSpPr>
        <dsp:cNvPr id="0" name=""/>
        <dsp:cNvSpPr/>
      </dsp:nvSpPr>
      <dsp:spPr>
        <a:xfrm>
          <a:off x="836573" y="1716398"/>
          <a:ext cx="2059677" cy="1144265"/>
        </a:xfrm>
        <a:prstGeom prst="roundRect">
          <a:avLst>
            <a:gd name="adj" fmla="val 10000"/>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kern="1200" dirty="0"/>
            <a:t>Test</a:t>
          </a:r>
        </a:p>
      </dsp:txBody>
      <dsp:txXfrm>
        <a:off x="870087" y="1749912"/>
        <a:ext cx="1992649" cy="1077237"/>
      </dsp:txXfrm>
    </dsp:sp>
    <dsp:sp modelId="{3C4476F8-5C9F-4C83-B166-69FC436560ED}">
      <dsp:nvSpPr>
        <dsp:cNvPr id="0" name=""/>
        <dsp:cNvSpPr/>
      </dsp:nvSpPr>
      <dsp:spPr>
        <a:xfrm rot="5400000">
          <a:off x="1651862" y="2889270"/>
          <a:ext cx="429099" cy="514919"/>
        </a:xfrm>
        <a:prstGeom prst="rightArrow">
          <a:avLst>
            <a:gd name="adj1" fmla="val 60000"/>
            <a:gd name="adj2" fmla="val 50000"/>
          </a:avLst>
        </a:prstGeom>
        <a:solidFill>
          <a:schemeClr val="accent4">
            <a:hueOff val="-4464770"/>
            <a:satOff val="26899"/>
            <a:lumOff val="2156"/>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tr-TR" sz="1800" b="1" kern="1200"/>
        </a:p>
      </dsp:txBody>
      <dsp:txXfrm rot="-5400000">
        <a:off x="1711936" y="2932180"/>
        <a:ext cx="308951" cy="300369"/>
      </dsp:txXfrm>
    </dsp:sp>
    <dsp:sp modelId="{6538AE5A-503B-40A7-85D1-24BB7FBB6BF8}">
      <dsp:nvSpPr>
        <dsp:cNvPr id="0" name=""/>
        <dsp:cNvSpPr/>
      </dsp:nvSpPr>
      <dsp:spPr>
        <a:xfrm>
          <a:off x="836573" y="3432796"/>
          <a:ext cx="2059677" cy="1144265"/>
        </a:xfrm>
        <a:prstGeom prst="roundRect">
          <a:avLst>
            <a:gd name="adj" fmla="val 1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kern="1200" dirty="0"/>
            <a:t>Uygulama</a:t>
          </a:r>
        </a:p>
      </dsp:txBody>
      <dsp:txXfrm>
        <a:off x="870087" y="3466310"/>
        <a:ext cx="1992649" cy="10772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73FF9-C6FC-405C-B713-278B2531C615}">
      <dsp:nvSpPr>
        <dsp:cNvPr id="0" name=""/>
        <dsp:cNvSpPr/>
      </dsp:nvSpPr>
      <dsp:spPr>
        <a:xfrm>
          <a:off x="3558884" y="1238648"/>
          <a:ext cx="2952487" cy="351278"/>
        </a:xfrm>
        <a:custGeom>
          <a:avLst/>
          <a:gdLst/>
          <a:ahLst/>
          <a:cxnLst/>
          <a:rect l="0" t="0" r="0" b="0"/>
          <a:pathLst>
            <a:path>
              <a:moveTo>
                <a:pt x="0" y="0"/>
              </a:moveTo>
              <a:lnTo>
                <a:pt x="0" y="239386"/>
              </a:lnTo>
              <a:lnTo>
                <a:pt x="2952487" y="239386"/>
              </a:lnTo>
              <a:lnTo>
                <a:pt x="2952487" y="351278"/>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1C3A63-086E-49AA-8669-B39C0EC6B45C}">
      <dsp:nvSpPr>
        <dsp:cNvPr id="0" name=""/>
        <dsp:cNvSpPr/>
      </dsp:nvSpPr>
      <dsp:spPr>
        <a:xfrm>
          <a:off x="3558884" y="1238648"/>
          <a:ext cx="1476243" cy="351278"/>
        </a:xfrm>
        <a:custGeom>
          <a:avLst/>
          <a:gdLst/>
          <a:ahLst/>
          <a:cxnLst/>
          <a:rect l="0" t="0" r="0" b="0"/>
          <a:pathLst>
            <a:path>
              <a:moveTo>
                <a:pt x="0" y="0"/>
              </a:moveTo>
              <a:lnTo>
                <a:pt x="0" y="239386"/>
              </a:lnTo>
              <a:lnTo>
                <a:pt x="1476243" y="239386"/>
              </a:lnTo>
              <a:lnTo>
                <a:pt x="1476243" y="351278"/>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2AA351E-884B-4565-8BAF-825C8F0440F7}">
      <dsp:nvSpPr>
        <dsp:cNvPr id="0" name=""/>
        <dsp:cNvSpPr/>
      </dsp:nvSpPr>
      <dsp:spPr>
        <a:xfrm>
          <a:off x="3513164" y="1238648"/>
          <a:ext cx="91440" cy="351278"/>
        </a:xfrm>
        <a:custGeom>
          <a:avLst/>
          <a:gdLst/>
          <a:ahLst/>
          <a:cxnLst/>
          <a:rect l="0" t="0" r="0" b="0"/>
          <a:pathLst>
            <a:path>
              <a:moveTo>
                <a:pt x="45720" y="0"/>
              </a:moveTo>
              <a:lnTo>
                <a:pt x="45720" y="351278"/>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1BCD792-9D67-4695-82CB-88E4A6431CF8}">
      <dsp:nvSpPr>
        <dsp:cNvPr id="0" name=""/>
        <dsp:cNvSpPr/>
      </dsp:nvSpPr>
      <dsp:spPr>
        <a:xfrm>
          <a:off x="2082640" y="1238648"/>
          <a:ext cx="1476243" cy="351278"/>
        </a:xfrm>
        <a:custGeom>
          <a:avLst/>
          <a:gdLst/>
          <a:ahLst/>
          <a:cxnLst/>
          <a:rect l="0" t="0" r="0" b="0"/>
          <a:pathLst>
            <a:path>
              <a:moveTo>
                <a:pt x="1476243" y="0"/>
              </a:moveTo>
              <a:lnTo>
                <a:pt x="1476243" y="239386"/>
              </a:lnTo>
              <a:lnTo>
                <a:pt x="0" y="239386"/>
              </a:lnTo>
              <a:lnTo>
                <a:pt x="0" y="351278"/>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BD2726-8F6F-4C50-938F-3F4E2912BD7F}">
      <dsp:nvSpPr>
        <dsp:cNvPr id="0" name=""/>
        <dsp:cNvSpPr/>
      </dsp:nvSpPr>
      <dsp:spPr>
        <a:xfrm>
          <a:off x="606396" y="1238648"/>
          <a:ext cx="2952487" cy="351278"/>
        </a:xfrm>
        <a:custGeom>
          <a:avLst/>
          <a:gdLst/>
          <a:ahLst/>
          <a:cxnLst/>
          <a:rect l="0" t="0" r="0" b="0"/>
          <a:pathLst>
            <a:path>
              <a:moveTo>
                <a:pt x="2952487" y="0"/>
              </a:moveTo>
              <a:lnTo>
                <a:pt x="2952487" y="239386"/>
              </a:lnTo>
              <a:lnTo>
                <a:pt x="0" y="239386"/>
              </a:lnTo>
              <a:lnTo>
                <a:pt x="0" y="351278"/>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9114149-459C-41B3-89DB-23D240568741}">
      <dsp:nvSpPr>
        <dsp:cNvPr id="0" name=""/>
        <dsp:cNvSpPr/>
      </dsp:nvSpPr>
      <dsp:spPr>
        <a:xfrm>
          <a:off x="2305790" y="408259"/>
          <a:ext cx="2506186" cy="8303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7BD4AFE-0DFC-476B-9DFA-C8EC3EA02801}">
      <dsp:nvSpPr>
        <dsp:cNvPr id="0" name=""/>
        <dsp:cNvSpPr/>
      </dsp:nvSpPr>
      <dsp:spPr>
        <a:xfrm>
          <a:off x="2439994" y="535753"/>
          <a:ext cx="2506186" cy="8303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Kuram(</a:t>
          </a:r>
          <a:r>
            <a:rPr lang="tr-TR" sz="1600" b="1" kern="1200" dirty="0" err="1"/>
            <a:t>vari</a:t>
          </a:r>
          <a:r>
            <a:rPr lang="tr-TR" sz="1600" b="1" kern="1200" dirty="0"/>
            <a:t>) Konular</a:t>
          </a:r>
        </a:p>
      </dsp:txBody>
      <dsp:txXfrm>
        <a:off x="2464315" y="560074"/>
        <a:ext cx="2457544" cy="781747"/>
      </dsp:txXfrm>
    </dsp:sp>
    <dsp:sp modelId="{F41E7C80-2155-4630-9588-764CEE28BC9D}">
      <dsp:nvSpPr>
        <dsp:cNvPr id="0" name=""/>
        <dsp:cNvSpPr/>
      </dsp:nvSpPr>
      <dsp:spPr>
        <a:xfrm>
          <a:off x="2478" y="1589927"/>
          <a:ext cx="1207835" cy="7669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0B16719-CD33-44DD-9235-65156E2E4B74}">
      <dsp:nvSpPr>
        <dsp:cNvPr id="0" name=""/>
        <dsp:cNvSpPr/>
      </dsp:nvSpPr>
      <dsp:spPr>
        <a:xfrm>
          <a:off x="136682" y="1717421"/>
          <a:ext cx="1207835" cy="76697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Süper Zeka</a:t>
          </a:r>
        </a:p>
      </dsp:txBody>
      <dsp:txXfrm>
        <a:off x="159146" y="1739885"/>
        <a:ext cx="1162907" cy="722047"/>
      </dsp:txXfrm>
    </dsp:sp>
    <dsp:sp modelId="{3B3A9801-66CD-4DF9-99D4-9EF0639D7569}">
      <dsp:nvSpPr>
        <dsp:cNvPr id="0" name=""/>
        <dsp:cNvSpPr/>
      </dsp:nvSpPr>
      <dsp:spPr>
        <a:xfrm>
          <a:off x="1478722" y="1589927"/>
          <a:ext cx="1207835" cy="7669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10EE156-5769-4866-B29B-B23553D9F809}">
      <dsp:nvSpPr>
        <dsp:cNvPr id="0" name=""/>
        <dsp:cNvSpPr/>
      </dsp:nvSpPr>
      <dsp:spPr>
        <a:xfrm>
          <a:off x="1612926" y="1717421"/>
          <a:ext cx="1207835" cy="76697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Teknolojik Tekillik</a:t>
          </a:r>
        </a:p>
      </dsp:txBody>
      <dsp:txXfrm>
        <a:off x="1635390" y="1739885"/>
        <a:ext cx="1162907" cy="722047"/>
      </dsp:txXfrm>
    </dsp:sp>
    <dsp:sp modelId="{40103152-3B94-4079-B1AB-F2632445BD27}">
      <dsp:nvSpPr>
        <dsp:cNvPr id="0" name=""/>
        <dsp:cNvSpPr/>
      </dsp:nvSpPr>
      <dsp:spPr>
        <a:xfrm>
          <a:off x="2954966" y="1589927"/>
          <a:ext cx="1207835" cy="7669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20AC91C-9639-4CC4-AD03-BF03CECC99FF}">
      <dsp:nvSpPr>
        <dsp:cNvPr id="0" name=""/>
        <dsp:cNvSpPr/>
      </dsp:nvSpPr>
      <dsp:spPr>
        <a:xfrm>
          <a:off x="3089170" y="1717421"/>
          <a:ext cx="1207835" cy="76697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İnsanlık 2.0</a:t>
          </a:r>
        </a:p>
      </dsp:txBody>
      <dsp:txXfrm>
        <a:off x="3111634" y="1739885"/>
        <a:ext cx="1162907" cy="722047"/>
      </dsp:txXfrm>
    </dsp:sp>
    <dsp:sp modelId="{C36E20AA-9BED-4C9C-9DDE-CD493FDF3125}">
      <dsp:nvSpPr>
        <dsp:cNvPr id="0" name=""/>
        <dsp:cNvSpPr/>
      </dsp:nvSpPr>
      <dsp:spPr>
        <a:xfrm>
          <a:off x="4431209" y="1589927"/>
          <a:ext cx="1207835" cy="7669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BA1167E-F2FA-4538-A83F-0B8A5CC1207A}">
      <dsp:nvSpPr>
        <dsp:cNvPr id="0" name=""/>
        <dsp:cNvSpPr/>
      </dsp:nvSpPr>
      <dsp:spPr>
        <a:xfrm>
          <a:off x="4565413" y="1717421"/>
          <a:ext cx="1207835" cy="76697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Toplum 5.0</a:t>
          </a:r>
        </a:p>
      </dsp:txBody>
      <dsp:txXfrm>
        <a:off x="4587877" y="1739885"/>
        <a:ext cx="1162907" cy="722047"/>
      </dsp:txXfrm>
    </dsp:sp>
    <dsp:sp modelId="{AC183DA8-29A6-43F2-9B9F-0178798C4521}">
      <dsp:nvSpPr>
        <dsp:cNvPr id="0" name=""/>
        <dsp:cNvSpPr/>
      </dsp:nvSpPr>
      <dsp:spPr>
        <a:xfrm>
          <a:off x="5907453" y="1589927"/>
          <a:ext cx="1207835" cy="7669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EFD1E4E-A933-400E-8973-931AC558C955}">
      <dsp:nvSpPr>
        <dsp:cNvPr id="0" name=""/>
        <dsp:cNvSpPr/>
      </dsp:nvSpPr>
      <dsp:spPr>
        <a:xfrm>
          <a:off x="6041657" y="1717421"/>
          <a:ext cx="1207835" cy="76697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b="1" kern="1200" dirty="0"/>
            <a:t>Endüstri 4.0</a:t>
          </a:r>
        </a:p>
      </dsp:txBody>
      <dsp:txXfrm>
        <a:off x="6064121" y="1739885"/>
        <a:ext cx="1162907" cy="72204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442663-24A5-4BB8-AECB-9AB41873D96E}" type="datetimeFigureOut">
              <a:rPr lang="tr-TR" smtClean="0"/>
              <a:t>10.08.2020</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6204B-431F-485A-8BDA-F402E384A193}" type="slidenum">
              <a:rPr lang="tr-TR" smtClean="0"/>
              <a:t>‹#›</a:t>
            </a:fld>
            <a:endParaRPr lang="tr-TR"/>
          </a:p>
        </p:txBody>
      </p:sp>
    </p:spTree>
    <p:extLst>
      <p:ext uri="{BB962C8B-B14F-4D97-AF65-F5344CB8AC3E}">
        <p14:creationId xmlns:p14="http://schemas.microsoft.com/office/powerpoint/2010/main" val="290592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ayt Görüntüsü Yer Tutucus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 Yer Tutucusu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ltLang="tr-TR"/>
          </a:p>
        </p:txBody>
      </p:sp>
      <p:sp>
        <p:nvSpPr>
          <p:cNvPr id="45060" name="Slayt Numarası Yer Tutucus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0E11772F-DECF-481D-A84D-43974A7882DF}" type="slidenum">
              <a:rPr lang="tr-TR" altLang="tr-TR"/>
              <a:pPr eaLnBrk="1" hangingPunct="1"/>
              <a:t>150</a:t>
            </a:fld>
            <a:endParaRPr lang="tr-TR" alt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85B8BD75-584B-4B2F-88EC-30A23198959C}" type="slidenum">
              <a:rPr lang="tr-TR"/>
              <a:pPr>
                <a:defRPr/>
              </a:pPr>
              <a:t>‹#›</a:t>
            </a:fld>
            <a:endParaRPr lang="tr-TR"/>
          </a:p>
        </p:txBody>
      </p:sp>
      <p:sp>
        <p:nvSpPr>
          <p:cNvPr id="7" name="Metin kutusu 6"/>
          <p:cNvSpPr txBox="1"/>
          <p:nvPr userDrawn="1"/>
        </p:nvSpPr>
        <p:spPr>
          <a:xfrm>
            <a:off x="171083" y="6349796"/>
            <a:ext cx="1368580" cy="338554"/>
          </a:xfrm>
          <a:prstGeom prst="rect">
            <a:avLst/>
          </a:prstGeom>
          <a:noFill/>
        </p:spPr>
        <p:txBody>
          <a:bodyPr wrap="none" rtlCol="0">
            <a:spAutoFit/>
          </a:bodyPr>
          <a:lstStyle/>
          <a:p>
            <a:r>
              <a:rPr lang="tr-TR" sz="1600" b="1" dirty="0">
                <a:solidFill>
                  <a:schemeClr val="tx1">
                    <a:lumMod val="65000"/>
                    <a:lumOff val="35000"/>
                  </a:schemeClr>
                </a:solidFill>
              </a:rPr>
              <a:t>Dr. Utku KÖSE</a:t>
            </a:r>
          </a:p>
        </p:txBody>
      </p:sp>
      <p:cxnSp>
        <p:nvCxnSpPr>
          <p:cNvPr id="8" name="Düz Bağlayıcı 7"/>
          <p:cNvCxnSpPr/>
          <p:nvPr userDrawn="1"/>
        </p:nvCxnSpPr>
        <p:spPr>
          <a:xfrm>
            <a:off x="1691680" y="6519073"/>
            <a:ext cx="7452320" cy="627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14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9C77133F-BE4F-4885-9501-23E23DC67155}" type="datetimeFigureOut">
              <a:rPr lang="tr-TR"/>
              <a:pPr>
                <a:defRPr/>
              </a:pPr>
              <a:t>10.08.2020</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86C200FB-FE9D-4F21-B701-F8B7AD1BFCAC}" type="slidenum">
              <a:rPr lang="tr-TR"/>
              <a:pPr>
                <a:defRPr/>
              </a:pPr>
              <a:t>‹#›</a:t>
            </a:fld>
            <a:endParaRPr lang="tr-TR"/>
          </a:p>
        </p:txBody>
      </p:sp>
    </p:spTree>
    <p:extLst>
      <p:ext uri="{BB962C8B-B14F-4D97-AF65-F5344CB8AC3E}">
        <p14:creationId xmlns:p14="http://schemas.microsoft.com/office/powerpoint/2010/main" val="80623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D0BF2687-7570-4F2E-9E16-4CDC36090F87}" type="datetimeFigureOut">
              <a:rPr lang="tr-TR"/>
              <a:pPr>
                <a:defRPr/>
              </a:pPr>
              <a:t>10.08.2020</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0DF706FF-9450-4659-8C6F-300165B756C9}" type="slidenum">
              <a:rPr lang="tr-TR"/>
              <a:pPr>
                <a:defRPr/>
              </a:pPr>
              <a:t>‹#›</a:t>
            </a:fld>
            <a:endParaRPr lang="tr-TR"/>
          </a:p>
        </p:txBody>
      </p:sp>
    </p:spTree>
    <p:extLst>
      <p:ext uri="{BB962C8B-B14F-4D97-AF65-F5344CB8AC3E}">
        <p14:creationId xmlns:p14="http://schemas.microsoft.com/office/powerpoint/2010/main" val="1732351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3CAA54D5-7400-435F-B6F7-EC2166394C1A}" type="datetimeFigureOut">
              <a:rPr lang="tr-TR"/>
              <a:pPr>
                <a:defRPr/>
              </a:pPr>
              <a:t>10.08.2020</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E2D6F4C9-A132-402E-B18F-A7DA7EC3787F}" type="slidenum">
              <a:rPr lang="tr-TR"/>
              <a:pPr>
                <a:defRPr/>
              </a:pPr>
              <a:t>‹#›</a:t>
            </a:fld>
            <a:endParaRPr lang="tr-TR"/>
          </a:p>
        </p:txBody>
      </p:sp>
    </p:spTree>
    <p:extLst>
      <p:ext uri="{BB962C8B-B14F-4D97-AF65-F5344CB8AC3E}">
        <p14:creationId xmlns:p14="http://schemas.microsoft.com/office/powerpoint/2010/main" val="223444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pPr>
              <a:defRPr/>
            </a:pPr>
            <a:fld id="{E6385E15-5397-4B02-A647-7B41F09459A6}" type="datetimeFigureOut">
              <a:rPr lang="tr-TR"/>
              <a:pPr>
                <a:defRPr/>
              </a:pPr>
              <a:t>10.08.2020</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6427E165-3F89-4CB4-9C5C-1DFD4F980EBB}" type="slidenum">
              <a:rPr lang="tr-TR"/>
              <a:pPr>
                <a:defRPr/>
              </a:pPr>
              <a:t>‹#›</a:t>
            </a:fld>
            <a:endParaRPr lang="tr-TR"/>
          </a:p>
        </p:txBody>
      </p:sp>
    </p:spTree>
    <p:extLst>
      <p:ext uri="{BB962C8B-B14F-4D97-AF65-F5344CB8AC3E}">
        <p14:creationId xmlns:p14="http://schemas.microsoft.com/office/powerpoint/2010/main" val="46497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3"/>
          <p:cNvSpPr>
            <a:spLocks noGrp="1"/>
          </p:cNvSpPr>
          <p:nvPr>
            <p:ph type="dt" sz="half" idx="10"/>
          </p:nvPr>
        </p:nvSpPr>
        <p:spPr/>
        <p:txBody>
          <a:bodyPr/>
          <a:lstStyle>
            <a:lvl1pPr>
              <a:defRPr/>
            </a:lvl1pPr>
          </a:lstStyle>
          <a:p>
            <a:pPr>
              <a:defRPr/>
            </a:pPr>
            <a:fld id="{0D9C2EC2-7C0C-4956-877F-5326C017CFED}" type="datetimeFigureOut">
              <a:rPr lang="tr-TR"/>
              <a:pPr>
                <a:defRPr/>
              </a:pPr>
              <a:t>10.08.2020</a:t>
            </a:fld>
            <a:endParaRPr lang="tr-TR"/>
          </a:p>
        </p:txBody>
      </p:sp>
      <p:sp>
        <p:nvSpPr>
          <p:cNvPr id="6" name="Altbilgi Yer Tutucusu 4"/>
          <p:cNvSpPr>
            <a:spLocks noGrp="1"/>
          </p:cNvSpPr>
          <p:nvPr>
            <p:ph type="ftr" sz="quarter" idx="11"/>
          </p:nvPr>
        </p:nvSpPr>
        <p:spPr/>
        <p:txBody>
          <a:bodyPr/>
          <a:lstStyle>
            <a:lvl1pPr>
              <a:defRPr/>
            </a:lvl1pPr>
          </a:lstStyle>
          <a:p>
            <a:pPr>
              <a:defRPr/>
            </a:pPr>
            <a:endParaRPr lang="tr-TR"/>
          </a:p>
        </p:txBody>
      </p:sp>
      <p:sp>
        <p:nvSpPr>
          <p:cNvPr id="7" name="Slayt Numarası Yer Tutucusu 5"/>
          <p:cNvSpPr>
            <a:spLocks noGrp="1"/>
          </p:cNvSpPr>
          <p:nvPr>
            <p:ph type="sldNum" sz="quarter" idx="12"/>
          </p:nvPr>
        </p:nvSpPr>
        <p:spPr/>
        <p:txBody>
          <a:bodyPr/>
          <a:lstStyle>
            <a:lvl1pPr>
              <a:defRPr/>
            </a:lvl1pPr>
          </a:lstStyle>
          <a:p>
            <a:pPr>
              <a:defRPr/>
            </a:pPr>
            <a:fld id="{4FFB872C-80D5-4E44-825B-0931DC5C9B25}" type="slidenum">
              <a:rPr lang="tr-TR"/>
              <a:pPr>
                <a:defRPr/>
              </a:pPr>
              <a:t>‹#›</a:t>
            </a:fld>
            <a:endParaRPr lang="tr-TR"/>
          </a:p>
        </p:txBody>
      </p:sp>
    </p:spTree>
    <p:extLst>
      <p:ext uri="{BB962C8B-B14F-4D97-AF65-F5344CB8AC3E}">
        <p14:creationId xmlns:p14="http://schemas.microsoft.com/office/powerpoint/2010/main" val="323617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3"/>
          <p:cNvSpPr>
            <a:spLocks noGrp="1"/>
          </p:cNvSpPr>
          <p:nvPr>
            <p:ph type="dt" sz="half" idx="10"/>
          </p:nvPr>
        </p:nvSpPr>
        <p:spPr/>
        <p:txBody>
          <a:bodyPr/>
          <a:lstStyle>
            <a:lvl1pPr>
              <a:defRPr/>
            </a:lvl1pPr>
          </a:lstStyle>
          <a:p>
            <a:pPr>
              <a:defRPr/>
            </a:pPr>
            <a:fld id="{450711BB-A3FE-4DAE-BF7B-CD7F89E15B6F}" type="datetimeFigureOut">
              <a:rPr lang="tr-TR"/>
              <a:pPr>
                <a:defRPr/>
              </a:pPr>
              <a:t>10.08.2020</a:t>
            </a:fld>
            <a:endParaRPr lang="tr-TR"/>
          </a:p>
        </p:txBody>
      </p:sp>
      <p:sp>
        <p:nvSpPr>
          <p:cNvPr id="8" name="Altbilgi Yer Tutucusu 4"/>
          <p:cNvSpPr>
            <a:spLocks noGrp="1"/>
          </p:cNvSpPr>
          <p:nvPr>
            <p:ph type="ftr" sz="quarter" idx="11"/>
          </p:nvPr>
        </p:nvSpPr>
        <p:spPr/>
        <p:txBody>
          <a:bodyPr/>
          <a:lstStyle>
            <a:lvl1pPr>
              <a:defRPr/>
            </a:lvl1pPr>
          </a:lstStyle>
          <a:p>
            <a:pPr>
              <a:defRPr/>
            </a:pPr>
            <a:endParaRPr lang="tr-TR"/>
          </a:p>
        </p:txBody>
      </p:sp>
      <p:sp>
        <p:nvSpPr>
          <p:cNvPr id="9" name="Slayt Numarası Yer Tutucusu 5"/>
          <p:cNvSpPr>
            <a:spLocks noGrp="1"/>
          </p:cNvSpPr>
          <p:nvPr>
            <p:ph type="sldNum" sz="quarter" idx="12"/>
          </p:nvPr>
        </p:nvSpPr>
        <p:spPr/>
        <p:txBody>
          <a:bodyPr/>
          <a:lstStyle>
            <a:lvl1pPr>
              <a:defRPr/>
            </a:lvl1pPr>
          </a:lstStyle>
          <a:p>
            <a:pPr>
              <a:defRPr/>
            </a:pPr>
            <a:fld id="{DFB44D0E-B8D1-471D-9E73-9206EBA3003B}" type="slidenum">
              <a:rPr lang="tr-TR"/>
              <a:pPr>
                <a:defRPr/>
              </a:pPr>
              <a:t>‹#›</a:t>
            </a:fld>
            <a:endParaRPr lang="tr-TR"/>
          </a:p>
        </p:txBody>
      </p:sp>
    </p:spTree>
    <p:extLst>
      <p:ext uri="{BB962C8B-B14F-4D97-AF65-F5344CB8AC3E}">
        <p14:creationId xmlns:p14="http://schemas.microsoft.com/office/powerpoint/2010/main" val="878207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3"/>
          <p:cNvSpPr>
            <a:spLocks noGrp="1"/>
          </p:cNvSpPr>
          <p:nvPr>
            <p:ph type="dt" sz="half" idx="10"/>
          </p:nvPr>
        </p:nvSpPr>
        <p:spPr/>
        <p:txBody>
          <a:bodyPr/>
          <a:lstStyle>
            <a:lvl1pPr>
              <a:defRPr/>
            </a:lvl1pPr>
          </a:lstStyle>
          <a:p>
            <a:pPr>
              <a:defRPr/>
            </a:pPr>
            <a:fld id="{EC4D6BD7-5CEE-432B-9720-71A336D0B8AD}" type="datetimeFigureOut">
              <a:rPr lang="tr-TR"/>
              <a:pPr>
                <a:defRPr/>
              </a:pPr>
              <a:t>10.08.2020</a:t>
            </a:fld>
            <a:endParaRPr lang="tr-TR"/>
          </a:p>
        </p:txBody>
      </p:sp>
      <p:sp>
        <p:nvSpPr>
          <p:cNvPr id="4" name="Altbilgi Yer Tutucusu 4"/>
          <p:cNvSpPr>
            <a:spLocks noGrp="1"/>
          </p:cNvSpPr>
          <p:nvPr>
            <p:ph type="ftr" sz="quarter" idx="11"/>
          </p:nvPr>
        </p:nvSpPr>
        <p:spPr/>
        <p:txBody>
          <a:bodyPr/>
          <a:lstStyle>
            <a:lvl1pPr>
              <a:defRPr/>
            </a:lvl1pPr>
          </a:lstStyle>
          <a:p>
            <a:pPr>
              <a:defRPr/>
            </a:pPr>
            <a:endParaRPr lang="tr-TR"/>
          </a:p>
        </p:txBody>
      </p:sp>
      <p:sp>
        <p:nvSpPr>
          <p:cNvPr id="5" name="Slayt Numarası Yer Tutucusu 5"/>
          <p:cNvSpPr>
            <a:spLocks noGrp="1"/>
          </p:cNvSpPr>
          <p:nvPr>
            <p:ph type="sldNum" sz="quarter" idx="12"/>
          </p:nvPr>
        </p:nvSpPr>
        <p:spPr/>
        <p:txBody>
          <a:bodyPr/>
          <a:lstStyle>
            <a:lvl1pPr>
              <a:defRPr/>
            </a:lvl1pPr>
          </a:lstStyle>
          <a:p>
            <a:pPr>
              <a:defRPr/>
            </a:pPr>
            <a:fld id="{AD6C07F4-E946-4BC2-84FE-99BFFA0976A2}" type="slidenum">
              <a:rPr lang="tr-TR"/>
              <a:pPr>
                <a:defRPr/>
              </a:pPr>
              <a:t>‹#›</a:t>
            </a:fld>
            <a:endParaRPr lang="tr-TR"/>
          </a:p>
        </p:txBody>
      </p:sp>
    </p:spTree>
    <p:extLst>
      <p:ext uri="{BB962C8B-B14F-4D97-AF65-F5344CB8AC3E}">
        <p14:creationId xmlns:p14="http://schemas.microsoft.com/office/powerpoint/2010/main" val="544783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p:cNvSpPr>
            <a:spLocks noGrp="1"/>
          </p:cNvSpPr>
          <p:nvPr>
            <p:ph type="dt" sz="half" idx="10"/>
          </p:nvPr>
        </p:nvSpPr>
        <p:spPr/>
        <p:txBody>
          <a:bodyPr/>
          <a:lstStyle>
            <a:lvl1pPr>
              <a:defRPr/>
            </a:lvl1pPr>
          </a:lstStyle>
          <a:p>
            <a:pPr>
              <a:defRPr/>
            </a:pPr>
            <a:fld id="{F305066F-0692-47C5-8732-B6976CFE3424}" type="datetimeFigureOut">
              <a:rPr lang="tr-TR"/>
              <a:pPr>
                <a:defRPr/>
              </a:pPr>
              <a:t>10.08.2020</a:t>
            </a:fld>
            <a:endParaRPr lang="tr-TR"/>
          </a:p>
        </p:txBody>
      </p:sp>
      <p:sp>
        <p:nvSpPr>
          <p:cNvPr id="3" name="Altbilgi Yer Tutucusu 4"/>
          <p:cNvSpPr>
            <a:spLocks noGrp="1"/>
          </p:cNvSpPr>
          <p:nvPr>
            <p:ph type="ftr" sz="quarter" idx="11"/>
          </p:nvPr>
        </p:nvSpPr>
        <p:spPr/>
        <p:txBody>
          <a:bodyPr/>
          <a:lstStyle>
            <a:lvl1pPr>
              <a:defRPr/>
            </a:lvl1pPr>
          </a:lstStyle>
          <a:p>
            <a:pPr>
              <a:defRPr/>
            </a:pPr>
            <a:endParaRPr lang="tr-TR"/>
          </a:p>
        </p:txBody>
      </p:sp>
      <p:sp>
        <p:nvSpPr>
          <p:cNvPr id="4" name="Slayt Numarası Yer Tutucusu 5"/>
          <p:cNvSpPr>
            <a:spLocks noGrp="1"/>
          </p:cNvSpPr>
          <p:nvPr>
            <p:ph type="sldNum" sz="quarter" idx="12"/>
          </p:nvPr>
        </p:nvSpPr>
        <p:spPr/>
        <p:txBody>
          <a:bodyPr/>
          <a:lstStyle>
            <a:lvl1pPr>
              <a:defRPr/>
            </a:lvl1pPr>
          </a:lstStyle>
          <a:p>
            <a:pPr>
              <a:defRPr/>
            </a:pPr>
            <a:fld id="{E536A83F-A88C-4636-9C02-D18BE3D6043F}" type="slidenum">
              <a:rPr lang="tr-TR"/>
              <a:pPr>
                <a:defRPr/>
              </a:pPr>
              <a:t>‹#›</a:t>
            </a:fld>
            <a:endParaRPr lang="tr-TR"/>
          </a:p>
        </p:txBody>
      </p:sp>
    </p:spTree>
    <p:extLst>
      <p:ext uri="{BB962C8B-B14F-4D97-AF65-F5344CB8AC3E}">
        <p14:creationId xmlns:p14="http://schemas.microsoft.com/office/powerpoint/2010/main" val="2239132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3"/>
          <p:cNvSpPr>
            <a:spLocks noGrp="1"/>
          </p:cNvSpPr>
          <p:nvPr>
            <p:ph type="dt" sz="half" idx="10"/>
          </p:nvPr>
        </p:nvSpPr>
        <p:spPr/>
        <p:txBody>
          <a:bodyPr/>
          <a:lstStyle>
            <a:lvl1pPr>
              <a:defRPr/>
            </a:lvl1pPr>
          </a:lstStyle>
          <a:p>
            <a:pPr>
              <a:defRPr/>
            </a:pPr>
            <a:fld id="{7E4B6FAE-94D7-47D9-A001-752469D45E44}" type="datetimeFigureOut">
              <a:rPr lang="tr-TR"/>
              <a:pPr>
                <a:defRPr/>
              </a:pPr>
              <a:t>10.08.2020</a:t>
            </a:fld>
            <a:endParaRPr lang="tr-TR"/>
          </a:p>
        </p:txBody>
      </p:sp>
      <p:sp>
        <p:nvSpPr>
          <p:cNvPr id="6" name="Altbilgi Yer Tutucusu 4"/>
          <p:cNvSpPr>
            <a:spLocks noGrp="1"/>
          </p:cNvSpPr>
          <p:nvPr>
            <p:ph type="ftr" sz="quarter" idx="11"/>
          </p:nvPr>
        </p:nvSpPr>
        <p:spPr/>
        <p:txBody>
          <a:bodyPr/>
          <a:lstStyle>
            <a:lvl1pPr>
              <a:defRPr/>
            </a:lvl1pPr>
          </a:lstStyle>
          <a:p>
            <a:pPr>
              <a:defRPr/>
            </a:pPr>
            <a:endParaRPr lang="tr-TR"/>
          </a:p>
        </p:txBody>
      </p:sp>
      <p:sp>
        <p:nvSpPr>
          <p:cNvPr id="7" name="Slayt Numarası Yer Tutucusu 5"/>
          <p:cNvSpPr>
            <a:spLocks noGrp="1"/>
          </p:cNvSpPr>
          <p:nvPr>
            <p:ph type="sldNum" sz="quarter" idx="12"/>
          </p:nvPr>
        </p:nvSpPr>
        <p:spPr/>
        <p:txBody>
          <a:bodyPr/>
          <a:lstStyle>
            <a:lvl1pPr>
              <a:defRPr/>
            </a:lvl1pPr>
          </a:lstStyle>
          <a:p>
            <a:pPr>
              <a:defRPr/>
            </a:pPr>
            <a:fld id="{9C4A8580-5245-48B0-89E9-A1596CD8504E}" type="slidenum">
              <a:rPr lang="tr-TR"/>
              <a:pPr>
                <a:defRPr/>
              </a:pPr>
              <a:t>‹#›</a:t>
            </a:fld>
            <a:endParaRPr lang="tr-TR"/>
          </a:p>
        </p:txBody>
      </p:sp>
    </p:spTree>
    <p:extLst>
      <p:ext uri="{BB962C8B-B14F-4D97-AF65-F5344CB8AC3E}">
        <p14:creationId xmlns:p14="http://schemas.microsoft.com/office/powerpoint/2010/main" val="38024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3"/>
          <p:cNvSpPr>
            <a:spLocks noGrp="1"/>
          </p:cNvSpPr>
          <p:nvPr>
            <p:ph type="dt" sz="half" idx="10"/>
          </p:nvPr>
        </p:nvSpPr>
        <p:spPr/>
        <p:txBody>
          <a:bodyPr/>
          <a:lstStyle>
            <a:lvl1pPr>
              <a:defRPr/>
            </a:lvl1pPr>
          </a:lstStyle>
          <a:p>
            <a:pPr>
              <a:defRPr/>
            </a:pPr>
            <a:fld id="{82DB8ED2-B5EA-4567-A485-CAA1BAF5FD01}" type="datetimeFigureOut">
              <a:rPr lang="tr-TR"/>
              <a:pPr>
                <a:defRPr/>
              </a:pPr>
              <a:t>10.08.2020</a:t>
            </a:fld>
            <a:endParaRPr lang="tr-TR"/>
          </a:p>
        </p:txBody>
      </p:sp>
      <p:sp>
        <p:nvSpPr>
          <p:cNvPr id="6" name="Altbilgi Yer Tutucusu 4"/>
          <p:cNvSpPr>
            <a:spLocks noGrp="1"/>
          </p:cNvSpPr>
          <p:nvPr>
            <p:ph type="ftr" sz="quarter" idx="11"/>
          </p:nvPr>
        </p:nvSpPr>
        <p:spPr/>
        <p:txBody>
          <a:bodyPr/>
          <a:lstStyle>
            <a:lvl1pPr>
              <a:defRPr/>
            </a:lvl1pPr>
          </a:lstStyle>
          <a:p>
            <a:pPr>
              <a:defRPr/>
            </a:pPr>
            <a:endParaRPr lang="tr-TR"/>
          </a:p>
        </p:txBody>
      </p:sp>
      <p:sp>
        <p:nvSpPr>
          <p:cNvPr id="7" name="Slayt Numarası Yer Tutucusu 5"/>
          <p:cNvSpPr>
            <a:spLocks noGrp="1"/>
          </p:cNvSpPr>
          <p:nvPr>
            <p:ph type="sldNum" sz="quarter" idx="12"/>
          </p:nvPr>
        </p:nvSpPr>
        <p:spPr/>
        <p:txBody>
          <a:bodyPr/>
          <a:lstStyle>
            <a:lvl1pPr>
              <a:defRPr/>
            </a:lvl1pPr>
          </a:lstStyle>
          <a:p>
            <a:pPr>
              <a:defRPr/>
            </a:pPr>
            <a:fld id="{757F6490-9E9C-45CB-8866-4515804A955B}" type="slidenum">
              <a:rPr lang="tr-TR"/>
              <a:pPr>
                <a:defRPr/>
              </a:pPr>
              <a:t>‹#›</a:t>
            </a:fld>
            <a:endParaRPr lang="tr-TR"/>
          </a:p>
        </p:txBody>
      </p:sp>
    </p:spTree>
    <p:extLst>
      <p:ext uri="{BB962C8B-B14F-4D97-AF65-F5344CB8AC3E}">
        <p14:creationId xmlns:p14="http://schemas.microsoft.com/office/powerpoint/2010/main" val="418747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35000"/>
            <a:lum/>
          </a:blip>
          <a:srcRect/>
          <a:stretch>
            <a:fillRect l="-17000" r="-17000"/>
          </a:stretch>
        </a:blipFill>
        <a:effectLst/>
      </p:bgPr>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a:t>Asıl başlık stili için tıklatın</a:t>
            </a:r>
          </a:p>
        </p:txBody>
      </p:sp>
      <p:sp>
        <p:nvSpPr>
          <p:cNvPr id="1027" name="Metin Yer Tutucus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tr-TR"/>
              <a:t>Asıl metin stillerini düzenlemek için tıklatın</a:t>
            </a:r>
          </a:p>
          <a:p>
            <a:pPr lvl="1"/>
            <a:r>
              <a:rPr lang="tr-TR" altLang="tr-TR"/>
              <a:t>İkinci düzey</a:t>
            </a:r>
          </a:p>
          <a:p>
            <a:pPr lvl="2"/>
            <a:r>
              <a:rPr lang="tr-TR" altLang="tr-TR"/>
              <a:t>Üçüncü düzey</a:t>
            </a:r>
          </a:p>
          <a:p>
            <a:pPr lvl="3"/>
            <a:r>
              <a:rPr lang="tr-TR" altLang="tr-TR"/>
              <a:t>Dördüncü düzey</a:t>
            </a:r>
          </a:p>
          <a:p>
            <a:pPr lvl="4"/>
            <a:r>
              <a:rPr lang="tr-TR" altLang="tr-TR"/>
              <a:t>Beşinci düzey</a:t>
            </a: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chemeClr val="tx1"/>
                </a:solidFill>
                <a:latin typeface="+mn-lt"/>
                <a:cs typeface="+mn-cs"/>
              </a:defRPr>
            </a:lvl1pPr>
          </a:lstStyle>
          <a:p>
            <a:pPr>
              <a:defRPr/>
            </a:pPr>
            <a:r>
              <a:rPr lang="tr-TR" dirty="0"/>
              <a:t>Dr. Utku KÖSE</a:t>
            </a: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60486A75-CEC3-451B-A353-79405B11266B}"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10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93.wmf"/><Relationship Id="rId1" Type="http://schemas.openxmlformats.org/officeDocument/2006/relationships/slideLayout" Target="../slideLayouts/slideLayout1.xml"/><Relationship Id="rId5" Type="http://schemas.openxmlformats.org/officeDocument/2006/relationships/image" Target="../media/image183.wmf"/><Relationship Id="rId4" Type="http://schemas.openxmlformats.org/officeDocument/2006/relationships/image" Target="../media/image182.wmf"/></Relationships>
</file>

<file path=ppt/slides/_rels/slide104.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wmf"/><Relationship Id="rId1" Type="http://schemas.openxmlformats.org/officeDocument/2006/relationships/slideLayout" Target="../slideLayouts/slideLayout1.xml"/><Relationship Id="rId4" Type="http://schemas.openxmlformats.org/officeDocument/2006/relationships/image" Target="../media/image188.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1.xml"/><Relationship Id="rId5" Type="http://schemas.openxmlformats.org/officeDocument/2006/relationships/image" Target="../media/image90.jpeg"/><Relationship Id="rId4" Type="http://schemas.openxmlformats.org/officeDocument/2006/relationships/image" Target="../media/image2.wmf"/></Relationships>
</file>

<file path=ppt/slides/_rels/slide11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96.wmf"/><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1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193.png"/></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197.jpeg"/></Relationships>
</file>

<file path=ppt/slides/_rels/slide11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1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203.wmf"/></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4.wmf"/><Relationship Id="rId1" Type="http://schemas.openxmlformats.org/officeDocument/2006/relationships/slideLayout" Target="../slideLayouts/slideLayout1.xml"/><Relationship Id="rId4" Type="http://schemas.openxmlformats.org/officeDocument/2006/relationships/image" Target="../media/image19.wmf"/></Relationships>
</file>

<file path=ppt/slides/_rels/slide12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87.wmf"/><Relationship Id="rId1" Type="http://schemas.openxmlformats.org/officeDocument/2006/relationships/slideLayout" Target="../slideLayouts/slideLayout1.xml"/><Relationship Id="rId4" Type="http://schemas.openxmlformats.org/officeDocument/2006/relationships/image" Target="../media/image206.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1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213.png"/><Relationship Id="rId4" Type="http://schemas.openxmlformats.org/officeDocument/2006/relationships/image" Target="../media/image212.png"/></Relationships>
</file>

<file path=ppt/slides/_rels/slide12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88.w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image" Target="../media/image219.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1.xml"/><Relationship Id="rId4" Type="http://schemas.openxmlformats.org/officeDocument/2006/relationships/image" Target="../media/image88.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25.gif"/><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slideLayout" Target="../slideLayouts/slideLayout1.xml"/><Relationship Id="rId5" Type="http://schemas.openxmlformats.org/officeDocument/2006/relationships/image" Target="../media/image235.wmf"/><Relationship Id="rId4" Type="http://schemas.openxmlformats.org/officeDocument/2006/relationships/image" Target="../media/image2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eg"/><Relationship Id="rId1" Type="http://schemas.openxmlformats.org/officeDocument/2006/relationships/slideLayout" Target="../slideLayouts/slideLayout1.xml"/><Relationship Id="rId5" Type="http://schemas.openxmlformats.org/officeDocument/2006/relationships/image" Target="../media/image247.png"/><Relationship Id="rId4" Type="http://schemas.openxmlformats.org/officeDocument/2006/relationships/image" Target="../media/image24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xml"/><Relationship Id="rId5" Type="http://schemas.openxmlformats.org/officeDocument/2006/relationships/image" Target="../media/image252.png"/><Relationship Id="rId4" Type="http://schemas.openxmlformats.org/officeDocument/2006/relationships/image" Target="../media/image2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56.wmf"/><Relationship Id="rId5" Type="http://schemas.openxmlformats.org/officeDocument/2006/relationships/image" Target="../media/image255.jpeg"/><Relationship Id="rId4" Type="http://schemas.openxmlformats.org/officeDocument/2006/relationships/image" Target="../media/image254.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1.wmf"/><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xml"/><Relationship Id="rId5" Type="http://schemas.openxmlformats.org/officeDocument/2006/relationships/image" Target="../media/image263.png"/><Relationship Id="rId4" Type="http://schemas.openxmlformats.org/officeDocument/2006/relationships/image" Target="../media/image262.png"/></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9.x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8.wmf"/><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76.wmf"/><Relationship Id="rId1" Type="http://schemas.openxmlformats.org/officeDocument/2006/relationships/slideLayout" Target="../slideLayouts/slideLayout1.xml"/><Relationship Id="rId4" Type="http://schemas.openxmlformats.org/officeDocument/2006/relationships/image" Target="../media/image266.wmf"/></Relationships>
</file>

<file path=ppt/slides/_rels/slide162.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image" Target="../media/image268.wmf"/><Relationship Id="rId7" Type="http://schemas.openxmlformats.org/officeDocument/2006/relationships/image" Target="../media/image272.wmf"/><Relationship Id="rId2" Type="http://schemas.openxmlformats.org/officeDocument/2006/relationships/image" Target="../media/image267.wmf"/><Relationship Id="rId1" Type="http://schemas.openxmlformats.org/officeDocument/2006/relationships/slideLayout" Target="../slideLayouts/slideLayout1.xml"/><Relationship Id="rId6" Type="http://schemas.openxmlformats.org/officeDocument/2006/relationships/image" Target="../media/image271.wmf"/><Relationship Id="rId5" Type="http://schemas.openxmlformats.org/officeDocument/2006/relationships/image" Target="../media/image270.wmf"/><Relationship Id="rId10" Type="http://schemas.openxmlformats.org/officeDocument/2006/relationships/image" Target="../media/image275.wmf"/><Relationship Id="rId4" Type="http://schemas.openxmlformats.org/officeDocument/2006/relationships/image" Target="../media/image269.wmf"/><Relationship Id="rId9" Type="http://schemas.openxmlformats.org/officeDocument/2006/relationships/image" Target="../media/image274.wmf"/></Relationships>
</file>

<file path=ppt/slides/_rels/slide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slideLayout" Target="../slideLayouts/slideLayout1.xml"/><Relationship Id="rId4" Type="http://schemas.openxmlformats.org/officeDocument/2006/relationships/image" Target="../media/image278.wmf"/></Relationships>
</file>

<file path=ppt/slides/_rels/slide16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1.png"/><Relationship Id="rId4" Type="http://schemas.openxmlformats.org/officeDocument/2006/relationships/image" Target="../media/image280.wmf"/></Relationships>
</file>

<file path=ppt/slides/_rels/slide16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wmf"/><Relationship Id="rId1" Type="http://schemas.openxmlformats.org/officeDocument/2006/relationships/slideLayout" Target="../slideLayouts/slideLayout1.xml"/><Relationship Id="rId4" Type="http://schemas.openxmlformats.org/officeDocument/2006/relationships/image" Target="../media/image284.wmf"/></Relationships>
</file>

<file path=ppt/slides/_rels/slide167.x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6.wmf"/></Relationships>
</file>

<file path=ppt/slides/_rels/slide168.xml.rels><?xml version="1.0" encoding="UTF-8" standalone="yes"?>
<Relationships xmlns="http://schemas.openxmlformats.org/package/2006/relationships"><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slideLayout" Target="../slideLayouts/slideLayout1.xml"/><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slides/_rels/slide169.xml.rels><?xml version="1.0" encoding="UTF-8" standalone="yes"?>
<Relationships xmlns="http://schemas.openxmlformats.org/package/2006/relationships"><Relationship Id="rId3" Type="http://schemas.openxmlformats.org/officeDocument/2006/relationships/image" Target="../media/image294.wmf"/><Relationship Id="rId2" Type="http://schemas.openxmlformats.org/officeDocument/2006/relationships/image" Target="../media/image293.wmf"/><Relationship Id="rId1" Type="http://schemas.openxmlformats.org/officeDocument/2006/relationships/slideLayout" Target="../slideLayouts/slideLayout1.xml"/><Relationship Id="rId5" Type="http://schemas.openxmlformats.org/officeDocument/2006/relationships/image" Target="../media/image296.wmf"/><Relationship Id="rId4" Type="http://schemas.openxmlformats.org/officeDocument/2006/relationships/image" Target="../media/image2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wmf"/><Relationship Id="rId1" Type="http://schemas.openxmlformats.org/officeDocument/2006/relationships/slideLayout" Target="../slideLayouts/slideLayout1.xml"/><Relationship Id="rId6" Type="http://schemas.openxmlformats.org/officeDocument/2006/relationships/image" Target="../media/image301.wmf"/><Relationship Id="rId5" Type="http://schemas.openxmlformats.org/officeDocument/2006/relationships/image" Target="../media/image300.wmf"/><Relationship Id="rId4" Type="http://schemas.openxmlformats.org/officeDocument/2006/relationships/image" Target="../media/image299.wmf"/></Relationships>
</file>

<file path=ppt/slides/_rels/slide172.x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image" Target="../media/image305.wmf"/><Relationship Id="rId1" Type="http://schemas.openxmlformats.org/officeDocument/2006/relationships/slideLayout" Target="../slideLayouts/slideLayout1.xml"/><Relationship Id="rId5" Type="http://schemas.openxmlformats.org/officeDocument/2006/relationships/image" Target="../media/image308.wmf"/><Relationship Id="rId4" Type="http://schemas.openxmlformats.org/officeDocument/2006/relationships/image" Target="../media/image307.wmf"/></Relationships>
</file>

<file path=ppt/slides/_rels/slide175.x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273.wmf"/><Relationship Id="rId1" Type="http://schemas.openxmlformats.org/officeDocument/2006/relationships/slideLayout" Target="../slideLayouts/slideLayout1.xml"/><Relationship Id="rId5" Type="http://schemas.openxmlformats.org/officeDocument/2006/relationships/image" Target="../media/image312.wmf"/><Relationship Id="rId4" Type="http://schemas.openxmlformats.org/officeDocument/2006/relationships/image" Target="../media/image311.wmf"/></Relationships>
</file>

<file path=ppt/slides/_rels/slide1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7.wmf"/><Relationship Id="rId1" Type="http://schemas.openxmlformats.org/officeDocument/2006/relationships/slideLayout" Target="../slideLayouts/slideLayout1.xml"/><Relationship Id="rId4" Type="http://schemas.openxmlformats.org/officeDocument/2006/relationships/image" Target="../media/image314.png"/></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2.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316.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9.png"/><Relationship Id="rId10" Type="http://schemas.openxmlformats.org/officeDocument/2006/relationships/image" Target="../media/image324.png"/><Relationship Id="rId4" Type="http://schemas.openxmlformats.org/officeDocument/2006/relationships/image" Target="../media/image318.png"/><Relationship Id="rId9" Type="http://schemas.openxmlformats.org/officeDocument/2006/relationships/image" Target="../media/image323.png"/></Relationships>
</file>

<file path=ppt/slides/_rels/slide183.xml.rels><?xml version="1.0" encoding="UTF-8" standalone="yes"?>
<Relationships xmlns="http://schemas.openxmlformats.org/package/2006/relationships"><Relationship Id="rId3" Type="http://schemas.openxmlformats.org/officeDocument/2006/relationships/hyperlink" Target="http://www.utkukose.com/" TargetMode="External"/><Relationship Id="rId2" Type="http://schemas.openxmlformats.org/officeDocument/2006/relationships/hyperlink" Target="mailto:utkukose@gmail.co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wmf"/><Relationship Id="rId1" Type="http://schemas.openxmlformats.org/officeDocument/2006/relationships/slideLayout" Target="../slideLayouts/slideLayout1.xml"/><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8.wmf"/></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wmf"/><Relationship Id="rId1" Type="http://schemas.openxmlformats.org/officeDocument/2006/relationships/slideLayout" Target="../slideLayouts/slideLayout1.xml"/><Relationship Id="rId5" Type="http://schemas.openxmlformats.org/officeDocument/2006/relationships/image" Target="../media/image8.wmf"/><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1.xml"/><Relationship Id="rId5" Type="http://schemas.openxmlformats.org/officeDocument/2006/relationships/image" Target="../media/image4.wmf"/><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1.xml"/><Relationship Id="rId4" Type="http://schemas.openxmlformats.org/officeDocument/2006/relationships/image" Target="../media/image67.wmf"/></Relationships>
</file>

<file path=ppt/slides/_rels/slide3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1.xml"/><Relationship Id="rId4" Type="http://schemas.openxmlformats.org/officeDocument/2006/relationships/image" Target="../media/image73.gif"/></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8.wmf"/><Relationship Id="rId1" Type="http://schemas.openxmlformats.org/officeDocument/2006/relationships/slideLayout" Target="../slideLayouts/slideLayout1.xml"/><Relationship Id="rId5" Type="http://schemas.openxmlformats.org/officeDocument/2006/relationships/image" Target="../media/image73.gif"/><Relationship Id="rId4" Type="http://schemas.openxmlformats.org/officeDocument/2006/relationships/image" Target="../media/image7.wmf"/></Relationships>
</file>

<file path=ppt/slides/_rels/slide4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1.xml"/><Relationship Id="rId4" Type="http://schemas.openxmlformats.org/officeDocument/2006/relationships/image" Target="../media/image77.wmf"/></Relationships>
</file>

<file path=ppt/slides/_rels/slide4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slideLayout" Target="../slideLayouts/slideLayout1.xml"/><Relationship Id="rId4" Type="http://schemas.openxmlformats.org/officeDocument/2006/relationships/image" Target="../media/image80.wmf"/></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1.xml"/><Relationship Id="rId4" Type="http://schemas.openxmlformats.org/officeDocument/2006/relationships/image" Target="../media/image85.wmf"/></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wmf"/><Relationship Id="rId1" Type="http://schemas.openxmlformats.org/officeDocument/2006/relationships/slideLayout" Target="../slideLayouts/slideLayout1.xml"/><Relationship Id="rId4" Type="http://schemas.openxmlformats.org/officeDocument/2006/relationships/image" Target="../media/image4.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wmf"/></Relationships>
</file>

<file path=ppt/slides/_rels/slide51.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jpeg"/><Relationship Id="rId1" Type="http://schemas.openxmlformats.org/officeDocument/2006/relationships/slideLayout" Target="../slideLayouts/slideLayout1.xml"/><Relationship Id="rId4" Type="http://schemas.openxmlformats.org/officeDocument/2006/relationships/image" Target="../media/image2.wmf"/></Relationships>
</file>

<file path=ppt/slides/_rels/slide52.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4.jpeg"/></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wmf"/><Relationship Id="rId1" Type="http://schemas.openxmlformats.org/officeDocument/2006/relationships/slideLayout" Target="../slideLayouts/slideLayout1.xml"/><Relationship Id="rId4" Type="http://schemas.openxmlformats.org/officeDocument/2006/relationships/image" Target="../media/image110.wmf"/></Relationships>
</file>

<file path=ppt/slides/_rels/slide6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1.xml"/><Relationship Id="rId5" Type="http://schemas.openxmlformats.org/officeDocument/2006/relationships/image" Target="../media/image118.jpeg"/><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39.wmf"/><Relationship Id="rId5" Type="http://schemas.openxmlformats.org/officeDocument/2006/relationships/oleObject" Target="../embeddings/oleObject2.bin"/><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xml"/><Relationship Id="rId4" Type="http://schemas.openxmlformats.org/officeDocument/2006/relationships/image" Target="../media/image14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51.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48.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6.bin"/><Relationship Id="rId14" Type="http://schemas.openxmlformats.org/officeDocument/2006/relationships/image" Target="../media/image152.wmf"/></Relationships>
</file>

<file path=ppt/slides/_rels/slide8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1.xml"/><Relationship Id="rId5" Type="http://schemas.openxmlformats.org/officeDocument/2006/relationships/image" Target="../media/image156.jpeg"/><Relationship Id="rId4" Type="http://schemas.openxmlformats.org/officeDocument/2006/relationships/image" Target="../media/image155.jpeg"/></Relationships>
</file>

<file path=ppt/slides/_rels/slide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59.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58.wmf"/><Relationship Id="rId4" Type="http://schemas.openxmlformats.org/officeDocument/2006/relationships/oleObject" Target="../embeddings/oleObject9.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60.jpeg"/><Relationship Id="rId7" Type="http://schemas.openxmlformats.org/officeDocument/2006/relationships/image" Target="../media/image162.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61.wmf"/><Relationship Id="rId4" Type="http://schemas.openxmlformats.org/officeDocument/2006/relationships/oleObject" Target="../embeddings/oleObject11.bin"/><Relationship Id="rId9" Type="http://schemas.openxmlformats.org/officeDocument/2006/relationships/image" Target="../media/image163.wmf"/></Relationships>
</file>

<file path=ppt/slides/_rels/slide93.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5.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164.wmf"/><Relationship Id="rId4" Type="http://schemas.openxmlformats.org/officeDocument/2006/relationships/oleObject" Target="../embeddings/oleObject14.bin"/></Relationships>
</file>

<file path=ppt/slides/_rels/slide9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42.jpeg"/><Relationship Id="rId1" Type="http://schemas.openxmlformats.org/officeDocument/2006/relationships/slideLayout" Target="../slideLayouts/slideLayout1.xml"/><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2492896"/>
            <a:ext cx="7561262" cy="2808312"/>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3" name="Metin kutusu 9"/>
          <p:cNvSpPr txBox="1">
            <a:spLocks noChangeArrowheads="1"/>
          </p:cNvSpPr>
          <p:nvPr/>
        </p:nvSpPr>
        <p:spPr bwMode="auto">
          <a:xfrm>
            <a:off x="2317729" y="1344410"/>
            <a:ext cx="45805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200" b="1" dirty="0">
                <a:solidFill>
                  <a:srgbClr val="C00000"/>
                </a:solidFill>
                <a:latin typeface="Arial" charset="0"/>
              </a:rPr>
              <a:t>YAPAY ZEKÂ’YA GİRİŞ</a:t>
            </a:r>
          </a:p>
        </p:txBody>
      </p:sp>
      <p:sp>
        <p:nvSpPr>
          <p:cNvPr id="14" name="Metin kutusu 9"/>
          <p:cNvSpPr txBox="1">
            <a:spLocks noChangeArrowheads="1"/>
          </p:cNvSpPr>
          <p:nvPr/>
        </p:nvSpPr>
        <p:spPr bwMode="auto">
          <a:xfrm>
            <a:off x="971600" y="3010272"/>
            <a:ext cx="727280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2000" b="1" dirty="0">
                <a:latin typeface="Arial" charset="0"/>
              </a:rPr>
              <a:t>Dr. Utku KÖSE</a:t>
            </a:r>
          </a:p>
          <a:p>
            <a:pPr eaLnBrk="1" hangingPunct="1">
              <a:spcBef>
                <a:spcPts val="300"/>
              </a:spcBef>
              <a:spcAft>
                <a:spcPts val="300"/>
              </a:spcAft>
            </a:pPr>
            <a:endParaRPr lang="tr-TR" altLang="tr-TR" b="1" dirty="0">
              <a:solidFill>
                <a:srgbClr val="C00000"/>
              </a:solidFill>
              <a:latin typeface="Arial" charset="0"/>
            </a:endParaRPr>
          </a:p>
          <a:p>
            <a:pPr algn="ctr" eaLnBrk="1" hangingPunct="1">
              <a:spcBef>
                <a:spcPts val="300"/>
              </a:spcBef>
              <a:spcAft>
                <a:spcPts val="300"/>
              </a:spcAft>
            </a:pPr>
            <a:r>
              <a:rPr lang="tr-TR" altLang="tr-TR" b="1" dirty="0">
                <a:solidFill>
                  <a:srgbClr val="C00000"/>
                </a:solidFill>
                <a:latin typeface="Arial" charset="0"/>
              </a:rPr>
              <a:t>Yapay Zeka Temelleri – Önemli / Yönlendirici Konular </a:t>
            </a:r>
            <a:endParaRPr lang="tr-TR" altLang="tr-TR" sz="1600" b="1" dirty="0">
              <a:latin typeface="Arial" charset="0"/>
            </a:endParaRPr>
          </a:p>
          <a:p>
            <a:pPr eaLnBrk="1" hangingPunct="1">
              <a:spcBef>
                <a:spcPts val="300"/>
              </a:spcBef>
              <a:spcAft>
                <a:spcPts val="300"/>
              </a:spcAft>
            </a:pPr>
            <a:endParaRPr lang="tr-TR" altLang="tr-TR" sz="1600" b="1" dirty="0">
              <a:latin typeface="Arial" charset="0"/>
            </a:endParaRPr>
          </a:p>
          <a:p>
            <a:pPr algn="ctr" eaLnBrk="1" hangingPunct="1">
              <a:spcBef>
                <a:spcPts val="300"/>
              </a:spcBef>
              <a:spcAft>
                <a:spcPts val="300"/>
              </a:spcAft>
            </a:pPr>
            <a:r>
              <a:rPr lang="tr-TR" altLang="tr-TR" sz="1600" b="1" dirty="0">
                <a:latin typeface="Arial" charset="0"/>
              </a:rPr>
              <a:t>Son Güncelleme: 10.08.2020</a:t>
            </a:r>
          </a:p>
        </p:txBody>
      </p:sp>
    </p:spTree>
    <p:extLst>
      <p:ext uri="{BB962C8B-B14F-4D97-AF65-F5344CB8AC3E}">
        <p14:creationId xmlns:p14="http://schemas.microsoft.com/office/powerpoint/2010/main" val="2514749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Metin kutusu 12"/>
          <p:cNvSpPr txBox="1">
            <a:spLocks noChangeArrowheads="1"/>
          </p:cNvSpPr>
          <p:nvPr/>
        </p:nvSpPr>
        <p:spPr bwMode="auto">
          <a:xfrm>
            <a:off x="169863" y="1052513"/>
            <a:ext cx="6246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Literatürde Yapay Zekâ’nın alternatif tanımlarını da bulabiliriz. </a:t>
            </a:r>
          </a:p>
        </p:txBody>
      </p:sp>
      <p:sp>
        <p:nvSpPr>
          <p:cNvPr id="2" name="Köşeleri Yuvarlanmış Dikdörtgen Belirtme Çizgisi 1"/>
          <p:cNvSpPr/>
          <p:nvPr/>
        </p:nvSpPr>
        <p:spPr>
          <a:xfrm>
            <a:off x="2051050" y="1989138"/>
            <a:ext cx="6624638" cy="557212"/>
          </a:xfrm>
          <a:prstGeom prst="wedgeRoundRectCallout">
            <a:avLst>
              <a:gd name="adj1" fmla="val -55685"/>
              <a:gd name="adj2" fmla="val 97656"/>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Yapay Zekâ, zeki makineler yapmanın bilimi ve mühendisliğidir…</a:t>
            </a:r>
          </a:p>
        </p:txBody>
      </p:sp>
      <p:sp>
        <p:nvSpPr>
          <p:cNvPr id="10244" name="Metin kutusu 15"/>
          <p:cNvSpPr txBox="1">
            <a:spLocks noChangeArrowheads="1"/>
          </p:cNvSpPr>
          <p:nvPr/>
        </p:nvSpPr>
        <p:spPr bwMode="auto">
          <a:xfrm>
            <a:off x="250825" y="3314700"/>
            <a:ext cx="1296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John McCarthy</a:t>
            </a:r>
          </a:p>
        </p:txBody>
      </p:sp>
      <p:sp>
        <p:nvSpPr>
          <p:cNvPr id="10245" name="Metin kutusu 17"/>
          <p:cNvSpPr txBox="1">
            <a:spLocks noChangeArrowheads="1"/>
          </p:cNvSpPr>
          <p:nvPr/>
        </p:nvSpPr>
        <p:spPr bwMode="auto">
          <a:xfrm>
            <a:off x="7302500" y="5732463"/>
            <a:ext cx="13239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300"/>
              </a:spcAft>
            </a:pPr>
            <a:r>
              <a:rPr lang="tr-TR" altLang="tr-TR" sz="1200" b="1">
                <a:latin typeface="Arial" charset="0"/>
              </a:rPr>
              <a:t>Vasif Vagifoğlu </a:t>
            </a:r>
          </a:p>
          <a:p>
            <a:pPr algn="ctr" eaLnBrk="1" hangingPunct="1">
              <a:spcAft>
                <a:spcPts val="300"/>
              </a:spcAft>
            </a:pPr>
            <a:r>
              <a:rPr lang="tr-TR" altLang="tr-TR" sz="1200" b="1">
                <a:latin typeface="Arial" charset="0"/>
              </a:rPr>
              <a:t>Nabiyev</a:t>
            </a:r>
          </a:p>
        </p:txBody>
      </p:sp>
      <p:sp>
        <p:nvSpPr>
          <p:cNvPr id="20" name="Köşeleri Yuvarlanmış Dikdörtgen Belirtme Çizgisi 19"/>
          <p:cNvSpPr/>
          <p:nvPr/>
        </p:nvSpPr>
        <p:spPr>
          <a:xfrm>
            <a:off x="539750" y="4076700"/>
            <a:ext cx="6624638" cy="1223963"/>
          </a:xfrm>
          <a:prstGeom prst="wedgeRoundRectCallout">
            <a:avLst>
              <a:gd name="adj1" fmla="val 53185"/>
              <a:gd name="adj2" fmla="val 65378"/>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Yapay Zekâ, bir bilgisayarın ya da bilgisayar denetimli bir makinenin, genellikle insana özgü nitelikler olduğu varsayılan akıl yürütme, anlam çıkartma, genelleme ve geçmiş tecrübelerden öğrenme gibi yüksek zihinsel süreçlerle bağlantılı görevleri yerine getirebilme yeteneğidir…</a:t>
            </a:r>
          </a:p>
        </p:txBody>
      </p:sp>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250" name="Picture 5" descr="C:\Users\hp\Desktop\1024px-John_McCarthy_Stanfor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7975" y="1916113"/>
            <a:ext cx="1231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6" descr="C:\Users\hp\Desktop\vnabiyev.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86650" y="4365625"/>
            <a:ext cx="93345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etin kutusu 12"/>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8" name="Dikdörtgen 20"/>
          <p:cNvSpPr>
            <a:spLocks noChangeArrowheads="1"/>
          </p:cNvSpPr>
          <p:nvPr/>
        </p:nvSpPr>
        <p:spPr bwMode="auto">
          <a:xfrm>
            <a:off x="503238" y="980728"/>
            <a:ext cx="5436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Kavram Öğrenme</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7501227" cy="290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6"/>
          <p:cNvSpPr txBox="1">
            <a:spLocks noChangeArrowheads="1"/>
          </p:cNvSpPr>
          <p:nvPr/>
        </p:nvSpPr>
        <p:spPr bwMode="auto">
          <a:xfrm>
            <a:off x="926066" y="5128529"/>
            <a:ext cx="2016125" cy="420410"/>
          </a:xfrm>
          <a:prstGeom prst="hexagon">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1600" b="1" dirty="0" err="1">
                <a:latin typeface="+mj-lt"/>
              </a:rPr>
              <a:t>Find</a:t>
            </a:r>
            <a:r>
              <a:rPr lang="tr-TR" sz="1600" b="1" dirty="0">
                <a:latin typeface="+mj-lt"/>
              </a:rPr>
              <a:t>-S</a:t>
            </a:r>
          </a:p>
        </p:txBody>
      </p:sp>
      <p:sp>
        <p:nvSpPr>
          <p:cNvPr id="11" name="Text Box 6"/>
          <p:cNvSpPr txBox="1">
            <a:spLocks noChangeArrowheads="1"/>
          </p:cNvSpPr>
          <p:nvPr/>
        </p:nvSpPr>
        <p:spPr bwMode="auto">
          <a:xfrm>
            <a:off x="3563888" y="5171719"/>
            <a:ext cx="2016125" cy="754440"/>
          </a:xfrm>
          <a:prstGeom prst="hexagon">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b="1" dirty="0" err="1">
                <a:latin typeface="+mj-lt"/>
              </a:rPr>
              <a:t>List</a:t>
            </a:r>
            <a:r>
              <a:rPr lang="tr-TR" sz="1600" b="1" dirty="0">
                <a:latin typeface="+mj-lt"/>
              </a:rPr>
              <a:t> </a:t>
            </a:r>
            <a:r>
              <a:rPr lang="tr-TR" sz="1600" b="1" dirty="0" err="1">
                <a:latin typeface="+mj-lt"/>
              </a:rPr>
              <a:t>Then</a:t>
            </a:r>
            <a:r>
              <a:rPr lang="tr-TR" sz="1600" b="1" dirty="0">
                <a:latin typeface="+mj-lt"/>
              </a:rPr>
              <a:t> </a:t>
            </a:r>
            <a:r>
              <a:rPr lang="tr-TR" sz="1600" b="1" dirty="0" err="1">
                <a:latin typeface="+mj-lt"/>
              </a:rPr>
              <a:t>Eliminate</a:t>
            </a:r>
            <a:endParaRPr lang="tr-TR" sz="1600" b="1" dirty="0">
              <a:latin typeface="+mj-lt"/>
            </a:endParaRPr>
          </a:p>
        </p:txBody>
      </p:sp>
      <p:sp>
        <p:nvSpPr>
          <p:cNvPr id="12" name="Text Box 6"/>
          <p:cNvSpPr txBox="1">
            <a:spLocks noChangeArrowheads="1"/>
          </p:cNvSpPr>
          <p:nvPr/>
        </p:nvSpPr>
        <p:spPr bwMode="auto">
          <a:xfrm>
            <a:off x="6243433" y="4961514"/>
            <a:ext cx="2016125" cy="754440"/>
          </a:xfrm>
          <a:prstGeom prst="hexagon">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tr-TR" sz="1600" b="1" dirty="0" err="1">
                <a:latin typeface="+mj-lt"/>
              </a:rPr>
              <a:t>Candidate</a:t>
            </a:r>
            <a:r>
              <a:rPr lang="tr-TR" sz="1600" b="1" dirty="0">
                <a:latin typeface="+mj-lt"/>
              </a:rPr>
              <a:t> </a:t>
            </a:r>
            <a:r>
              <a:rPr lang="tr-TR" sz="1600" b="1" dirty="0" err="1">
                <a:latin typeface="+mj-lt"/>
              </a:rPr>
              <a:t>Elimination</a:t>
            </a:r>
            <a:endParaRPr lang="tr-TR" sz="1600" b="1" dirty="0">
              <a:latin typeface="+mj-lt"/>
            </a:endParaRPr>
          </a:p>
        </p:txBody>
      </p:sp>
    </p:spTree>
    <p:extLst>
      <p:ext uri="{BB962C8B-B14F-4D97-AF65-F5344CB8AC3E}">
        <p14:creationId xmlns:p14="http://schemas.microsoft.com/office/powerpoint/2010/main" val="18796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1000"/>
                                        <p:tgtEl>
                                          <p:spTgt spid="10"/>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1000"/>
                                        <p:tgtEl>
                                          <p:spTgt spid="11"/>
                                        </p:tgtEl>
                                      </p:cBhvr>
                                    </p:animEffect>
                                  </p:childTnLst>
                                </p:cTn>
                              </p:par>
                            </p:childTnLst>
                          </p:cTn>
                        </p:par>
                        <p:par>
                          <p:cTn id="16" fill="hold">
                            <p:stCondLst>
                              <p:cond delay="2500"/>
                            </p:stCondLst>
                            <p:childTnLst>
                              <p:par>
                                <p:cTn id="17" presetID="6"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3" name="Dikdörtgen 20"/>
          <p:cNvSpPr>
            <a:spLocks noChangeArrowheads="1"/>
          </p:cNvSpPr>
          <p:nvPr/>
        </p:nvSpPr>
        <p:spPr bwMode="auto">
          <a:xfrm>
            <a:off x="503238" y="980728"/>
            <a:ext cx="5436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Bayes</a:t>
            </a:r>
            <a:r>
              <a:rPr lang="tr-TR" altLang="tr-TR" b="1" dirty="0"/>
              <a:t> Öğrenme</a:t>
            </a: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37" y="1350060"/>
            <a:ext cx="3590925"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82" y="3699288"/>
            <a:ext cx="2585967" cy="755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27" y="4828416"/>
            <a:ext cx="2731196" cy="83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4275417"/>
            <a:ext cx="4090418" cy="980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Dikdörtgen 20"/>
          <p:cNvSpPr>
            <a:spLocks noChangeArrowheads="1"/>
          </p:cNvSpPr>
          <p:nvPr/>
        </p:nvSpPr>
        <p:spPr bwMode="auto">
          <a:xfrm>
            <a:off x="4067944" y="3892571"/>
            <a:ext cx="3672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Naive</a:t>
            </a:r>
            <a:r>
              <a:rPr lang="tr-TR" altLang="tr-TR" b="1" dirty="0"/>
              <a:t> </a:t>
            </a:r>
            <a:r>
              <a:rPr lang="tr-TR" altLang="tr-TR" b="1" dirty="0" err="1"/>
              <a:t>Bayes</a:t>
            </a:r>
            <a:endParaRPr lang="tr-TR" altLang="tr-TR" b="1" dirty="0"/>
          </a:p>
        </p:txBody>
      </p:sp>
    </p:spTree>
    <p:extLst>
      <p:ext uri="{BB962C8B-B14F-4D97-AF65-F5344CB8AC3E}">
        <p14:creationId xmlns:p14="http://schemas.microsoft.com/office/powerpoint/2010/main" val="23355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7656" name="Dikdörtgen 20"/>
          <p:cNvSpPr>
            <a:spLocks noChangeArrowheads="1"/>
          </p:cNvSpPr>
          <p:nvPr/>
        </p:nvSpPr>
        <p:spPr bwMode="auto">
          <a:xfrm>
            <a:off x="503238" y="980728"/>
            <a:ext cx="5436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Takviyeli Öğrenme İçin Q-Learning</a:t>
            </a:r>
          </a:p>
        </p:txBody>
      </p:sp>
      <p:pic>
        <p:nvPicPr>
          <p:cNvPr id="4608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1559" y="1422745"/>
            <a:ext cx="3816425" cy="300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734120"/>
            <a:ext cx="2731233" cy="192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sim 2">
            <a:extLst>
              <a:ext uri="{FF2B5EF4-FFF2-40B4-BE49-F238E27FC236}">
                <a16:creationId xmlns:a16="http://schemas.microsoft.com/office/drawing/2014/main" id="{0625525A-6A4E-4E2E-9A5F-5921779F6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364" y="3933056"/>
            <a:ext cx="4404339" cy="2202170"/>
          </a:xfrm>
          <a:prstGeom prst="rect">
            <a:avLst/>
          </a:prstGeom>
        </p:spPr>
      </p:pic>
    </p:spTree>
    <p:extLst>
      <p:ext uri="{BB962C8B-B14F-4D97-AF65-F5344CB8AC3E}">
        <p14:creationId xmlns:p14="http://schemas.microsoft.com/office/powerpoint/2010/main" val="225053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84"/>
                                        </p:tgtEl>
                                        <p:attrNameLst>
                                          <p:attrName>style.visibility</p:attrName>
                                        </p:attrNameLst>
                                      </p:cBhvr>
                                      <p:to>
                                        <p:strVal val="visible"/>
                                      </p:to>
                                    </p:set>
                                    <p:animEffect transition="in" filter="fade">
                                      <p:cBhvr>
                                        <p:cTn id="11"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917" name="Metin kutusu 9"/>
          <p:cNvSpPr txBox="1">
            <a:spLocks noChangeArrowheads="1"/>
          </p:cNvSpPr>
          <p:nvPr/>
        </p:nvSpPr>
        <p:spPr bwMode="auto">
          <a:xfrm>
            <a:off x="2222500" y="2422525"/>
            <a:ext cx="46212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UZMAN SİSTEMLER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pic>
        <p:nvPicPr>
          <p:cNvPr id="38920" name="Picture 17" descr="C:\Users\hp\AppData\Local\Microsoft\Windows\Temporary Internet Files\Content.IE5\9F8U0IRN\MC90030095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1325" y="3284538"/>
            <a:ext cx="1819275"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8" descr="C:\Users\hp\AppData\Local\Microsoft\Windows\Temporary Internet Files\Content.IE5\SXPVMRYU\MC900310764[2].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0288" y="3252788"/>
            <a:ext cx="13779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9" descr="C:\Users\hp\AppData\Local\Microsoft\Windows\Temporary Internet Files\Content.IE5\9F8U0IRN\MC900334296[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80288" y="1179513"/>
            <a:ext cx="13636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21" descr="C:\Users\hp\AppData\Local\Microsoft\Windows\Temporary Internet Files\Content.IE5\9F8U0IRN\MC900293636[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2588" y="1022350"/>
            <a:ext cx="1839912"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17" descr="C:\Users\hp\AppData\Local\Microsoft\Windows\Temporary Internet Files\Content.IE5\9F8U0IRN\MC90030095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9475" y="2852738"/>
            <a:ext cx="22875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593725" y="1628775"/>
            <a:ext cx="8226425" cy="830263"/>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a:spAutoFit/>
          </a:bodyPr>
          <a:lstStyle/>
          <a:p>
            <a:pPr>
              <a:defRPr/>
            </a:pPr>
            <a:r>
              <a:rPr lang="tr-TR" sz="1600" b="1" dirty="0">
                <a:latin typeface="+mj-lt"/>
              </a:rPr>
              <a:t>Uzman Sistemler (</a:t>
            </a:r>
            <a:r>
              <a:rPr lang="tr-TR" sz="1600" b="1" dirty="0" err="1">
                <a:latin typeface="+mj-lt"/>
              </a:rPr>
              <a:t>Expert</a:t>
            </a:r>
            <a:r>
              <a:rPr lang="tr-TR" sz="1600" b="1" dirty="0">
                <a:latin typeface="+mj-lt"/>
              </a:rPr>
              <a:t> </a:t>
            </a:r>
            <a:r>
              <a:rPr lang="tr-TR" sz="1600" b="1" dirty="0" err="1">
                <a:latin typeface="+mj-lt"/>
              </a:rPr>
              <a:t>Systems</a:t>
            </a:r>
            <a:r>
              <a:rPr lang="tr-TR" sz="1600" b="1" dirty="0">
                <a:latin typeface="+mj-lt"/>
              </a:rPr>
              <a:t>), bir konu üzerine ilgili uzman veya uzmanların bilgi ve düşünce </a:t>
            </a:r>
            <a:r>
              <a:rPr lang="tr-TR" sz="1600" b="1" dirty="0">
                <a:latin typeface="+mj-lt"/>
                <a:cs typeface="Times New Roman" pitchFamily="18" charset="0"/>
              </a:rPr>
              <a:t>şekillerini modelleyip kullanan ve kendi kendine karar verip problem çözme yaklaşımı sergileyen yazılımlara verilen addır.</a:t>
            </a:r>
          </a:p>
        </p:txBody>
      </p:sp>
      <p:sp>
        <p:nvSpPr>
          <p:cNvPr id="39943"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Uzman Sistem Nedir?</a:t>
            </a:r>
          </a:p>
        </p:txBody>
      </p:sp>
      <p:sp>
        <p:nvSpPr>
          <p:cNvPr id="84" name="Text Box 6"/>
          <p:cNvSpPr txBox="1">
            <a:spLocks noChangeArrowheads="1"/>
          </p:cNvSpPr>
          <p:nvPr/>
        </p:nvSpPr>
        <p:spPr bwMode="auto">
          <a:xfrm>
            <a:off x="1042988" y="3141663"/>
            <a:ext cx="2016125" cy="830262"/>
          </a:xfrm>
          <a:prstGeom prst="homePlate">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defRPr/>
            </a:pPr>
            <a:endParaRPr lang="tr-TR" sz="1600" b="1" dirty="0">
              <a:latin typeface="+mj-lt"/>
            </a:endParaRPr>
          </a:p>
          <a:p>
            <a:pPr algn="ctr">
              <a:defRPr/>
            </a:pPr>
            <a:r>
              <a:rPr lang="tr-TR" sz="1600" b="1" dirty="0">
                <a:latin typeface="+mj-lt"/>
              </a:rPr>
              <a:t>Uzman (</a:t>
            </a:r>
            <a:r>
              <a:rPr lang="tr-TR" sz="1600" b="1" dirty="0" err="1">
                <a:latin typeface="+mj-lt"/>
              </a:rPr>
              <a:t>Expert</a:t>
            </a:r>
            <a:r>
              <a:rPr lang="tr-TR" sz="1600" b="1" dirty="0">
                <a:latin typeface="+mj-lt"/>
              </a:rPr>
              <a:t>)</a:t>
            </a:r>
          </a:p>
          <a:p>
            <a:pPr>
              <a:defRPr/>
            </a:pPr>
            <a:endParaRPr lang="tr-TR" sz="1600" b="1" dirty="0">
              <a:latin typeface="+mj-lt"/>
              <a:cs typeface="Times New Roman" pitchFamily="18" charset="0"/>
            </a:endParaRPr>
          </a:p>
        </p:txBody>
      </p:sp>
      <p:sp>
        <p:nvSpPr>
          <p:cNvPr id="85" name="Text Box 6"/>
          <p:cNvSpPr txBox="1">
            <a:spLocks noChangeArrowheads="1"/>
          </p:cNvSpPr>
          <p:nvPr/>
        </p:nvSpPr>
        <p:spPr bwMode="auto">
          <a:xfrm>
            <a:off x="3067050" y="5130800"/>
            <a:ext cx="3117850" cy="831850"/>
          </a:xfrm>
          <a:prstGeom prst="homePlate">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defRPr/>
            </a:pPr>
            <a:endParaRPr lang="tr-TR" sz="1600" b="1" dirty="0">
              <a:latin typeface="+mj-lt"/>
            </a:endParaRPr>
          </a:p>
          <a:p>
            <a:pPr algn="ctr">
              <a:defRPr/>
            </a:pPr>
            <a:r>
              <a:rPr lang="tr-TR" sz="1600" b="1" dirty="0">
                <a:latin typeface="+mj-lt"/>
              </a:rPr>
              <a:t>Bilgi Tabanı (Knowledge Base)</a:t>
            </a:r>
          </a:p>
          <a:p>
            <a:pPr>
              <a:defRPr/>
            </a:pPr>
            <a:endParaRPr lang="tr-TR" sz="1600" b="1" dirty="0">
              <a:latin typeface="+mj-lt"/>
              <a:cs typeface="Times New Roman" pitchFamily="18" charset="0"/>
            </a:endParaRPr>
          </a:p>
        </p:txBody>
      </p:sp>
      <p:sp>
        <p:nvSpPr>
          <p:cNvPr id="86" name="Text Box 6"/>
          <p:cNvSpPr txBox="1">
            <a:spLocks noChangeArrowheads="1"/>
          </p:cNvSpPr>
          <p:nvPr/>
        </p:nvSpPr>
        <p:spPr bwMode="auto">
          <a:xfrm>
            <a:off x="6443663" y="3556000"/>
            <a:ext cx="2305050" cy="1077913"/>
          </a:xfrm>
          <a:prstGeom prst="homePlate">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defRPr/>
            </a:pPr>
            <a:endParaRPr lang="tr-TR" sz="1600" b="1" dirty="0">
              <a:latin typeface="+mj-lt"/>
            </a:endParaRPr>
          </a:p>
          <a:p>
            <a:pPr>
              <a:defRPr/>
            </a:pPr>
            <a:r>
              <a:rPr lang="tr-TR" sz="1600" b="1" dirty="0" err="1">
                <a:latin typeface="+mj-lt"/>
              </a:rPr>
              <a:t>If</a:t>
            </a:r>
            <a:r>
              <a:rPr lang="tr-TR" sz="1600" b="1" dirty="0">
                <a:latin typeface="+mj-lt"/>
              </a:rPr>
              <a:t>… Kuralları !</a:t>
            </a:r>
          </a:p>
          <a:p>
            <a:pPr>
              <a:defRPr/>
            </a:pPr>
            <a:r>
              <a:rPr lang="tr-TR" sz="1600" b="1" dirty="0">
                <a:latin typeface="+mj-lt"/>
              </a:rPr>
              <a:t>İşlevsel Yöntemler !</a:t>
            </a:r>
          </a:p>
          <a:p>
            <a:pPr>
              <a:defRPr/>
            </a:pPr>
            <a:endParaRPr lang="tr-TR" sz="16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circle(out)">
                                      <p:cBhvr>
                                        <p:cTn id="7" dur="2000"/>
                                        <p:tgtEl>
                                          <p:spTgt spid="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0-#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additive="base">
                                        <p:cTn id="18" dur="500" fill="hold"/>
                                        <p:tgtEl>
                                          <p:spTgt spid="85"/>
                                        </p:tgtEl>
                                        <p:attrNameLst>
                                          <p:attrName>ppt_x</p:attrName>
                                        </p:attrNameLst>
                                      </p:cBhvr>
                                      <p:tavLst>
                                        <p:tav tm="0">
                                          <p:val>
                                            <p:strVal val="#ppt_x"/>
                                          </p:val>
                                        </p:tav>
                                        <p:tav tm="100000">
                                          <p:val>
                                            <p:strVal val="#ppt_x"/>
                                          </p:val>
                                        </p:tav>
                                      </p:tavLst>
                                    </p:anim>
                                    <p:anim calcmode="lin" valueType="num">
                                      <p:cBhvr additive="base">
                                        <p:cTn id="19"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p:cTn id="24" dur="500" fill="hold"/>
                                        <p:tgtEl>
                                          <p:spTgt spid="86"/>
                                        </p:tgtEl>
                                        <p:attrNameLst>
                                          <p:attrName>ppt_w</p:attrName>
                                        </p:attrNameLst>
                                      </p:cBhvr>
                                      <p:tavLst>
                                        <p:tav tm="0">
                                          <p:val>
                                            <p:fltVal val="0"/>
                                          </p:val>
                                        </p:tav>
                                        <p:tav tm="100000">
                                          <p:val>
                                            <p:strVal val="#ppt_w"/>
                                          </p:val>
                                        </p:tav>
                                      </p:tavLst>
                                    </p:anim>
                                    <p:anim calcmode="lin" valueType="num">
                                      <p:cBhvr>
                                        <p:cTn id="25" dur="500" fill="hold"/>
                                        <p:tgtEl>
                                          <p:spTgt spid="86"/>
                                        </p:tgtEl>
                                        <p:attrNameLst>
                                          <p:attrName>ppt_h</p:attrName>
                                        </p:attrNameLst>
                                      </p:cBhvr>
                                      <p:tavLst>
                                        <p:tav tm="0">
                                          <p:val>
                                            <p:fltVal val="0"/>
                                          </p:val>
                                        </p:tav>
                                        <p:tav tm="100000">
                                          <p:val>
                                            <p:strVal val="#ppt_h"/>
                                          </p:val>
                                        </p:tav>
                                      </p:tavLst>
                                    </p:anim>
                                    <p:anim calcmode="lin" valueType="num">
                                      <p:cBhvr>
                                        <p:cTn id="26" dur="500" fill="hold"/>
                                        <p:tgtEl>
                                          <p:spTgt spid="86"/>
                                        </p:tgtEl>
                                        <p:attrNameLst>
                                          <p:attrName>style.rotation</p:attrName>
                                        </p:attrNameLst>
                                      </p:cBhvr>
                                      <p:tavLst>
                                        <p:tav tm="0">
                                          <p:val>
                                            <p:fltVal val="90"/>
                                          </p:val>
                                        </p:tav>
                                        <p:tav tm="100000">
                                          <p:val>
                                            <p:fltVal val="0"/>
                                          </p:val>
                                        </p:tav>
                                      </p:tavLst>
                                    </p:anim>
                                    <p:animEffect transition="in" filter="fade">
                                      <p:cBhvr>
                                        <p:cTn id="2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452438" y="1700213"/>
            <a:ext cx="2898775" cy="83185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Karar verme / Problem Çözme</a:t>
            </a:r>
          </a:p>
          <a:p>
            <a:pPr algn="ctr">
              <a:defRPr/>
            </a:pPr>
            <a:endParaRPr lang="tr-TR" sz="1600" b="1" dirty="0">
              <a:latin typeface="+mj-lt"/>
              <a:cs typeface="Times New Roman" pitchFamily="18" charset="0"/>
            </a:endParaRPr>
          </a:p>
        </p:txBody>
      </p:sp>
      <p:sp>
        <p:nvSpPr>
          <p:cNvPr id="40966"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Uzman Sistem Temel İşlevleri</a:t>
            </a:r>
          </a:p>
        </p:txBody>
      </p:sp>
      <p:sp>
        <p:nvSpPr>
          <p:cNvPr id="88" name="Text Box 6"/>
          <p:cNvSpPr txBox="1">
            <a:spLocks noChangeArrowheads="1"/>
          </p:cNvSpPr>
          <p:nvPr/>
        </p:nvSpPr>
        <p:spPr bwMode="auto">
          <a:xfrm>
            <a:off x="4356100" y="1162050"/>
            <a:ext cx="2898775" cy="107791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Problem çözümünde hiyerarşi gözetebilme</a:t>
            </a:r>
          </a:p>
          <a:p>
            <a:pPr algn="ctr">
              <a:defRPr/>
            </a:pPr>
            <a:endParaRPr lang="tr-TR" sz="1600" b="1" dirty="0">
              <a:latin typeface="+mj-lt"/>
              <a:cs typeface="Times New Roman" pitchFamily="18" charset="0"/>
            </a:endParaRPr>
          </a:p>
        </p:txBody>
      </p:sp>
      <p:sp>
        <p:nvSpPr>
          <p:cNvPr id="89" name="Text Box 6"/>
          <p:cNvSpPr txBox="1">
            <a:spLocks noChangeArrowheads="1"/>
          </p:cNvSpPr>
          <p:nvPr/>
        </p:nvSpPr>
        <p:spPr bwMode="auto">
          <a:xfrm>
            <a:off x="1911350" y="2895675"/>
            <a:ext cx="2898775" cy="8318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Kullanıcı ile etkileşim</a:t>
            </a:r>
          </a:p>
          <a:p>
            <a:pPr algn="ctr">
              <a:defRPr/>
            </a:pPr>
            <a:endParaRPr lang="tr-TR" sz="1600" b="1" dirty="0">
              <a:latin typeface="+mj-lt"/>
              <a:cs typeface="Times New Roman" pitchFamily="18" charset="0"/>
            </a:endParaRPr>
          </a:p>
        </p:txBody>
      </p:sp>
      <p:sp>
        <p:nvSpPr>
          <p:cNvPr id="90" name="Text Box 6"/>
          <p:cNvSpPr txBox="1">
            <a:spLocks noChangeArrowheads="1"/>
          </p:cNvSpPr>
          <p:nvPr/>
        </p:nvSpPr>
        <p:spPr bwMode="auto">
          <a:xfrm>
            <a:off x="5508625" y="2636912"/>
            <a:ext cx="2897188" cy="107791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Problem çözme aşamalarını açıklayabilme</a:t>
            </a:r>
          </a:p>
          <a:p>
            <a:pPr algn="ctr">
              <a:defRPr/>
            </a:pPr>
            <a:endParaRPr lang="tr-TR" sz="1600" b="1" dirty="0">
              <a:latin typeface="+mj-lt"/>
              <a:cs typeface="Times New Roman" pitchFamily="18" charset="0"/>
            </a:endParaRPr>
          </a:p>
        </p:txBody>
      </p:sp>
      <p:sp>
        <p:nvSpPr>
          <p:cNvPr id="91" name="Text Box 6"/>
          <p:cNvSpPr txBox="1">
            <a:spLocks noChangeArrowheads="1"/>
          </p:cNvSpPr>
          <p:nvPr/>
        </p:nvSpPr>
        <p:spPr bwMode="auto">
          <a:xfrm>
            <a:off x="439738" y="4149080"/>
            <a:ext cx="2898775" cy="831850"/>
          </a:xfrm>
          <a:prstGeom prst="rect">
            <a:avLst/>
          </a:prstGeom>
          <a:ln>
            <a:headEnd/>
            <a:tailEnd/>
          </a:ln>
        </p:spPr>
        <p:style>
          <a:lnRef idx="1">
            <a:schemeClr val="dk1"/>
          </a:lnRef>
          <a:fillRef idx="2">
            <a:schemeClr val="dk1"/>
          </a:fillRef>
          <a:effectRef idx="1">
            <a:schemeClr val="dk1"/>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Kendini geliştirebilme</a:t>
            </a:r>
          </a:p>
          <a:p>
            <a:pPr algn="ctr">
              <a:defRPr/>
            </a:pPr>
            <a:endParaRPr lang="tr-TR" sz="1600" b="1" dirty="0">
              <a:latin typeface="+mj-lt"/>
              <a:cs typeface="Times New Roman" pitchFamily="18" charset="0"/>
            </a:endParaRPr>
          </a:p>
        </p:txBody>
      </p:sp>
      <p:sp>
        <p:nvSpPr>
          <p:cNvPr id="92" name="Text Box 6"/>
          <p:cNvSpPr txBox="1">
            <a:spLocks noChangeArrowheads="1"/>
          </p:cNvSpPr>
          <p:nvPr/>
        </p:nvSpPr>
        <p:spPr bwMode="auto">
          <a:xfrm>
            <a:off x="4259263" y="4149080"/>
            <a:ext cx="2897187" cy="10779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Net olmayan bilgilerle de çalışabilme</a:t>
            </a:r>
          </a:p>
          <a:p>
            <a:pPr algn="ctr">
              <a:defRPr/>
            </a:pPr>
            <a:endParaRPr lang="tr-TR" sz="1600" b="1" dirty="0">
              <a:latin typeface="+mj-lt"/>
              <a:cs typeface="Times New Roman" pitchFamily="18" charset="0"/>
            </a:endParaRPr>
          </a:p>
        </p:txBody>
      </p:sp>
      <p:sp>
        <p:nvSpPr>
          <p:cNvPr id="93" name="Text Box 6"/>
          <p:cNvSpPr txBox="1">
            <a:spLocks noChangeArrowheads="1"/>
          </p:cNvSpPr>
          <p:nvPr/>
        </p:nvSpPr>
        <p:spPr bwMode="auto">
          <a:xfrm>
            <a:off x="1692275" y="5445224"/>
            <a:ext cx="2897188" cy="8318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Yaklaşık çözümler de üretebilme</a:t>
            </a:r>
          </a:p>
          <a:p>
            <a:pPr algn="ctr">
              <a:defRPr/>
            </a:pPr>
            <a:endParaRPr lang="tr-TR" sz="1600" b="1" dirty="0">
              <a:latin typeface="+mj-lt"/>
              <a:cs typeface="Times New Roman" pitchFamily="18" charset="0"/>
            </a:endParaRPr>
          </a:p>
        </p:txBody>
      </p:sp>
      <p:sp>
        <p:nvSpPr>
          <p:cNvPr id="94" name="Text Box 6"/>
          <p:cNvSpPr txBox="1">
            <a:spLocks noChangeArrowheads="1"/>
          </p:cNvSpPr>
          <p:nvPr/>
        </p:nvSpPr>
        <p:spPr bwMode="auto">
          <a:xfrm>
            <a:off x="5940425" y="5516662"/>
            <a:ext cx="2898775" cy="8318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Kullanıcı dili kullanabilme</a:t>
            </a:r>
          </a:p>
          <a:p>
            <a:pPr algn="ctr">
              <a:defRPr/>
            </a:pPr>
            <a:endParaRPr lang="tr-TR" sz="16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randombar(horizontal)">
                                      <p:cBhvr>
                                        <p:cTn id="12" dur="500"/>
                                        <p:tgtEl>
                                          <p:spTgt spid="88"/>
                                        </p:tgtEl>
                                      </p:cBhvr>
                                    </p:animEffect>
                                  </p:childTnLst>
                                </p:cTn>
                              </p:par>
                            </p:childTnLst>
                          </p:cTn>
                        </p:par>
                        <p:par>
                          <p:cTn id="13" fill="hold" nodeType="afterGroup">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randombar(horizontal)">
                                      <p:cBhvr>
                                        <p:cTn id="16" dur="500"/>
                                        <p:tgtEl>
                                          <p:spTgt spid="89"/>
                                        </p:tgtEl>
                                      </p:cBhvr>
                                    </p:animEffect>
                                  </p:childTnLst>
                                </p:cTn>
                              </p:par>
                            </p:childTnLst>
                          </p:cTn>
                        </p:par>
                        <p:par>
                          <p:cTn id="17" fill="hold" nodeType="afterGroup">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nodeType="afterGroup">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randombar(horizontal)">
                                      <p:cBhvr>
                                        <p:cTn id="24" dur="500"/>
                                        <p:tgtEl>
                                          <p:spTgt spid="91"/>
                                        </p:tgtEl>
                                      </p:cBhvr>
                                    </p:animEffect>
                                  </p:childTnLst>
                                </p:cTn>
                              </p:par>
                            </p:childTnLst>
                          </p:cTn>
                        </p:par>
                        <p:par>
                          <p:cTn id="25" fill="hold" nodeType="afterGroup">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randombar(horizontal)">
                                      <p:cBhvr>
                                        <p:cTn id="28" dur="500"/>
                                        <p:tgtEl>
                                          <p:spTgt spid="92"/>
                                        </p:tgtEl>
                                      </p:cBhvr>
                                    </p:animEffect>
                                  </p:childTnLst>
                                </p:cTn>
                              </p:par>
                            </p:childTnLst>
                          </p:cTn>
                        </p:par>
                        <p:par>
                          <p:cTn id="29" fill="hold" nodeType="afterGroup">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randombar(horizontal)">
                                      <p:cBhvr>
                                        <p:cTn id="32" dur="500"/>
                                        <p:tgtEl>
                                          <p:spTgt spid="93"/>
                                        </p:tgtEl>
                                      </p:cBhvr>
                                    </p:animEffect>
                                  </p:childTnLst>
                                </p:cTn>
                              </p:par>
                            </p:childTnLst>
                          </p:cTn>
                        </p:par>
                        <p:par>
                          <p:cTn id="33" fill="hold" nodeType="afterGroup">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randombar(horizontal)">
                                      <p:cBhvr>
                                        <p:cTn id="3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8" grpId="0" animBg="1"/>
      <p:bldP spid="89" grpId="0" animBg="1"/>
      <p:bldP spid="90" grpId="0" animBg="1"/>
      <p:bldP spid="91" grpId="0" animBg="1"/>
      <p:bldP spid="92" grpId="0" animBg="1"/>
      <p:bldP spid="93" grpId="0" animBg="1"/>
      <p:bldP spid="9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1474788" y="2133600"/>
            <a:ext cx="6265862" cy="2808288"/>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tr-TR"/>
          </a:p>
        </p:txBody>
      </p:sp>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41990"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Tipik Bir Uzman Sistem Yapısı</a:t>
            </a:r>
          </a:p>
        </p:txBody>
      </p:sp>
      <p:pic>
        <p:nvPicPr>
          <p:cNvPr id="19458" name="Picture 2" descr="C:\Users\hp\AppData\Local\Microsoft\Windows\Temporary Internet Files\Content.IE5\SXPVMRYU\MC900240701[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804150" y="2841625"/>
            <a:ext cx="122396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ikdörtgen 20"/>
          <p:cNvSpPr>
            <a:spLocks noChangeArrowheads="1"/>
          </p:cNvSpPr>
          <p:nvPr/>
        </p:nvSpPr>
        <p:spPr bwMode="auto">
          <a:xfrm>
            <a:off x="8005763" y="4292600"/>
            <a:ext cx="9001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Uzman</a:t>
            </a:r>
          </a:p>
        </p:txBody>
      </p:sp>
      <p:sp>
        <p:nvSpPr>
          <p:cNvPr id="9" name="Serbest Form 8"/>
          <p:cNvSpPr/>
          <p:nvPr/>
        </p:nvSpPr>
        <p:spPr>
          <a:xfrm>
            <a:off x="6804025" y="2078038"/>
            <a:ext cx="1368425" cy="1274762"/>
          </a:xfrm>
          <a:custGeom>
            <a:avLst/>
            <a:gdLst>
              <a:gd name="connsiteX0" fmla="*/ 1703070 w 1703070"/>
              <a:gd name="connsiteY0" fmla="*/ 1231023 h 1231023"/>
              <a:gd name="connsiteX1" fmla="*/ 948690 w 1703070"/>
              <a:gd name="connsiteY1" fmla="*/ 8013 h 1231023"/>
              <a:gd name="connsiteX2" fmla="*/ 0 w 1703070"/>
              <a:gd name="connsiteY2" fmla="*/ 796683 h 1231023"/>
            </a:gdLst>
            <a:ahLst/>
            <a:cxnLst>
              <a:cxn ang="0">
                <a:pos x="connsiteX0" y="connsiteY0"/>
              </a:cxn>
              <a:cxn ang="0">
                <a:pos x="connsiteX1" y="connsiteY1"/>
              </a:cxn>
              <a:cxn ang="0">
                <a:pos x="connsiteX2" y="connsiteY2"/>
              </a:cxn>
            </a:cxnLst>
            <a:rect l="l" t="t" r="r" b="b"/>
            <a:pathLst>
              <a:path w="1703070" h="1231023">
                <a:moveTo>
                  <a:pt x="1703070" y="1231023"/>
                </a:moveTo>
                <a:cubicBezTo>
                  <a:pt x="1467802" y="655713"/>
                  <a:pt x="1232535" y="80403"/>
                  <a:pt x="948690" y="8013"/>
                </a:cubicBezTo>
                <a:cubicBezTo>
                  <a:pt x="664845" y="-64377"/>
                  <a:pt x="332422" y="366153"/>
                  <a:pt x="0" y="796683"/>
                </a:cubicBezTo>
              </a:path>
            </a:pathLst>
          </a:custGeom>
          <a:ln>
            <a:tailEnd type="stealth" w="lg" len="lg"/>
          </a:ln>
        </p:spPr>
        <p:style>
          <a:lnRef idx="2">
            <a:schemeClr val="dk1"/>
          </a:lnRef>
          <a:fillRef idx="0">
            <a:schemeClr val="dk1"/>
          </a:fillRef>
          <a:effectRef idx="1">
            <a:schemeClr val="dk1"/>
          </a:effectRef>
          <a:fontRef idx="minor">
            <a:schemeClr val="tx1"/>
          </a:fontRef>
        </p:style>
        <p:txBody>
          <a:bodyPr anchor="ctr"/>
          <a:lstStyle/>
          <a:p>
            <a:pPr algn="ctr">
              <a:defRPr/>
            </a:pPr>
            <a:endParaRPr lang="tr-TR"/>
          </a:p>
        </p:txBody>
      </p:sp>
      <p:sp>
        <p:nvSpPr>
          <p:cNvPr id="24" name="Dikdörtgen 20"/>
          <p:cNvSpPr>
            <a:spLocks noChangeArrowheads="1"/>
          </p:cNvSpPr>
          <p:nvPr/>
        </p:nvSpPr>
        <p:spPr bwMode="auto">
          <a:xfrm>
            <a:off x="6034088" y="1524000"/>
            <a:ext cx="19716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500" b="1"/>
              <a:t>Uzman’dan bilgi (Knowledge)</a:t>
            </a:r>
          </a:p>
        </p:txBody>
      </p:sp>
      <p:sp>
        <p:nvSpPr>
          <p:cNvPr id="25" name="Text Box 6"/>
          <p:cNvSpPr txBox="1">
            <a:spLocks noChangeArrowheads="1"/>
          </p:cNvSpPr>
          <p:nvPr/>
        </p:nvSpPr>
        <p:spPr bwMode="auto">
          <a:xfrm>
            <a:off x="5733758" y="3065184"/>
            <a:ext cx="1728971" cy="1015663"/>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ctr">
              <a:defRPr/>
            </a:pPr>
            <a:endParaRPr lang="tr-TR" sz="1500" b="1" dirty="0">
              <a:latin typeface="+mj-lt"/>
            </a:endParaRPr>
          </a:p>
          <a:p>
            <a:pPr algn="ctr">
              <a:defRPr/>
            </a:pPr>
            <a:r>
              <a:rPr lang="tr-TR" sz="1500" b="1" dirty="0">
                <a:latin typeface="+mj-lt"/>
              </a:rPr>
              <a:t>Bilgi tabanı</a:t>
            </a:r>
          </a:p>
          <a:p>
            <a:pPr algn="ctr">
              <a:defRPr/>
            </a:pPr>
            <a:r>
              <a:rPr lang="tr-TR" sz="1500" b="1" dirty="0">
                <a:latin typeface="+mj-lt"/>
              </a:rPr>
              <a:t>(Knowledge </a:t>
            </a:r>
            <a:r>
              <a:rPr lang="tr-TR" sz="1500" b="1" dirty="0" err="1">
                <a:latin typeface="+mj-lt"/>
              </a:rPr>
              <a:t>base</a:t>
            </a:r>
            <a:r>
              <a:rPr lang="tr-TR" sz="1500" b="1" dirty="0">
                <a:latin typeface="+mj-lt"/>
              </a:rPr>
              <a:t>)</a:t>
            </a:r>
          </a:p>
          <a:p>
            <a:pPr algn="ctr">
              <a:defRPr/>
            </a:pPr>
            <a:endParaRPr lang="tr-TR" sz="1500" b="1" dirty="0">
              <a:latin typeface="+mj-lt"/>
              <a:cs typeface="Times New Roman" pitchFamily="18" charset="0"/>
            </a:endParaRPr>
          </a:p>
        </p:txBody>
      </p:sp>
      <p:sp>
        <p:nvSpPr>
          <p:cNvPr id="10" name="Sol Ok 9"/>
          <p:cNvSpPr/>
          <p:nvPr/>
        </p:nvSpPr>
        <p:spPr>
          <a:xfrm>
            <a:off x="5219700" y="3435350"/>
            <a:ext cx="431800" cy="28892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tr-TR"/>
          </a:p>
        </p:txBody>
      </p:sp>
      <p:sp>
        <p:nvSpPr>
          <p:cNvPr id="27" name="Text Box 6"/>
          <p:cNvSpPr txBox="1">
            <a:spLocks noChangeArrowheads="1"/>
          </p:cNvSpPr>
          <p:nvPr/>
        </p:nvSpPr>
        <p:spPr bwMode="auto">
          <a:xfrm>
            <a:off x="3419872" y="3133417"/>
            <a:ext cx="1728971" cy="1015663"/>
          </a:xfrm>
          <a:prstGeom prst="rect">
            <a:avLst/>
          </a:prstGeom>
          <a:ln>
            <a:headEnd/>
            <a:tailEnd/>
          </a:ln>
        </p:spPr>
        <p:style>
          <a:lnRef idx="0">
            <a:schemeClr val="dk1"/>
          </a:lnRef>
          <a:fillRef idx="3">
            <a:schemeClr val="dk1"/>
          </a:fillRef>
          <a:effectRef idx="3">
            <a:schemeClr val="dk1"/>
          </a:effectRef>
          <a:fontRef idx="minor">
            <a:schemeClr val="lt1"/>
          </a:fontRef>
        </p:style>
        <p:txBody>
          <a:bodyPr>
            <a:spAutoFit/>
          </a:bodyPr>
          <a:lstStyle/>
          <a:p>
            <a:pPr algn="ctr">
              <a:defRPr/>
            </a:pPr>
            <a:endParaRPr lang="tr-TR" sz="1500" b="1" dirty="0">
              <a:latin typeface="+mj-lt"/>
            </a:endParaRPr>
          </a:p>
          <a:p>
            <a:pPr algn="ctr">
              <a:defRPr/>
            </a:pPr>
            <a:r>
              <a:rPr lang="tr-TR" sz="1500" b="1" dirty="0">
                <a:latin typeface="+mj-lt"/>
              </a:rPr>
              <a:t>Çıkartım motoru</a:t>
            </a:r>
          </a:p>
          <a:p>
            <a:pPr algn="ctr">
              <a:defRPr/>
            </a:pPr>
            <a:r>
              <a:rPr lang="tr-TR" sz="1500" b="1" dirty="0">
                <a:latin typeface="+mj-lt"/>
              </a:rPr>
              <a:t>(</a:t>
            </a:r>
            <a:r>
              <a:rPr lang="tr-TR" sz="1500" b="1" dirty="0" err="1">
                <a:latin typeface="+mj-lt"/>
              </a:rPr>
              <a:t>Inference</a:t>
            </a:r>
            <a:r>
              <a:rPr lang="tr-TR" sz="1500" b="1" dirty="0">
                <a:latin typeface="+mj-lt"/>
              </a:rPr>
              <a:t> engine)</a:t>
            </a:r>
          </a:p>
          <a:p>
            <a:pPr algn="ctr">
              <a:defRPr/>
            </a:pPr>
            <a:endParaRPr lang="tr-TR" sz="1500" b="1" dirty="0">
              <a:latin typeface="+mj-lt"/>
              <a:cs typeface="Times New Roman" pitchFamily="18" charset="0"/>
            </a:endParaRPr>
          </a:p>
        </p:txBody>
      </p:sp>
      <p:sp>
        <p:nvSpPr>
          <p:cNvPr id="11" name="Sol Sağ Ok 10"/>
          <p:cNvSpPr/>
          <p:nvPr/>
        </p:nvSpPr>
        <p:spPr>
          <a:xfrm>
            <a:off x="2859088" y="3454400"/>
            <a:ext cx="503237" cy="287338"/>
          </a:xfrm>
          <a:prstGeom prst="lef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tr-TR"/>
          </a:p>
        </p:txBody>
      </p:sp>
      <p:sp>
        <p:nvSpPr>
          <p:cNvPr id="29" name="Text Box 6"/>
          <p:cNvSpPr txBox="1">
            <a:spLocks noChangeArrowheads="1"/>
          </p:cNvSpPr>
          <p:nvPr/>
        </p:nvSpPr>
        <p:spPr bwMode="auto">
          <a:xfrm rot="16200000">
            <a:off x="1407034" y="3090056"/>
            <a:ext cx="1728971" cy="101566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defRPr/>
            </a:pPr>
            <a:endParaRPr lang="tr-TR" sz="1500" b="1" dirty="0">
              <a:latin typeface="+mj-lt"/>
            </a:endParaRPr>
          </a:p>
          <a:p>
            <a:pPr algn="ctr">
              <a:defRPr/>
            </a:pPr>
            <a:r>
              <a:rPr lang="tr-TR" sz="1500" b="1" dirty="0">
                <a:latin typeface="+mj-lt"/>
              </a:rPr>
              <a:t>Kullanıcı </a:t>
            </a:r>
            <a:r>
              <a:rPr lang="tr-TR" sz="1500" b="1" dirty="0" err="1">
                <a:latin typeface="+mj-lt"/>
              </a:rPr>
              <a:t>arayüzü</a:t>
            </a:r>
            <a:endParaRPr lang="tr-TR" sz="1500" b="1" dirty="0">
              <a:latin typeface="+mj-lt"/>
            </a:endParaRPr>
          </a:p>
          <a:p>
            <a:pPr algn="ctr">
              <a:defRPr/>
            </a:pPr>
            <a:r>
              <a:rPr lang="tr-TR" sz="1500" b="1" dirty="0">
                <a:latin typeface="+mj-lt"/>
                <a:cs typeface="Times New Roman" pitchFamily="18" charset="0"/>
              </a:rPr>
              <a:t>(User </a:t>
            </a:r>
            <a:r>
              <a:rPr lang="tr-TR" sz="1500" b="1" dirty="0" err="1">
                <a:latin typeface="+mj-lt"/>
                <a:cs typeface="Times New Roman" pitchFamily="18" charset="0"/>
              </a:rPr>
              <a:t>interface</a:t>
            </a:r>
            <a:r>
              <a:rPr lang="tr-TR" sz="1500" b="1" dirty="0">
                <a:latin typeface="+mj-lt"/>
                <a:cs typeface="Times New Roman" pitchFamily="18" charset="0"/>
              </a:rPr>
              <a:t>)</a:t>
            </a:r>
          </a:p>
          <a:p>
            <a:pPr algn="ctr">
              <a:defRPr/>
            </a:pPr>
            <a:endParaRPr lang="tr-TR" sz="1500" b="1" dirty="0">
              <a:latin typeface="+mj-lt"/>
              <a:cs typeface="Times New Roman" pitchFamily="18" charset="0"/>
            </a:endParaRPr>
          </a:p>
        </p:txBody>
      </p:sp>
      <p:sp>
        <p:nvSpPr>
          <p:cNvPr id="30" name="Sol Ok 29"/>
          <p:cNvSpPr/>
          <p:nvPr/>
        </p:nvSpPr>
        <p:spPr>
          <a:xfrm>
            <a:off x="1258888" y="3724275"/>
            <a:ext cx="431800" cy="28733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tr-TR"/>
          </a:p>
        </p:txBody>
      </p:sp>
      <p:sp>
        <p:nvSpPr>
          <p:cNvPr id="31" name="Sol Ok 30"/>
          <p:cNvSpPr/>
          <p:nvPr/>
        </p:nvSpPr>
        <p:spPr>
          <a:xfrm flipH="1">
            <a:off x="1258888" y="3065463"/>
            <a:ext cx="431800" cy="2873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tr-TR"/>
          </a:p>
        </p:txBody>
      </p:sp>
      <p:sp>
        <p:nvSpPr>
          <p:cNvPr id="32" name="Dikdörtgen 20"/>
          <p:cNvSpPr>
            <a:spLocks noChangeArrowheads="1"/>
          </p:cNvSpPr>
          <p:nvPr/>
        </p:nvSpPr>
        <p:spPr bwMode="auto">
          <a:xfrm>
            <a:off x="1022350" y="2735263"/>
            <a:ext cx="6016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500" b="1"/>
              <a:t>Soru</a:t>
            </a:r>
          </a:p>
        </p:txBody>
      </p:sp>
      <p:sp>
        <p:nvSpPr>
          <p:cNvPr id="33" name="Dikdörtgen 20"/>
          <p:cNvSpPr>
            <a:spLocks noChangeArrowheads="1"/>
          </p:cNvSpPr>
          <p:nvPr/>
        </p:nvSpPr>
        <p:spPr bwMode="auto">
          <a:xfrm>
            <a:off x="982663" y="4013200"/>
            <a:ext cx="790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500" b="1"/>
              <a:t>Cevap</a:t>
            </a:r>
          </a:p>
        </p:txBody>
      </p:sp>
      <p:pic>
        <p:nvPicPr>
          <p:cNvPr id="19459" name="Picture 3" descr="C:\Users\hp\AppData\Local\Microsoft\Windows\Temporary Internet Files\Content.IE5\RN11PPUB\MC900383550[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538" y="2451100"/>
            <a:ext cx="81915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Dikdörtgen 20"/>
          <p:cNvSpPr>
            <a:spLocks noChangeArrowheads="1"/>
          </p:cNvSpPr>
          <p:nvPr/>
        </p:nvSpPr>
        <p:spPr bwMode="auto">
          <a:xfrm>
            <a:off x="109538" y="4211638"/>
            <a:ext cx="12319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500" b="1"/>
              <a:t>Kullanıcı</a:t>
            </a:r>
          </a:p>
        </p:txBody>
      </p:sp>
      <p:sp>
        <p:nvSpPr>
          <p:cNvPr id="37" name="Dikdörtgen 20"/>
          <p:cNvSpPr>
            <a:spLocks noChangeArrowheads="1"/>
          </p:cNvSpPr>
          <p:nvPr/>
        </p:nvSpPr>
        <p:spPr bwMode="auto">
          <a:xfrm>
            <a:off x="4706938" y="4533900"/>
            <a:ext cx="3125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Uzman Sistem (Expert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500"/>
                                        <p:tgtEl>
                                          <p:spTgt spid="24"/>
                                        </p:tgtEl>
                                      </p:cBhvr>
                                    </p:animEffect>
                                  </p:childTnLst>
                                </p:cTn>
                              </p:par>
                            </p:childTnLst>
                          </p:cTn>
                        </p:par>
                        <p:par>
                          <p:cTn id="20" fill="hold" nodeType="afterGroup">
                            <p:stCondLst>
                              <p:cond delay="5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nodeType="afterGroup">
                            <p:stCondLst>
                              <p:cond delay="500"/>
                            </p:stCondLst>
                            <p:childTnLst>
                              <p:par>
                                <p:cTn id="30" presetID="6" presetClass="entr" presetSubtype="3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ircle(out)">
                                      <p:cBhvr>
                                        <p:cTn id="32" dur="1000"/>
                                        <p:tgtEl>
                                          <p:spTgt spid="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nodeType="afterGroup">
                            <p:stCondLst>
                              <p:cond delay="500"/>
                            </p:stCondLst>
                            <p:childTnLst>
                              <p:par>
                                <p:cTn id="39" presetID="6" presetClass="entr" presetSubtype="32"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ircle(out)">
                                      <p:cBhvr>
                                        <p:cTn id="41" dur="1000"/>
                                        <p:tgtEl>
                                          <p:spTgt spid="2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randombar(horizontal)">
                                      <p:cBhvr>
                                        <p:cTn id="52" dur="500"/>
                                        <p:tgtEl>
                                          <p:spTgt spid="32"/>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randombar(horizontal)">
                                      <p:cBhvr>
                                        <p:cTn id="55" dur="500"/>
                                        <p:tgtEl>
                                          <p:spTgt spid="33"/>
                                        </p:tgtEl>
                                      </p:cBhvr>
                                    </p:animEffect>
                                  </p:childTnLst>
                                </p:cTn>
                              </p:par>
                            </p:childTnLst>
                          </p:cTn>
                        </p:par>
                        <p:par>
                          <p:cTn id="56" fill="hold" nodeType="afterGroup">
                            <p:stCondLst>
                              <p:cond delay="500"/>
                            </p:stCondLst>
                            <p:childTnLst>
                              <p:par>
                                <p:cTn id="57" presetID="10" presetClass="entr" presetSubtype="0" fill="hold" nodeType="afterEffect">
                                  <p:stCondLst>
                                    <p:cond delay="0"/>
                                  </p:stCondLst>
                                  <p:childTnLst>
                                    <p:set>
                                      <p:cBhvr>
                                        <p:cTn id="58" dur="1" fill="hold">
                                          <p:stCondLst>
                                            <p:cond delay="0"/>
                                          </p:stCondLst>
                                        </p:cTn>
                                        <p:tgtEl>
                                          <p:spTgt spid="19459"/>
                                        </p:tgtEl>
                                        <p:attrNameLst>
                                          <p:attrName>style.visibility</p:attrName>
                                        </p:attrNameLst>
                                      </p:cBhvr>
                                      <p:to>
                                        <p:strVal val="visible"/>
                                      </p:to>
                                    </p:set>
                                    <p:animEffect transition="in" filter="fade">
                                      <p:cBhvr>
                                        <p:cTn id="59" dur="500"/>
                                        <p:tgtEl>
                                          <p:spTgt spid="19459"/>
                                        </p:tgtEl>
                                      </p:cBhvr>
                                    </p:animEffect>
                                  </p:childTnLst>
                                </p:cTn>
                              </p:par>
                            </p:childTnLst>
                          </p:cTn>
                        </p:par>
                        <p:par>
                          <p:cTn id="60" fill="hold" nodeType="afterGroup">
                            <p:stCondLst>
                              <p:cond delay="1000"/>
                            </p:stCondLst>
                            <p:childTnLst>
                              <p:par>
                                <p:cTn id="61" presetID="14" presetClass="entr" presetSubtype="1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randombar(horizontal)">
                                      <p:cBhvr>
                                        <p:cTn id="63" dur="500"/>
                                        <p:tgtEl>
                                          <p:spTgt spid="3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2000"/>
                                        <p:tgtEl>
                                          <p:spTgt spid="12"/>
                                        </p:tgtEl>
                                      </p:cBhvr>
                                    </p:animEffect>
                                  </p:childTnLst>
                                </p:cTn>
                              </p:par>
                            </p:childTnLst>
                          </p:cTn>
                        </p:par>
                        <p:par>
                          <p:cTn id="69" fill="hold" nodeType="afterGroup">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24" grpId="0"/>
      <p:bldP spid="10" grpId="0" animBg="1"/>
      <p:bldP spid="11" grpId="0" animBg="1"/>
      <p:bldP spid="30" grpId="0" animBg="1"/>
      <p:bldP spid="31" grpId="0" animBg="1"/>
      <p:bldP spid="32" grpId="0"/>
      <p:bldP spid="33" grpId="0"/>
      <p:bldP spid="35" grpId="0"/>
      <p:bldP spid="3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1039813" y="1724025"/>
            <a:ext cx="1228725" cy="11684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Tıp</a:t>
            </a:r>
          </a:p>
          <a:p>
            <a:pPr algn="ctr">
              <a:defRPr/>
            </a:pPr>
            <a:endParaRPr lang="tr-TR" sz="1600" b="1" dirty="0">
              <a:latin typeface="+mj-lt"/>
              <a:cs typeface="Times New Roman" pitchFamily="18" charset="0"/>
            </a:endParaRPr>
          </a:p>
        </p:txBody>
      </p:sp>
      <p:sp>
        <p:nvSpPr>
          <p:cNvPr id="43014" name="Dikdörtgen 20"/>
          <p:cNvSpPr>
            <a:spLocks noChangeArrowheads="1"/>
          </p:cNvSpPr>
          <p:nvPr/>
        </p:nvSpPr>
        <p:spPr bwMode="auto">
          <a:xfrm>
            <a:off x="503238" y="1000125"/>
            <a:ext cx="4500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Uzman Sistemlerin Yaygın Kullanım Alanları</a:t>
            </a:r>
          </a:p>
        </p:txBody>
      </p:sp>
      <p:sp>
        <p:nvSpPr>
          <p:cNvPr id="14" name="Text Box 6"/>
          <p:cNvSpPr txBox="1">
            <a:spLocks noChangeArrowheads="1"/>
          </p:cNvSpPr>
          <p:nvPr/>
        </p:nvSpPr>
        <p:spPr bwMode="auto">
          <a:xfrm>
            <a:off x="1908175" y="3606800"/>
            <a:ext cx="1368425" cy="116840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Askeriye</a:t>
            </a:r>
          </a:p>
          <a:p>
            <a:pPr algn="ctr">
              <a:defRPr/>
            </a:pPr>
            <a:endParaRPr lang="tr-TR" sz="1600" b="1" dirty="0">
              <a:latin typeface="+mj-lt"/>
              <a:cs typeface="Times New Roman" pitchFamily="18" charset="0"/>
            </a:endParaRPr>
          </a:p>
        </p:txBody>
      </p:sp>
      <p:sp>
        <p:nvSpPr>
          <p:cNvPr id="15" name="Text Box 6"/>
          <p:cNvSpPr txBox="1">
            <a:spLocks noChangeArrowheads="1"/>
          </p:cNvSpPr>
          <p:nvPr/>
        </p:nvSpPr>
        <p:spPr bwMode="auto">
          <a:xfrm>
            <a:off x="3851275" y="2205038"/>
            <a:ext cx="1368425" cy="11684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Ekonomi</a:t>
            </a:r>
          </a:p>
          <a:p>
            <a:pPr algn="ctr">
              <a:defRPr/>
            </a:pPr>
            <a:endParaRPr lang="tr-TR" sz="1600" b="1" dirty="0">
              <a:latin typeface="+mj-lt"/>
              <a:cs typeface="Times New Roman" pitchFamily="18" charset="0"/>
            </a:endParaRPr>
          </a:p>
        </p:txBody>
      </p:sp>
      <p:sp>
        <p:nvSpPr>
          <p:cNvPr id="16" name="Text Box 6"/>
          <p:cNvSpPr txBox="1">
            <a:spLocks noChangeArrowheads="1"/>
          </p:cNvSpPr>
          <p:nvPr/>
        </p:nvSpPr>
        <p:spPr bwMode="auto">
          <a:xfrm>
            <a:off x="3465513" y="4725144"/>
            <a:ext cx="1714500" cy="151447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İş ve Süreç Yönetimi</a:t>
            </a:r>
          </a:p>
          <a:p>
            <a:pPr algn="ctr">
              <a:defRPr/>
            </a:pPr>
            <a:endParaRPr lang="tr-TR" sz="1600" b="1" dirty="0">
              <a:latin typeface="+mj-lt"/>
              <a:cs typeface="Times New Roman" pitchFamily="18" charset="0"/>
            </a:endParaRPr>
          </a:p>
        </p:txBody>
      </p:sp>
      <p:sp>
        <p:nvSpPr>
          <p:cNvPr id="18" name="Text Box 6"/>
          <p:cNvSpPr txBox="1">
            <a:spLocks noChangeArrowheads="1"/>
          </p:cNvSpPr>
          <p:nvPr/>
        </p:nvSpPr>
        <p:spPr bwMode="auto">
          <a:xfrm>
            <a:off x="7091363" y="3621088"/>
            <a:ext cx="1512887" cy="1514475"/>
          </a:xfrm>
          <a:prstGeom prst="ellipse">
            <a:avLst/>
          </a:prstGeom>
          <a:ln>
            <a:headEnd/>
            <a:tailEnd/>
          </a:ln>
        </p:spPr>
        <p:style>
          <a:lnRef idx="1">
            <a:schemeClr val="dk1"/>
          </a:lnRef>
          <a:fillRef idx="2">
            <a:schemeClr val="dk1"/>
          </a:fillRef>
          <a:effectRef idx="1">
            <a:schemeClr val="dk1"/>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Sanayi Alanları</a:t>
            </a:r>
          </a:p>
          <a:p>
            <a:pPr algn="ctr">
              <a:defRPr/>
            </a:pPr>
            <a:endParaRPr lang="tr-TR" sz="1600" b="1" dirty="0">
              <a:latin typeface="+mj-lt"/>
              <a:cs typeface="Times New Roman" pitchFamily="18" charset="0"/>
            </a:endParaRPr>
          </a:p>
        </p:txBody>
      </p:sp>
      <p:sp>
        <p:nvSpPr>
          <p:cNvPr id="19" name="Text Box 6"/>
          <p:cNvSpPr txBox="1">
            <a:spLocks noChangeArrowheads="1"/>
          </p:cNvSpPr>
          <p:nvPr/>
        </p:nvSpPr>
        <p:spPr bwMode="auto">
          <a:xfrm>
            <a:off x="6408738" y="1184275"/>
            <a:ext cx="1908175" cy="1516063"/>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Mühendislik Uygulamaları</a:t>
            </a:r>
          </a:p>
          <a:p>
            <a:pPr algn="ctr">
              <a:defRPr/>
            </a:pPr>
            <a:endParaRPr lang="tr-TR" sz="1600" b="1" dirty="0">
              <a:latin typeface="+mj-lt"/>
              <a:cs typeface="Times New Roman" pitchFamily="18" charset="0"/>
            </a:endParaRPr>
          </a:p>
        </p:txBody>
      </p:sp>
      <p:sp>
        <p:nvSpPr>
          <p:cNvPr id="20" name="Text Box 6"/>
          <p:cNvSpPr txBox="1">
            <a:spLocks noChangeArrowheads="1"/>
          </p:cNvSpPr>
          <p:nvPr/>
        </p:nvSpPr>
        <p:spPr bwMode="auto">
          <a:xfrm>
            <a:off x="5219700" y="3621088"/>
            <a:ext cx="1227138" cy="1168400"/>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Eğitim</a:t>
            </a:r>
          </a:p>
          <a:p>
            <a:pPr algn="ctr">
              <a:defRPr/>
            </a:pPr>
            <a:endParaRPr lang="tr-TR" sz="16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par>
                          <p:cTn id="16" fill="hold" nodeType="afterGroup">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nodeType="afterGroup">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nodeType="afterGroup">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nodeType="afterGroup">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15" grpId="0" animBg="1"/>
      <p:bldP spid="16" grpId="0" animBg="1"/>
      <p:bldP spid="18" grpId="0" animBg="1"/>
      <p:bldP spid="19" grpId="0" animBg="1"/>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44037" name="Dikdörtgen 20"/>
          <p:cNvSpPr>
            <a:spLocks noChangeArrowheads="1"/>
          </p:cNvSpPr>
          <p:nvPr/>
        </p:nvSpPr>
        <p:spPr bwMode="auto">
          <a:xfrm>
            <a:off x="503238" y="1000125"/>
            <a:ext cx="4932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Uzman Sistemlerin Avantajları / Dezavantajları</a:t>
            </a:r>
          </a:p>
        </p:txBody>
      </p:sp>
      <p:cxnSp>
        <p:nvCxnSpPr>
          <p:cNvPr id="3" name="Düz Bağlayıcı 2"/>
          <p:cNvCxnSpPr/>
          <p:nvPr/>
        </p:nvCxnSpPr>
        <p:spPr>
          <a:xfrm>
            <a:off x="4535488" y="1437486"/>
            <a:ext cx="36512" cy="4967287"/>
          </a:xfrm>
          <a:prstGeom prst="line">
            <a:avLst/>
          </a:prstGeom>
        </p:spPr>
        <p:style>
          <a:lnRef idx="2">
            <a:schemeClr val="dk1"/>
          </a:lnRef>
          <a:fillRef idx="0">
            <a:schemeClr val="dk1"/>
          </a:fillRef>
          <a:effectRef idx="1">
            <a:schemeClr val="dk1"/>
          </a:effectRef>
          <a:fontRef idx="minor">
            <a:schemeClr val="tx1"/>
          </a:fontRef>
        </p:style>
      </p:cxnSp>
      <p:sp>
        <p:nvSpPr>
          <p:cNvPr id="24" name="Text Box 6"/>
          <p:cNvSpPr txBox="1">
            <a:spLocks noChangeArrowheads="1"/>
          </p:cNvSpPr>
          <p:nvPr/>
        </p:nvSpPr>
        <p:spPr bwMode="auto">
          <a:xfrm>
            <a:off x="917575" y="2209800"/>
            <a:ext cx="2933700" cy="390842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defRPr/>
            </a:pPr>
            <a:endParaRPr lang="tr-TR" sz="1600" b="1" dirty="0">
              <a:latin typeface="+mj-lt"/>
            </a:endParaRPr>
          </a:p>
          <a:p>
            <a:pPr>
              <a:defRPr/>
            </a:pPr>
            <a:endParaRPr lang="tr-TR" sz="1000" b="1" dirty="0">
              <a:latin typeface="+mj-lt"/>
            </a:endParaRPr>
          </a:p>
          <a:p>
            <a:pPr marL="285750" indent="-285750">
              <a:lnSpc>
                <a:spcPct val="150000"/>
              </a:lnSpc>
              <a:buFont typeface="Wingdings" pitchFamily="2" charset="2"/>
              <a:buChar char="§"/>
              <a:defRPr/>
            </a:pPr>
            <a:r>
              <a:rPr lang="tr-TR" sz="1600" b="1" dirty="0">
                <a:latin typeface="+mj-lt"/>
              </a:rPr>
              <a:t>Etkinlik / Verim Artışı</a:t>
            </a:r>
          </a:p>
          <a:p>
            <a:pPr marL="285750" indent="-285750">
              <a:lnSpc>
                <a:spcPct val="150000"/>
              </a:lnSpc>
              <a:buFont typeface="Wingdings" pitchFamily="2" charset="2"/>
              <a:buChar char="§"/>
              <a:defRPr/>
            </a:pPr>
            <a:r>
              <a:rPr lang="tr-TR" sz="1600" b="1" dirty="0">
                <a:latin typeface="+mj-lt"/>
              </a:rPr>
              <a:t>Süreklilik</a:t>
            </a:r>
          </a:p>
          <a:p>
            <a:pPr marL="285750" indent="-285750">
              <a:lnSpc>
                <a:spcPct val="150000"/>
              </a:lnSpc>
              <a:buFont typeface="Wingdings" pitchFamily="2" charset="2"/>
              <a:buChar char="§"/>
              <a:defRPr/>
            </a:pPr>
            <a:r>
              <a:rPr lang="tr-TR" sz="1600" b="1" dirty="0">
                <a:latin typeface="+mj-lt"/>
              </a:rPr>
              <a:t>Güvenilirlik</a:t>
            </a:r>
          </a:p>
          <a:p>
            <a:pPr marL="285750" indent="-285750">
              <a:lnSpc>
                <a:spcPct val="150000"/>
              </a:lnSpc>
              <a:buFont typeface="Wingdings" pitchFamily="2" charset="2"/>
              <a:buChar char="§"/>
              <a:defRPr/>
            </a:pPr>
            <a:r>
              <a:rPr lang="tr-TR" sz="1600" b="1" dirty="0">
                <a:latin typeface="+mj-lt"/>
              </a:rPr>
              <a:t>Maliyette Azalma</a:t>
            </a:r>
          </a:p>
          <a:p>
            <a:pPr marL="285750" indent="-285750">
              <a:lnSpc>
                <a:spcPct val="150000"/>
              </a:lnSpc>
              <a:buFont typeface="Wingdings" pitchFamily="2" charset="2"/>
              <a:buChar char="§"/>
              <a:defRPr/>
            </a:pPr>
            <a:r>
              <a:rPr lang="tr-TR" sz="1600" b="1" dirty="0">
                <a:latin typeface="+mj-lt"/>
              </a:rPr>
              <a:t>Zamandan Tasarruf</a:t>
            </a:r>
          </a:p>
          <a:p>
            <a:pPr marL="285750" indent="-285750">
              <a:lnSpc>
                <a:spcPct val="150000"/>
              </a:lnSpc>
              <a:buFont typeface="Wingdings" pitchFamily="2" charset="2"/>
              <a:buChar char="§"/>
              <a:defRPr/>
            </a:pPr>
            <a:r>
              <a:rPr lang="tr-TR" sz="1600" b="1" dirty="0">
                <a:latin typeface="+mj-lt"/>
              </a:rPr>
              <a:t>Ara Sonuçlar Edinebilme</a:t>
            </a:r>
          </a:p>
          <a:p>
            <a:pPr marL="285750" indent="-285750">
              <a:lnSpc>
                <a:spcPct val="150000"/>
              </a:lnSpc>
              <a:buFont typeface="Wingdings" pitchFamily="2" charset="2"/>
              <a:buChar char="§"/>
              <a:defRPr/>
            </a:pPr>
            <a:r>
              <a:rPr lang="tr-TR" sz="1600" b="1" dirty="0">
                <a:latin typeface="+mj-lt"/>
              </a:rPr>
              <a:t>Net Olmayan Bilgilerle Çalışabilme</a:t>
            </a:r>
          </a:p>
          <a:p>
            <a:pPr marL="285750" indent="-285750">
              <a:lnSpc>
                <a:spcPct val="150000"/>
              </a:lnSpc>
              <a:buFont typeface="Wingdings" pitchFamily="2" charset="2"/>
              <a:buChar char="§"/>
              <a:defRPr/>
            </a:pPr>
            <a:r>
              <a:rPr lang="tr-TR" sz="1600" b="1" dirty="0">
                <a:latin typeface="+mj-lt"/>
              </a:rPr>
              <a:t>Yapay Zekâ !</a:t>
            </a:r>
          </a:p>
        </p:txBody>
      </p:sp>
      <p:pic>
        <p:nvPicPr>
          <p:cNvPr id="22" name="Picture 19" descr="C:\Users\hp\AppData\Local\Microsoft\Windows\Temporary Internet Files\Content.IE5\SXPVMRYU\MC900441322[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3238" y="1557338"/>
            <a:ext cx="11557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6"/>
          <p:cNvSpPr txBox="1">
            <a:spLocks noChangeArrowheads="1"/>
          </p:cNvSpPr>
          <p:nvPr/>
        </p:nvSpPr>
        <p:spPr bwMode="auto">
          <a:xfrm>
            <a:off x="5435600" y="2209800"/>
            <a:ext cx="2935288" cy="387667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lnSpc>
                <a:spcPct val="150000"/>
              </a:lnSpc>
              <a:defRPr/>
            </a:pPr>
            <a:endParaRPr lang="tr-TR" sz="1600" b="1" dirty="0">
              <a:latin typeface="+mj-lt"/>
            </a:endParaRPr>
          </a:p>
          <a:p>
            <a:pPr marL="285750" indent="-285750">
              <a:lnSpc>
                <a:spcPct val="150000"/>
              </a:lnSpc>
              <a:buFont typeface="Wingdings" pitchFamily="2" charset="2"/>
              <a:buChar char="§"/>
              <a:defRPr/>
            </a:pPr>
            <a:r>
              <a:rPr lang="tr-TR" sz="1600" b="1" dirty="0">
                <a:latin typeface="+mj-lt"/>
              </a:rPr>
              <a:t>Uzman’a Bağlılık</a:t>
            </a:r>
          </a:p>
          <a:p>
            <a:pPr marL="285750" indent="-285750">
              <a:lnSpc>
                <a:spcPct val="150000"/>
              </a:lnSpc>
              <a:buFont typeface="Wingdings" pitchFamily="2" charset="2"/>
              <a:buChar char="§"/>
              <a:defRPr/>
            </a:pPr>
            <a:r>
              <a:rPr lang="tr-TR" sz="1600" b="1" dirty="0">
                <a:latin typeface="+mj-lt"/>
              </a:rPr>
              <a:t>Farklı Uzman Bakış Açıları</a:t>
            </a:r>
          </a:p>
          <a:p>
            <a:pPr marL="285750" indent="-285750">
              <a:lnSpc>
                <a:spcPct val="150000"/>
              </a:lnSpc>
              <a:buFont typeface="Wingdings" pitchFamily="2" charset="2"/>
              <a:buChar char="§"/>
              <a:defRPr/>
            </a:pPr>
            <a:r>
              <a:rPr lang="tr-TR" sz="1600" b="1" dirty="0">
                <a:latin typeface="+mj-lt"/>
              </a:rPr>
              <a:t>Belirli Alanlara Yoğunlaşma</a:t>
            </a:r>
          </a:p>
          <a:p>
            <a:pPr marL="285750" indent="-285750">
              <a:lnSpc>
                <a:spcPct val="150000"/>
              </a:lnSpc>
              <a:buFont typeface="Wingdings" pitchFamily="2" charset="2"/>
              <a:buChar char="§"/>
              <a:defRPr/>
            </a:pPr>
            <a:r>
              <a:rPr lang="tr-TR" sz="1600" b="1" dirty="0">
                <a:latin typeface="+mj-lt"/>
              </a:rPr>
              <a:t>Öğrenme</a:t>
            </a:r>
          </a:p>
          <a:p>
            <a:pPr marL="285750" indent="-285750">
              <a:lnSpc>
                <a:spcPct val="150000"/>
              </a:lnSpc>
              <a:buFont typeface="Wingdings" pitchFamily="2" charset="2"/>
              <a:buChar char="§"/>
              <a:defRPr/>
            </a:pPr>
            <a:r>
              <a:rPr lang="tr-TR" sz="1600" b="1" dirty="0">
                <a:latin typeface="+mj-lt"/>
              </a:rPr>
              <a:t>Objektiflikte Problemler</a:t>
            </a:r>
          </a:p>
          <a:p>
            <a:pPr marL="285750" indent="-285750">
              <a:lnSpc>
                <a:spcPct val="150000"/>
              </a:lnSpc>
              <a:buFont typeface="Wingdings" pitchFamily="2" charset="2"/>
              <a:buChar char="§"/>
              <a:defRPr/>
            </a:pPr>
            <a:r>
              <a:rPr lang="tr-TR" sz="1600" b="1" dirty="0">
                <a:latin typeface="+mj-lt"/>
              </a:rPr>
              <a:t>Uzman Yaratıcılığı</a:t>
            </a:r>
          </a:p>
          <a:p>
            <a:pPr marL="285750" indent="-285750">
              <a:lnSpc>
                <a:spcPct val="150000"/>
              </a:lnSpc>
              <a:buFont typeface="Wingdings" pitchFamily="2" charset="2"/>
              <a:buChar char="§"/>
              <a:defRPr/>
            </a:pPr>
            <a:r>
              <a:rPr lang="tr-TR" sz="1600" b="1" dirty="0">
                <a:latin typeface="+mj-lt"/>
              </a:rPr>
              <a:t>Teknolojiye Karşı Olan Güvensizlik</a:t>
            </a:r>
          </a:p>
          <a:p>
            <a:pPr marL="285750" indent="-285750">
              <a:lnSpc>
                <a:spcPct val="150000"/>
              </a:lnSpc>
              <a:buFont typeface="Wingdings" pitchFamily="2" charset="2"/>
              <a:buChar char="§"/>
              <a:defRPr/>
            </a:pPr>
            <a:endParaRPr lang="tr-TR" sz="2000" b="1" dirty="0">
              <a:latin typeface="+mj-lt"/>
            </a:endParaRPr>
          </a:p>
        </p:txBody>
      </p:sp>
      <p:pic>
        <p:nvPicPr>
          <p:cNvPr id="21" name="Picture 20" descr="C:\Users\hp\AppData\Local\Microsoft\Windows\Temporary Internet Files\Content.IE5\6EY6Z55Y\MC900441321[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76825" y="17049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4"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right)">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061" name="Metin kutusu 9"/>
          <p:cNvSpPr txBox="1">
            <a:spLocks noChangeArrowheads="1"/>
          </p:cNvSpPr>
          <p:nvPr/>
        </p:nvSpPr>
        <p:spPr bwMode="auto">
          <a:xfrm>
            <a:off x="1470025" y="2303463"/>
            <a:ext cx="612616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DİĞER GENEL TEKNİKLER</a:t>
            </a:r>
          </a:p>
          <a:p>
            <a:pPr algn="ctr" eaLnBrk="1" hangingPunct="1">
              <a:spcBef>
                <a:spcPts val="300"/>
              </a:spcBef>
              <a:spcAft>
                <a:spcPts val="300"/>
              </a:spcAft>
            </a:pPr>
            <a:r>
              <a:rPr lang="tr-TR" altLang="tr-TR" sz="3600" b="1">
                <a:latin typeface="Arial" charset="0"/>
              </a:rPr>
              <a:t>VE YÖNTEMLER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pic>
        <p:nvPicPr>
          <p:cNvPr id="45064" name="Picture 18" descr="C:\Users\hp\AppData\Local\Microsoft\Windows\Temporary Internet Files\Content.IE5\SXPVMRYU\MC900310764[2].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2588" y="3429000"/>
            <a:ext cx="13779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1" descr="C:\Users\hp\Desktop\BrainChip65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04025" y="3581400"/>
            <a:ext cx="1981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9" descr="C:\Users\hp\Desktop\head.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2588" y="920750"/>
            <a:ext cx="1744662"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kutusu 18"/>
          <p:cNvSpPr txBox="1"/>
          <p:nvPr/>
        </p:nvSpPr>
        <p:spPr>
          <a:xfrm>
            <a:off x="250825" y="981075"/>
            <a:ext cx="8569325" cy="4032250"/>
          </a:xfrm>
          <a:prstGeom prst="rect">
            <a:avLst/>
          </a:prstGeom>
          <a:noFill/>
        </p:spPr>
        <p:txBody>
          <a:bodyPr>
            <a:spAutoFit/>
          </a:bodyPr>
          <a:lstStyle/>
          <a:p>
            <a:pPr fontAlgn="auto">
              <a:spcBef>
                <a:spcPts val="0"/>
              </a:spcBef>
              <a:spcAft>
                <a:spcPts val="0"/>
              </a:spcAft>
              <a:defRPr/>
            </a:pPr>
            <a:r>
              <a:rPr lang="tr-TR" sz="1600" b="1" dirty="0">
                <a:latin typeface="Arial" pitchFamily="34" charset="0"/>
                <a:cs typeface="Arial" pitchFamily="34" charset="0"/>
              </a:rPr>
              <a:t>Zeki Program, Zeki Makine kavramları;</a:t>
            </a:r>
          </a:p>
          <a:p>
            <a:pPr fontAlgn="auto">
              <a:spcBef>
                <a:spcPts val="0"/>
              </a:spcBef>
              <a:spcAft>
                <a:spcPts val="0"/>
              </a:spcAft>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Yapay Zekâ ile birlikte gelen Zeki Program, Zeki Makine gibi kavramları tanımlamakta fayda vardır:</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Zeki Program kavramında zeki olma özelliği, daha çok Yapay </a:t>
            </a:r>
            <a:r>
              <a:rPr lang="tr-TR" sz="1600" b="1" dirty="0" err="1">
                <a:latin typeface="Arial" pitchFamily="34" charset="0"/>
                <a:cs typeface="Arial" pitchFamily="34" charset="0"/>
              </a:rPr>
              <a:t>Zekâ’nın</a:t>
            </a:r>
            <a:r>
              <a:rPr lang="tr-TR" sz="1600" b="1" dirty="0">
                <a:latin typeface="Arial" pitchFamily="34" charset="0"/>
                <a:cs typeface="Arial" pitchFamily="34" charset="0"/>
              </a:rPr>
              <a:t> başarımıyla ilişkili nitelikleri (ve belki de nicelikleri) tarif etmektedir. </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Yani Zeki Program denildiğinde, Yapay Zekâ bilim alanının amaçlarına uygun bir biçimde kodlanmış ve yine Yapay Zekâ tanımına uygun bir biçimde benzetim eylemlerinin etkin bir biçimde yerine getirebilen program olarak tanımlamayı anlamamız gerekmektedir. </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Zeki Makine ise yine benzeri bir şekilde; bünyesinde zeki program içeren ve bu nedenle istendik amaçlar doğrultusunda kendi kendine çalışabilme yeterliklerine sahip, somut makineyi işaret etmektedir.</a:t>
            </a:r>
          </a:p>
        </p:txBody>
      </p:sp>
      <p:cxnSp>
        <p:nvCxnSpPr>
          <p:cNvPr id="26" name="Düz Bağlayıcı 2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270" name="Picture 3" descr="C:\Users\hp\Desktop\dusunen-davranan-yapay-zeka.jpe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00191" y="4911725"/>
            <a:ext cx="1507133" cy="142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etin kutusu 7"/>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1692275" y="3976688"/>
            <a:ext cx="2898775" cy="107632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Doğal Dil İşleme</a:t>
            </a:r>
          </a:p>
          <a:p>
            <a:pPr algn="ctr">
              <a:defRPr/>
            </a:pPr>
            <a:r>
              <a:rPr lang="tr-TR" sz="1600" b="1" dirty="0">
                <a:latin typeface="+mj-lt"/>
              </a:rPr>
              <a:t>(Natural Language </a:t>
            </a:r>
            <a:r>
              <a:rPr lang="tr-TR" sz="1600" b="1" dirty="0" err="1">
                <a:latin typeface="+mj-lt"/>
              </a:rPr>
              <a:t>Processing</a:t>
            </a:r>
            <a:r>
              <a:rPr lang="tr-TR" sz="1600" b="1" dirty="0">
                <a:latin typeface="+mj-lt"/>
              </a:rPr>
              <a:t>)</a:t>
            </a:r>
          </a:p>
          <a:p>
            <a:pPr algn="ctr">
              <a:defRPr/>
            </a:pPr>
            <a:endParaRPr lang="tr-TR" sz="1600" b="1" dirty="0">
              <a:latin typeface="+mj-lt"/>
              <a:cs typeface="Times New Roman" pitchFamily="18" charset="0"/>
            </a:endParaRPr>
          </a:p>
        </p:txBody>
      </p:sp>
      <p:sp>
        <p:nvSpPr>
          <p:cNvPr id="46086" name="Dikdörtgen 20"/>
          <p:cNvSpPr>
            <a:spLocks noChangeArrowheads="1"/>
          </p:cNvSpPr>
          <p:nvPr/>
        </p:nvSpPr>
        <p:spPr bwMode="auto">
          <a:xfrm>
            <a:off x="503238" y="1000125"/>
            <a:ext cx="4716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Diğer Genel Yapay Zekâ Teknikleri ve Yöntemleri</a:t>
            </a:r>
          </a:p>
        </p:txBody>
      </p:sp>
      <p:sp>
        <p:nvSpPr>
          <p:cNvPr id="14" name="Text Box 6"/>
          <p:cNvSpPr txBox="1">
            <a:spLocks noChangeArrowheads="1"/>
          </p:cNvSpPr>
          <p:nvPr/>
        </p:nvSpPr>
        <p:spPr bwMode="auto">
          <a:xfrm>
            <a:off x="736600" y="2319338"/>
            <a:ext cx="2898775" cy="1076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Makine(</a:t>
            </a:r>
            <a:r>
              <a:rPr lang="tr-TR" sz="1600" b="1" dirty="0" err="1">
                <a:latin typeface="+mj-lt"/>
              </a:rPr>
              <a:t>nin</a:t>
            </a:r>
            <a:r>
              <a:rPr lang="tr-TR" sz="1600" b="1" dirty="0">
                <a:latin typeface="+mj-lt"/>
              </a:rPr>
              <a:t>) Öğrenmesi</a:t>
            </a:r>
          </a:p>
          <a:p>
            <a:pPr algn="ctr">
              <a:defRPr/>
            </a:pPr>
            <a:r>
              <a:rPr lang="tr-TR" sz="1600" b="1" dirty="0">
                <a:latin typeface="+mj-lt"/>
                <a:cs typeface="Times New Roman" pitchFamily="18" charset="0"/>
              </a:rPr>
              <a:t>ve </a:t>
            </a:r>
            <a:r>
              <a:rPr lang="tr-TR" sz="1600" b="1" dirty="0" err="1">
                <a:latin typeface="+mj-lt"/>
                <a:cs typeface="Times New Roman" pitchFamily="18" charset="0"/>
              </a:rPr>
              <a:t>ve</a:t>
            </a:r>
            <a:r>
              <a:rPr lang="tr-TR" sz="1600" b="1" dirty="0">
                <a:latin typeface="+mj-lt"/>
                <a:cs typeface="Times New Roman" pitchFamily="18" charset="0"/>
              </a:rPr>
              <a:t> ilgili teknikler</a:t>
            </a:r>
          </a:p>
          <a:p>
            <a:pPr algn="ctr">
              <a:defRPr/>
            </a:pPr>
            <a:endParaRPr lang="tr-TR" sz="1600" b="1" dirty="0">
              <a:latin typeface="+mj-lt"/>
              <a:cs typeface="Times New Roman" pitchFamily="18" charset="0"/>
            </a:endParaRPr>
          </a:p>
        </p:txBody>
      </p:sp>
      <p:sp>
        <p:nvSpPr>
          <p:cNvPr id="16" name="Text Box 6"/>
          <p:cNvSpPr txBox="1">
            <a:spLocks noChangeArrowheads="1"/>
          </p:cNvSpPr>
          <p:nvPr/>
        </p:nvSpPr>
        <p:spPr bwMode="auto">
          <a:xfrm>
            <a:off x="5416550" y="2636838"/>
            <a:ext cx="2898775" cy="2678112"/>
          </a:xfrm>
          <a:prstGeom prst="snipRound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ctr">
              <a:defRPr/>
            </a:pPr>
            <a:endParaRPr lang="tr-TR" sz="1600" b="1" dirty="0">
              <a:latin typeface="+mj-lt"/>
            </a:endParaRPr>
          </a:p>
          <a:p>
            <a:pPr algn="ctr">
              <a:defRPr/>
            </a:pPr>
            <a:r>
              <a:rPr lang="tr-TR" sz="1600" b="1" dirty="0">
                <a:latin typeface="+mj-lt"/>
              </a:rPr>
              <a:t>Makine(</a:t>
            </a:r>
            <a:r>
              <a:rPr lang="tr-TR" sz="1600" b="1" dirty="0" err="1">
                <a:latin typeface="+mj-lt"/>
              </a:rPr>
              <a:t>nin</a:t>
            </a:r>
            <a:r>
              <a:rPr lang="tr-TR" sz="1600" b="1" dirty="0">
                <a:latin typeface="+mj-lt"/>
              </a:rPr>
              <a:t>) Öğrenmesi algoritmaları:</a:t>
            </a:r>
          </a:p>
          <a:p>
            <a:pPr algn="ctr">
              <a:defRPr/>
            </a:pPr>
            <a:endParaRPr lang="tr-TR" sz="1600" b="1" dirty="0">
              <a:latin typeface="+mj-lt"/>
            </a:endParaRPr>
          </a:p>
          <a:p>
            <a:pPr marL="285750" indent="-285750">
              <a:buFont typeface="Wingdings" pitchFamily="2" charset="2"/>
              <a:buChar char="§"/>
              <a:defRPr/>
            </a:pPr>
            <a:r>
              <a:rPr lang="tr-TR" sz="1600" b="1" dirty="0">
                <a:latin typeface="+mj-lt"/>
              </a:rPr>
              <a:t>Kavram Öğrenme</a:t>
            </a:r>
          </a:p>
          <a:p>
            <a:pPr marL="285750" indent="-285750">
              <a:buFont typeface="Wingdings" pitchFamily="2" charset="2"/>
              <a:buChar char="§"/>
              <a:defRPr/>
            </a:pPr>
            <a:r>
              <a:rPr lang="tr-TR" sz="1600" b="1" dirty="0">
                <a:latin typeface="+mj-lt"/>
              </a:rPr>
              <a:t>Karar Ağaçları</a:t>
            </a:r>
          </a:p>
          <a:p>
            <a:pPr marL="285750" indent="-285750">
              <a:buFont typeface="Wingdings" pitchFamily="2" charset="2"/>
              <a:buChar char="§"/>
              <a:defRPr/>
            </a:pPr>
            <a:r>
              <a:rPr lang="tr-TR" sz="1600" b="1" dirty="0" err="1">
                <a:latin typeface="+mj-lt"/>
              </a:rPr>
              <a:t>Bayes</a:t>
            </a:r>
            <a:r>
              <a:rPr lang="tr-TR" sz="1600" b="1" dirty="0">
                <a:latin typeface="+mj-lt"/>
              </a:rPr>
              <a:t> Sınıflandırıcı</a:t>
            </a:r>
          </a:p>
          <a:p>
            <a:pPr marL="285750" indent="-285750">
              <a:buFont typeface="Wingdings" pitchFamily="2" charset="2"/>
              <a:buChar char="§"/>
              <a:defRPr/>
            </a:pPr>
            <a:r>
              <a:rPr lang="tr-TR" sz="1600" b="1" dirty="0">
                <a:latin typeface="+mj-lt"/>
              </a:rPr>
              <a:t>Q-Learning</a:t>
            </a:r>
          </a:p>
          <a:p>
            <a:pPr marL="285750" indent="-285750">
              <a:buFont typeface="Wingdings" pitchFamily="2" charset="2"/>
              <a:buChar char="§"/>
              <a:defRPr/>
            </a:pPr>
            <a:r>
              <a:rPr lang="tr-TR" sz="1600" b="1" dirty="0">
                <a:latin typeface="+mj-lt"/>
              </a:rPr>
              <a:t>…vs.</a:t>
            </a:r>
          </a:p>
          <a:p>
            <a:pPr algn="ctr">
              <a:defRPr/>
            </a:pPr>
            <a:endParaRPr lang="tr-TR" sz="16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452317" y="2420938"/>
            <a:ext cx="6144118"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DOĞA TEMELLİ YAKLAŞIM</a:t>
            </a:r>
          </a:p>
        </p:txBody>
      </p:sp>
      <p:pic>
        <p:nvPicPr>
          <p:cNvPr id="12" name="Picture 2" descr="C:\Users\hp\AppData\Local\Microsoft\Windows\Temporary Internet Files\Content.IE5\RN11PPUB\MC90035195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1675" y="3189288"/>
            <a:ext cx="5334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C:\Users\hp\AppData\Local\Microsoft\Windows\Temporary Internet Files\Content.IE5\SXPVMRYU\MC900292240[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7938" y="1422400"/>
            <a:ext cx="9715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4" descr="C:\Users\hp\AppData\Local\Microsoft\Windows\Temporary Internet Files\Content.IE5\RN11PPUB\MC90028535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888728">
            <a:off x="7275513" y="3879850"/>
            <a:ext cx="166846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hp\AppData\Local\Microsoft\Windows\Temporary Internet Files\Content.IE5\RN11PPUB\MC900438727[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2763" y="1528763"/>
            <a:ext cx="1031875"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2671763" y="2492375"/>
            <a:ext cx="372268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BAZI BİLİNMESİ</a:t>
            </a:r>
          </a:p>
          <a:p>
            <a:pPr algn="ctr" eaLnBrk="1" hangingPunct="1">
              <a:spcBef>
                <a:spcPts val="300"/>
              </a:spcBef>
              <a:spcAft>
                <a:spcPts val="300"/>
              </a:spcAft>
            </a:pPr>
            <a:r>
              <a:rPr lang="tr-TR" altLang="tr-TR" sz="3600" b="1">
                <a:latin typeface="Arial" charset="0"/>
              </a:rPr>
              <a:t>GEREKENLER</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12" name="Picture 13" descr="C:\Program Files\Microsoft Office\MEDIA\CAGCAT10\j0293236.wmf"/>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235825" y="1050925"/>
            <a:ext cx="15652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1" descr="C:\Users\hp\AppData\Local\Microsoft\Windows\Temporary Internet Files\Content.IE5\NJCL3205\MP900390132[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1325" y="3573463"/>
            <a:ext cx="16843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2" descr="C:\Users\hp\Desktop\MaximumParaboloi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10413" y="3557588"/>
            <a:ext cx="17478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01" name="Dikdörtgen 3"/>
          <p:cNvSpPr>
            <a:spLocks noChangeArrowheads="1"/>
          </p:cNvSpPr>
          <p:nvPr/>
        </p:nvSpPr>
        <p:spPr bwMode="auto">
          <a:xfrm>
            <a:off x="441325" y="1620838"/>
            <a:ext cx="842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Bir problem için, söz konusu koşullar altında bütün muhtemel çözümler arasından en iyi çözümü elde etmeye optimizasyon (en iyileme) denilmektedir.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6" name="Akış Çizelgesi: Sonlandırıcı 15"/>
          <p:cNvSpPr/>
          <p:nvPr/>
        </p:nvSpPr>
        <p:spPr>
          <a:xfrm>
            <a:off x="539552" y="980728"/>
            <a:ext cx="3096344" cy="476071"/>
          </a:xfrm>
          <a:prstGeom prst="flowChartTerminator">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Optimizasyon Kavramı</a:t>
            </a:r>
          </a:p>
        </p:txBody>
      </p:sp>
      <p:pic>
        <p:nvPicPr>
          <p:cNvPr id="4106" name="Picture 2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750" y="2420938"/>
            <a:ext cx="3983038"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Dikdörtgen 3"/>
          <p:cNvSpPr>
            <a:spLocks noChangeArrowheads="1"/>
          </p:cNvSpPr>
          <p:nvPr/>
        </p:nvSpPr>
        <p:spPr bwMode="auto">
          <a:xfrm>
            <a:off x="4838700" y="2420938"/>
            <a:ext cx="39973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Wingdings" pitchFamily="2" charset="2"/>
              <a:buChar char="§"/>
              <a:defRPr/>
            </a:pPr>
            <a:r>
              <a:rPr lang="tr-TR" sz="1600" b="1" dirty="0">
                <a:cs typeface="Arial" pitchFamily="34" charset="0"/>
              </a:rPr>
              <a:t>Maliyet (Minimize)</a:t>
            </a:r>
          </a:p>
          <a:p>
            <a:pPr marL="285750" indent="-285750">
              <a:buFont typeface="Wingdings" pitchFamily="2" charset="2"/>
              <a:buChar char="§"/>
              <a:defRPr/>
            </a:pPr>
            <a:r>
              <a:rPr lang="tr-TR" sz="1600" b="1" dirty="0">
                <a:cs typeface="Arial" pitchFamily="34" charset="0"/>
              </a:rPr>
              <a:t>Ağırlık (Minimize)</a:t>
            </a:r>
          </a:p>
          <a:p>
            <a:pPr marL="285750" indent="-285750">
              <a:buFont typeface="Wingdings" pitchFamily="2" charset="2"/>
              <a:buChar char="§"/>
              <a:defRPr/>
            </a:pPr>
            <a:r>
              <a:rPr lang="tr-TR" sz="1600" b="1" dirty="0">
                <a:cs typeface="Arial" pitchFamily="34" charset="0"/>
              </a:rPr>
              <a:t>Kâr (Maksimize)</a:t>
            </a:r>
          </a:p>
          <a:p>
            <a:pPr marL="285750" indent="-285750">
              <a:buFont typeface="Wingdings" pitchFamily="2" charset="2"/>
              <a:buChar char="§"/>
              <a:defRPr/>
            </a:pPr>
            <a:r>
              <a:rPr lang="tr-TR" sz="1600" b="1" dirty="0">
                <a:cs typeface="Arial" pitchFamily="34" charset="0"/>
              </a:rPr>
              <a:t>Enerji kullanımı (Minimize)</a:t>
            </a:r>
          </a:p>
          <a:p>
            <a:pPr>
              <a:defRPr/>
            </a:pPr>
            <a:r>
              <a:rPr lang="tr-TR" sz="1600" b="1" dirty="0">
                <a:cs typeface="Arial" pitchFamily="34" charset="0"/>
              </a:rPr>
              <a:t>…vb.</a:t>
            </a:r>
          </a:p>
        </p:txBody>
      </p:sp>
      <p:pic>
        <p:nvPicPr>
          <p:cNvPr id="4119" name="Picture 2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0388" y="4508500"/>
            <a:ext cx="29622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0" name="Picture 2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9063" y="4759325"/>
            <a:ext cx="18192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1" name="Picture 2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43663" y="4149725"/>
            <a:ext cx="212407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19"/>
                                        </p:tgtEl>
                                        <p:attrNameLst>
                                          <p:attrName>style.visibility</p:attrName>
                                        </p:attrNameLst>
                                      </p:cBhvr>
                                      <p:to>
                                        <p:strVal val="visible"/>
                                      </p:to>
                                    </p:set>
                                    <p:animEffect transition="in" filter="fade">
                                      <p:cBhvr>
                                        <p:cTn id="7" dur="1000"/>
                                        <p:tgtEl>
                                          <p:spTgt spid="4119"/>
                                        </p:tgtEl>
                                      </p:cBhvr>
                                    </p:animEffect>
                                    <p:anim calcmode="lin" valueType="num">
                                      <p:cBhvr>
                                        <p:cTn id="8" dur="1000" fill="hold"/>
                                        <p:tgtEl>
                                          <p:spTgt spid="4119"/>
                                        </p:tgtEl>
                                        <p:attrNameLst>
                                          <p:attrName>ppt_x</p:attrName>
                                        </p:attrNameLst>
                                      </p:cBhvr>
                                      <p:tavLst>
                                        <p:tav tm="0">
                                          <p:val>
                                            <p:strVal val="#ppt_x"/>
                                          </p:val>
                                        </p:tav>
                                        <p:tav tm="100000">
                                          <p:val>
                                            <p:strVal val="#ppt_x"/>
                                          </p:val>
                                        </p:tav>
                                      </p:tavLst>
                                    </p:anim>
                                    <p:anim calcmode="lin" valueType="num">
                                      <p:cBhvr>
                                        <p:cTn id="9" dur="1000" fill="hold"/>
                                        <p:tgtEl>
                                          <p:spTgt spid="411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1" presetClass="entr" presetSubtype="1" fill="hold" nodeType="clickEffect">
                                  <p:stCondLst>
                                    <p:cond delay="0"/>
                                  </p:stCondLst>
                                  <p:childTnLst>
                                    <p:set>
                                      <p:cBhvr>
                                        <p:cTn id="13" dur="1" fill="hold">
                                          <p:stCondLst>
                                            <p:cond delay="0"/>
                                          </p:stCondLst>
                                        </p:cTn>
                                        <p:tgtEl>
                                          <p:spTgt spid="4120"/>
                                        </p:tgtEl>
                                        <p:attrNameLst>
                                          <p:attrName>style.visibility</p:attrName>
                                        </p:attrNameLst>
                                      </p:cBhvr>
                                      <p:to>
                                        <p:strVal val="visible"/>
                                      </p:to>
                                    </p:set>
                                    <p:animEffect transition="in" filter="wheel(1)">
                                      <p:cBhvr>
                                        <p:cTn id="14" dur="750"/>
                                        <p:tgtEl>
                                          <p:spTgt spid="412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4121"/>
                                        </p:tgtEl>
                                        <p:attrNameLst>
                                          <p:attrName>style.visibility</p:attrName>
                                        </p:attrNameLst>
                                      </p:cBhvr>
                                      <p:to>
                                        <p:strVal val="visible"/>
                                      </p:to>
                                    </p:set>
                                    <p:anim calcmode="lin" valueType="num">
                                      <p:cBhvr>
                                        <p:cTn id="19" dur="250" fill="hold"/>
                                        <p:tgtEl>
                                          <p:spTgt spid="4121"/>
                                        </p:tgtEl>
                                        <p:attrNameLst>
                                          <p:attrName>ppt_w</p:attrName>
                                        </p:attrNameLst>
                                      </p:cBhvr>
                                      <p:tavLst>
                                        <p:tav tm="0">
                                          <p:val>
                                            <p:fltVal val="0"/>
                                          </p:val>
                                        </p:tav>
                                        <p:tav tm="100000">
                                          <p:val>
                                            <p:strVal val="#ppt_w"/>
                                          </p:val>
                                        </p:tav>
                                      </p:tavLst>
                                    </p:anim>
                                    <p:anim calcmode="lin" valueType="num">
                                      <p:cBhvr>
                                        <p:cTn id="20" dur="250" fill="hold"/>
                                        <p:tgtEl>
                                          <p:spTgt spid="4121"/>
                                        </p:tgtEl>
                                        <p:attrNameLst>
                                          <p:attrName>ppt_h</p:attrName>
                                        </p:attrNameLst>
                                      </p:cBhvr>
                                      <p:tavLst>
                                        <p:tav tm="0">
                                          <p:val>
                                            <p:fltVal val="0"/>
                                          </p:val>
                                        </p:tav>
                                        <p:tav tm="100000">
                                          <p:val>
                                            <p:strVal val="#ppt_h"/>
                                          </p:val>
                                        </p:tav>
                                      </p:tavLst>
                                    </p:anim>
                                    <p:anim calcmode="lin" valueType="num">
                                      <p:cBhvr>
                                        <p:cTn id="21" dur="250" fill="hold"/>
                                        <p:tgtEl>
                                          <p:spTgt spid="4121"/>
                                        </p:tgtEl>
                                        <p:attrNameLst>
                                          <p:attrName>style.rotation</p:attrName>
                                        </p:attrNameLst>
                                      </p:cBhvr>
                                      <p:tavLst>
                                        <p:tav tm="0">
                                          <p:val>
                                            <p:fltVal val="90"/>
                                          </p:val>
                                        </p:tav>
                                        <p:tav tm="100000">
                                          <p:val>
                                            <p:fltVal val="0"/>
                                          </p:val>
                                        </p:tav>
                                      </p:tavLst>
                                    </p:anim>
                                    <p:animEffect transition="in" filter="fade">
                                      <p:cBhvr>
                                        <p:cTn id="22" dur="250"/>
                                        <p:tgtEl>
                                          <p:spTgt spid="4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6" name="Akış Çizelgesi: Sonlandırıcı 15"/>
          <p:cNvSpPr/>
          <p:nvPr/>
        </p:nvSpPr>
        <p:spPr>
          <a:xfrm>
            <a:off x="539552" y="980728"/>
            <a:ext cx="3096344" cy="476071"/>
          </a:xfrm>
          <a:prstGeom prst="flowChartTerminator">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Optimizasyon Kavramı</a:t>
            </a:r>
          </a:p>
        </p:txBody>
      </p:sp>
      <p:sp>
        <p:nvSpPr>
          <p:cNvPr id="17" name="Dikdörtgen 16"/>
          <p:cNvSpPr/>
          <p:nvPr/>
        </p:nvSpPr>
        <p:spPr>
          <a:xfrm>
            <a:off x="1111250" y="2274888"/>
            <a:ext cx="4108450" cy="10779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r">
              <a:defRPr/>
            </a:pPr>
            <a:r>
              <a:rPr lang="tr-TR" sz="1600" dirty="0"/>
              <a:t>Analitik yapı,</a:t>
            </a:r>
          </a:p>
          <a:p>
            <a:pPr algn="r">
              <a:defRPr/>
            </a:pPr>
            <a:r>
              <a:rPr lang="tr-TR" sz="1600" dirty="0"/>
              <a:t>Matematiksel işlemler,</a:t>
            </a:r>
          </a:p>
          <a:p>
            <a:pPr algn="r">
              <a:defRPr/>
            </a:pPr>
            <a:r>
              <a:rPr lang="tr-TR" sz="1600" dirty="0"/>
              <a:t>Sürekli yapı,</a:t>
            </a:r>
          </a:p>
          <a:p>
            <a:pPr algn="r">
              <a:defRPr/>
            </a:pPr>
            <a:r>
              <a:rPr lang="tr-TR" sz="1600" dirty="0" err="1"/>
              <a:t>Türevlenebilir</a:t>
            </a:r>
            <a:r>
              <a:rPr lang="tr-TR" sz="1600" dirty="0"/>
              <a:t> yapı,</a:t>
            </a:r>
          </a:p>
        </p:txBody>
      </p:sp>
      <p:sp>
        <p:nvSpPr>
          <p:cNvPr id="13" name="Akış Çizelgesi: Öteki İşlem 12"/>
          <p:cNvSpPr/>
          <p:nvPr/>
        </p:nvSpPr>
        <p:spPr>
          <a:xfrm>
            <a:off x="411163" y="2609850"/>
            <a:ext cx="2470150" cy="40798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dirty="0"/>
              <a:t>Klasik Optimizasyon</a:t>
            </a:r>
          </a:p>
        </p:txBody>
      </p:sp>
      <p:sp>
        <p:nvSpPr>
          <p:cNvPr id="18" name="Dikdörtgen 17"/>
          <p:cNvSpPr/>
          <p:nvPr/>
        </p:nvSpPr>
        <p:spPr>
          <a:xfrm>
            <a:off x="1908175" y="4327525"/>
            <a:ext cx="4108450" cy="10779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r">
              <a:defRPr/>
            </a:pPr>
            <a:r>
              <a:rPr lang="tr-TR" sz="1600" dirty="0"/>
              <a:t>Zeki sistemler,</a:t>
            </a:r>
          </a:p>
          <a:p>
            <a:pPr algn="r">
              <a:defRPr/>
            </a:pPr>
            <a:r>
              <a:rPr lang="tr-TR" sz="1600" dirty="0"/>
              <a:t>Matematiksel ve mantıksal yapı,</a:t>
            </a:r>
          </a:p>
          <a:p>
            <a:pPr algn="r">
              <a:defRPr/>
            </a:pPr>
            <a:r>
              <a:rPr lang="tr-TR" sz="1600" dirty="0"/>
              <a:t>Hedef fonksiyonlu formlar,</a:t>
            </a:r>
          </a:p>
          <a:p>
            <a:pPr algn="r">
              <a:defRPr/>
            </a:pPr>
            <a:r>
              <a:rPr lang="tr-TR" sz="1600" dirty="0"/>
              <a:t>Benzetime dayalı yaklaşımlar</a:t>
            </a:r>
          </a:p>
        </p:txBody>
      </p:sp>
      <p:sp>
        <p:nvSpPr>
          <p:cNvPr id="14" name="Akış Çizelgesi: Öteki İşlem 13"/>
          <p:cNvSpPr/>
          <p:nvPr/>
        </p:nvSpPr>
        <p:spPr>
          <a:xfrm>
            <a:off x="504825" y="4508500"/>
            <a:ext cx="2470150" cy="715963"/>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dirty="0"/>
              <a:t>Yapay Zekâ Tabanlı Optimizasyon</a:t>
            </a:r>
          </a:p>
        </p:txBody>
      </p:sp>
      <p:pic>
        <p:nvPicPr>
          <p:cNvPr id="19" name="Picture 9" descr="C:\Users\hp\Desktop\hea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6800" y="3017838"/>
            <a:ext cx="2800350"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3000"/>
                                        <p:tgtEl>
                                          <p:spTgt spid="19"/>
                                        </p:tgtEl>
                                      </p:cBhvr>
                                    </p:animEffect>
                                    <p:anim calcmode="lin" valueType="num">
                                      <p:cBhvr>
                                        <p:cTn id="30" dur="3000" fill="hold"/>
                                        <p:tgtEl>
                                          <p:spTgt spid="19"/>
                                        </p:tgtEl>
                                        <p:attrNameLst>
                                          <p:attrName>ppt_x</p:attrName>
                                        </p:attrNameLst>
                                      </p:cBhvr>
                                      <p:tavLst>
                                        <p:tav tm="0">
                                          <p:val>
                                            <p:strVal val="#ppt_x"/>
                                          </p:val>
                                        </p:tav>
                                        <p:tav tm="100000">
                                          <p:val>
                                            <p:strVal val="#ppt_x"/>
                                          </p:val>
                                        </p:tav>
                                      </p:tavLst>
                                    </p:anim>
                                    <p:anim calcmode="lin" valueType="num">
                                      <p:cBhvr>
                                        <p:cTn id="31" dur="3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8" grpId="0" animBg="1"/>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Metin kutusu 15"/>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0" name="Akış Çizelgesi: Sonlandırıcı 9"/>
          <p:cNvSpPr/>
          <p:nvPr/>
        </p:nvSpPr>
        <p:spPr>
          <a:xfrm>
            <a:off x="539552" y="980728"/>
            <a:ext cx="3096344" cy="476071"/>
          </a:xfrm>
          <a:prstGeom prst="flowChartTerminator">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tr-TR" sz="1600" dirty="0"/>
              <a:t>Sezgisel (</a:t>
            </a:r>
            <a:r>
              <a:rPr lang="tr-TR" sz="1600" dirty="0" err="1"/>
              <a:t>Heuristic</a:t>
            </a:r>
            <a:r>
              <a:rPr lang="tr-TR" sz="1600" dirty="0"/>
              <a:t>) Algoritmalar</a:t>
            </a:r>
          </a:p>
        </p:txBody>
      </p:sp>
      <p:sp>
        <p:nvSpPr>
          <p:cNvPr id="13" name="Oval 12"/>
          <p:cNvSpPr/>
          <p:nvPr/>
        </p:nvSpPr>
        <p:spPr>
          <a:xfrm>
            <a:off x="1403350" y="1989138"/>
            <a:ext cx="2089150" cy="822325"/>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Doğal</a:t>
            </a:r>
          </a:p>
          <a:p>
            <a:pPr algn="ctr">
              <a:defRPr/>
            </a:pPr>
            <a:r>
              <a:rPr lang="tr-TR" sz="1600" dirty="0"/>
              <a:t>olgu - unsurlar</a:t>
            </a:r>
          </a:p>
        </p:txBody>
      </p:sp>
      <p:sp>
        <p:nvSpPr>
          <p:cNvPr id="14" name="Oval 13"/>
          <p:cNvSpPr/>
          <p:nvPr/>
        </p:nvSpPr>
        <p:spPr>
          <a:xfrm>
            <a:off x="4284663" y="1700213"/>
            <a:ext cx="2087562" cy="822325"/>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İspat edilemez</a:t>
            </a:r>
          </a:p>
          <a:p>
            <a:pPr algn="ctr">
              <a:defRPr/>
            </a:pPr>
            <a:r>
              <a:rPr lang="tr-TR" sz="1600" dirty="0"/>
              <a:t>yakınsama</a:t>
            </a:r>
          </a:p>
        </p:txBody>
      </p:sp>
      <p:sp>
        <p:nvSpPr>
          <p:cNvPr id="15" name="Oval 14"/>
          <p:cNvSpPr/>
          <p:nvPr/>
        </p:nvSpPr>
        <p:spPr>
          <a:xfrm>
            <a:off x="3289300" y="2779713"/>
            <a:ext cx="2087563" cy="822325"/>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Kesin çözüm garanti edilmez</a:t>
            </a:r>
          </a:p>
        </p:txBody>
      </p:sp>
      <p:sp>
        <p:nvSpPr>
          <p:cNvPr id="17" name="Oval 16"/>
          <p:cNvSpPr/>
          <p:nvPr/>
        </p:nvSpPr>
        <p:spPr>
          <a:xfrm>
            <a:off x="712788" y="3235325"/>
            <a:ext cx="2087562" cy="1168400"/>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Basit ve kolay uygulanabilir yapı</a:t>
            </a:r>
          </a:p>
        </p:txBody>
      </p:sp>
      <p:sp>
        <p:nvSpPr>
          <p:cNvPr id="24" name="Yamuk 23"/>
          <p:cNvSpPr/>
          <p:nvPr/>
        </p:nvSpPr>
        <p:spPr>
          <a:xfrm>
            <a:off x="3872700" y="3933056"/>
            <a:ext cx="3630848" cy="1129308"/>
          </a:xfrm>
          <a:prstGeom prst="trapezoid">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endParaRPr lang="tr-TR" sz="1600" dirty="0"/>
          </a:p>
          <a:p>
            <a:pPr algn="ctr">
              <a:defRPr/>
            </a:pPr>
            <a:r>
              <a:rPr lang="tr-TR" sz="1600" dirty="0"/>
              <a:t>Meta-Sezgisel (Meta-</a:t>
            </a:r>
            <a:r>
              <a:rPr lang="tr-TR" sz="1600" dirty="0" err="1"/>
              <a:t>Heuristic</a:t>
            </a:r>
            <a:r>
              <a:rPr lang="tr-TR" sz="1600" dirty="0"/>
              <a:t>) Algoritmalar !?</a:t>
            </a:r>
          </a:p>
          <a:p>
            <a:pPr algn="ctr">
              <a:defRPr/>
            </a:pPr>
            <a:endParaRPr lang="tr-TR" sz="1600" dirty="0"/>
          </a:p>
        </p:txBody>
      </p:sp>
      <p:sp>
        <p:nvSpPr>
          <p:cNvPr id="25" name="Oval 24"/>
          <p:cNvSpPr/>
          <p:nvPr/>
        </p:nvSpPr>
        <p:spPr>
          <a:xfrm>
            <a:off x="6375400" y="1131888"/>
            <a:ext cx="2089150" cy="476250"/>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Olasılıklar</a:t>
            </a:r>
          </a:p>
        </p:txBody>
      </p:sp>
      <p:sp>
        <p:nvSpPr>
          <p:cNvPr id="26" name="Oval 25"/>
          <p:cNvSpPr/>
          <p:nvPr/>
        </p:nvSpPr>
        <p:spPr>
          <a:xfrm>
            <a:off x="6443663" y="2413000"/>
            <a:ext cx="2089150" cy="822325"/>
          </a:xfrm>
          <a:prstGeom prst="ellips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Problem bağlılığı</a:t>
            </a:r>
          </a:p>
        </p:txBody>
      </p:sp>
      <p:sp>
        <p:nvSpPr>
          <p:cNvPr id="27" name="Oval 26"/>
          <p:cNvSpPr/>
          <p:nvPr/>
        </p:nvSpPr>
        <p:spPr>
          <a:xfrm>
            <a:off x="2422525" y="5248543"/>
            <a:ext cx="2087563" cy="822325"/>
          </a:xfrm>
          <a:prstGeom prst="ellipse">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Problem bağımsız</a:t>
            </a:r>
          </a:p>
        </p:txBody>
      </p:sp>
      <p:sp>
        <p:nvSpPr>
          <p:cNvPr id="28" name="Oval 27"/>
          <p:cNvSpPr/>
          <p:nvPr/>
        </p:nvSpPr>
        <p:spPr>
          <a:xfrm>
            <a:off x="4643438" y="5523181"/>
            <a:ext cx="2089150" cy="822325"/>
          </a:xfrm>
          <a:prstGeom prst="ellipse">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Sezgi üstü</a:t>
            </a:r>
            <a:br>
              <a:rPr lang="tr-TR" sz="1600" dirty="0"/>
            </a:br>
            <a:r>
              <a:rPr lang="tr-TR" sz="1600" dirty="0"/>
              <a:t>(Daha iyi sezgi)</a:t>
            </a:r>
          </a:p>
        </p:txBody>
      </p:sp>
      <p:sp>
        <p:nvSpPr>
          <p:cNvPr id="29" name="Oval 28"/>
          <p:cNvSpPr/>
          <p:nvPr/>
        </p:nvSpPr>
        <p:spPr>
          <a:xfrm>
            <a:off x="6877050" y="5248543"/>
            <a:ext cx="2087563" cy="822325"/>
          </a:xfrm>
          <a:prstGeom prst="ellipse">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Daha güçlü ve kapsayıcı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25" grpId="0" animBg="1"/>
      <p:bldP spid="26" grpId="0" animBg="1"/>
      <p:bldP spid="27" grpId="0" animBg="1"/>
      <p:bldP spid="28" grpId="0" animBg="1"/>
      <p:bldP spid="2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73" name="Dikdörtgen 3"/>
          <p:cNvSpPr>
            <a:spLocks noChangeArrowheads="1"/>
          </p:cNvSpPr>
          <p:nvPr/>
        </p:nvSpPr>
        <p:spPr bwMode="auto">
          <a:xfrm>
            <a:off x="441325" y="1125538"/>
            <a:ext cx="842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Çözüm Uzayı</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7175" name="Picture 2" descr="C:\Users\hp\Desktop\solutionspace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0750" y="1630363"/>
            <a:ext cx="335438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3" descr="C:\Users\hp\Desktop\solutionspace5.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9263" y="1633538"/>
            <a:ext cx="355123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5" descr="C:\Users\hp\Desktop\Figure2_portfolioOpt.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750" y="3648075"/>
            <a:ext cx="320675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6" descr="C:\Users\hp\Desktop\47.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19700" y="3714750"/>
            <a:ext cx="282892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Dikdörtgen 3"/>
          <p:cNvSpPr>
            <a:spLocks noChangeArrowheads="1"/>
          </p:cNvSpPr>
          <p:nvPr/>
        </p:nvSpPr>
        <p:spPr bwMode="auto">
          <a:xfrm>
            <a:off x="441325" y="1125538"/>
            <a:ext cx="842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Optimizasyon Test (Benchmark) Fonksiyonları</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819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650" y="1773238"/>
            <a:ext cx="8174038" cy="401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21" name="Dikdörtgen 3"/>
          <p:cNvSpPr>
            <a:spLocks noChangeArrowheads="1"/>
          </p:cNvSpPr>
          <p:nvPr/>
        </p:nvSpPr>
        <p:spPr bwMode="auto">
          <a:xfrm>
            <a:off x="441325" y="1125538"/>
            <a:ext cx="842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NP Problemler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88" y="1736725"/>
            <a:ext cx="4608512"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91125" y="3584575"/>
            <a:ext cx="22669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1913" y="3546475"/>
            <a:ext cx="23526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fade">
                                      <p:cBhvr>
                                        <p:cTn id="12" dur="500"/>
                                        <p:tgtEl>
                                          <p:spTgt spid="19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fade">
                                      <p:cBhvr>
                                        <p:cTn id="1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45" name="Metin kutusu 9"/>
          <p:cNvSpPr txBox="1">
            <a:spLocks noChangeArrowheads="1"/>
          </p:cNvSpPr>
          <p:nvPr/>
        </p:nvSpPr>
        <p:spPr bwMode="auto">
          <a:xfrm>
            <a:off x="2568575" y="2492375"/>
            <a:ext cx="392906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EVRİMSEL</a:t>
            </a:r>
          </a:p>
          <a:p>
            <a:pPr algn="ctr" eaLnBrk="1" hangingPunct="1">
              <a:spcBef>
                <a:spcPts val="300"/>
              </a:spcBef>
              <a:spcAft>
                <a:spcPts val="300"/>
              </a:spcAft>
            </a:pPr>
            <a:r>
              <a:rPr lang="tr-TR" altLang="tr-TR" sz="3600" b="1">
                <a:latin typeface="Arial" charset="0"/>
              </a:rPr>
              <a:t>ALGORİTMALAR</a:t>
            </a:r>
          </a:p>
        </p:txBody>
      </p:sp>
      <p:pic>
        <p:nvPicPr>
          <p:cNvPr id="10247" name="Picture 11" descr="C:\Users\hp\AppData\Local\Microsoft\Windows\Temporary Internet Files\Content.IE5\SXPVMRYU\MC900434822[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3" y="930275"/>
            <a:ext cx="18288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14" name="Picture 2" descr="C:\Users\hp\AppData\Local\Microsoft\Windows\Temporary Internet Files\Content.IE5\RN11PPUB\MC900351958[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21650" y="3465513"/>
            <a:ext cx="533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2" descr="C:\Users\hp\AppData\Local\Microsoft\Windows\Temporary Internet Files\Content.IE5\SXPVMRYU\MC900278848[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9100" y="3716338"/>
            <a:ext cx="1227138"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94" name="Metin kutusu 9"/>
          <p:cNvSpPr txBox="1">
            <a:spLocks noChangeArrowheads="1"/>
          </p:cNvSpPr>
          <p:nvPr/>
        </p:nvSpPr>
        <p:spPr bwMode="auto">
          <a:xfrm>
            <a:off x="1606550" y="2492375"/>
            <a:ext cx="58531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 KAVRAMINI </a:t>
            </a:r>
          </a:p>
          <a:p>
            <a:pPr algn="ctr" eaLnBrk="1" hangingPunct="1">
              <a:spcBef>
                <a:spcPts val="300"/>
              </a:spcBef>
              <a:spcAft>
                <a:spcPts val="300"/>
              </a:spcAft>
            </a:pPr>
            <a:r>
              <a:rPr lang="tr-TR" altLang="tr-TR" sz="3600" b="1">
                <a:latin typeface="Arial" charset="0"/>
              </a:rPr>
              <a:t>OLUŞTURAN ETMENLER</a:t>
            </a:r>
          </a:p>
        </p:txBody>
      </p:sp>
      <p:pic>
        <p:nvPicPr>
          <p:cNvPr id="12296" name="Picture 12" descr="C:\Users\hp\AppData\Local\Microsoft\Windows\Temporary Internet Files\Content.IE5\6EY6Z55Y\MC900405936[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6475" y="3754438"/>
            <a:ext cx="1525588"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5" descr="C:\Users\hp\AppData\Local\Microsoft\Windows\Temporary Internet Files\Content.IE5\RN11PPUB\MC900240437[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7638" y="3770313"/>
            <a:ext cx="1954212"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7" descr="C:\Users\hp\AppData\Local\Microsoft\Windows\Temporary Internet Files\Content.IE5\9F8U0IRN\MC900200271[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3050" y="1066800"/>
            <a:ext cx="11541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69" name="Dikdörtgen 3"/>
          <p:cNvSpPr>
            <a:spLocks noChangeArrowheads="1"/>
          </p:cNvSpPr>
          <p:nvPr/>
        </p:nvSpPr>
        <p:spPr bwMode="auto">
          <a:xfrm>
            <a:off x="3446164" y="1631671"/>
            <a:ext cx="41501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dirty="0"/>
              <a:t>Evrimsel algoritmalar, doğa temelli yaklaşım dahilinde; Charles Darwin’in ortaya koyduğu</a:t>
            </a:r>
          </a:p>
          <a:p>
            <a:pPr eaLnBrk="1" hangingPunct="1"/>
            <a:r>
              <a:rPr lang="tr-TR" altLang="tr-TR" sz="1600" b="1" dirty="0"/>
              <a:t>Evrim Teorisi’ne dayalı unsurlardan esinlenmektedir.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11271" name="Picture 12" descr="C:\Users\hp\Desktop\darwwin19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5548" y="918840"/>
            <a:ext cx="18097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Metin kutusu 15"/>
          <p:cNvSpPr txBox="1">
            <a:spLocks noChangeArrowheads="1"/>
          </p:cNvSpPr>
          <p:nvPr/>
        </p:nvSpPr>
        <p:spPr bwMode="auto">
          <a:xfrm>
            <a:off x="899548" y="3511228"/>
            <a:ext cx="1303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Charles Darwin</a:t>
            </a:r>
          </a:p>
        </p:txBody>
      </p:sp>
      <p:sp>
        <p:nvSpPr>
          <p:cNvPr id="16" name="Düzlem 15"/>
          <p:cNvSpPr/>
          <p:nvPr/>
        </p:nvSpPr>
        <p:spPr>
          <a:xfrm>
            <a:off x="909916" y="4701815"/>
            <a:ext cx="1728192" cy="440055"/>
          </a:xfrm>
          <a:prstGeom prst="plaque">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Üreme</a:t>
            </a:r>
          </a:p>
        </p:txBody>
      </p:sp>
      <p:sp>
        <p:nvSpPr>
          <p:cNvPr id="18" name="Düzlem 17"/>
          <p:cNvSpPr/>
          <p:nvPr/>
        </p:nvSpPr>
        <p:spPr>
          <a:xfrm>
            <a:off x="2855604" y="4365104"/>
            <a:ext cx="1728192" cy="440055"/>
          </a:xfrm>
          <a:prstGeom prst="plaque">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tr-TR" sz="1600" dirty="0"/>
              <a:t>Mutasyon</a:t>
            </a:r>
          </a:p>
        </p:txBody>
      </p:sp>
      <p:sp>
        <p:nvSpPr>
          <p:cNvPr id="19" name="Düzlem 18"/>
          <p:cNvSpPr/>
          <p:nvPr/>
        </p:nvSpPr>
        <p:spPr>
          <a:xfrm>
            <a:off x="4788024" y="4701815"/>
            <a:ext cx="1728192" cy="440055"/>
          </a:xfrm>
          <a:prstGeom prst="plaque">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err="1"/>
              <a:t>Rekombinasyon</a:t>
            </a:r>
            <a:endParaRPr lang="tr-TR" sz="1600" dirty="0"/>
          </a:p>
        </p:txBody>
      </p:sp>
      <p:sp>
        <p:nvSpPr>
          <p:cNvPr id="20" name="Düzlem 19"/>
          <p:cNvSpPr/>
          <p:nvPr/>
        </p:nvSpPr>
        <p:spPr>
          <a:xfrm>
            <a:off x="6732240" y="4365104"/>
            <a:ext cx="1728192" cy="440055"/>
          </a:xfrm>
          <a:prstGeom prst="plaque">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Doğal Seçilim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Düzlem 11"/>
          <p:cNvSpPr/>
          <p:nvPr/>
        </p:nvSpPr>
        <p:spPr>
          <a:xfrm>
            <a:off x="611188" y="1173163"/>
            <a:ext cx="2470150" cy="1319212"/>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2000" dirty="0"/>
              <a:t>Başlangıç nesli ile çözüm adımlarına başlama</a:t>
            </a:r>
          </a:p>
        </p:txBody>
      </p:sp>
      <p:sp>
        <p:nvSpPr>
          <p:cNvPr id="16" name="Metin kutusu 15"/>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8" name="Düzlem 17"/>
          <p:cNvSpPr/>
          <p:nvPr/>
        </p:nvSpPr>
        <p:spPr>
          <a:xfrm>
            <a:off x="1042988" y="3116263"/>
            <a:ext cx="3384550" cy="1720850"/>
          </a:xfrm>
          <a:prstGeom prst="plaque">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tr-TR" sz="2000" dirty="0"/>
              <a:t>Çözüm durumlarına göre ilgili nesilleri evrimsel işlevlerle değiştirme - geliştirme</a:t>
            </a:r>
          </a:p>
        </p:txBody>
      </p:sp>
      <p:sp>
        <p:nvSpPr>
          <p:cNvPr id="19" name="Düzlem 18"/>
          <p:cNvSpPr/>
          <p:nvPr/>
        </p:nvSpPr>
        <p:spPr>
          <a:xfrm>
            <a:off x="3984625" y="792163"/>
            <a:ext cx="2470150" cy="1720850"/>
          </a:xfrm>
          <a:prstGeom prst="plaque">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2000" dirty="0"/>
              <a:t>İyi olan bireylerin seçilmesi; diğerlerinin devre dışı bırakılması</a:t>
            </a:r>
          </a:p>
        </p:txBody>
      </p:sp>
      <p:sp>
        <p:nvSpPr>
          <p:cNvPr id="20" name="Düzlem 19"/>
          <p:cNvSpPr/>
          <p:nvPr/>
        </p:nvSpPr>
        <p:spPr>
          <a:xfrm>
            <a:off x="5219700" y="2900363"/>
            <a:ext cx="2895600" cy="1720850"/>
          </a:xfrm>
          <a:prstGeom prst="plaque">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2000" dirty="0"/>
              <a:t>Elde edilen yeni nesillerle çözüm bulma denemelerine devam etme</a:t>
            </a:r>
          </a:p>
        </p:txBody>
      </p:sp>
      <p:sp>
        <p:nvSpPr>
          <p:cNvPr id="21" name="Düzlem 20"/>
          <p:cNvSpPr/>
          <p:nvPr/>
        </p:nvSpPr>
        <p:spPr>
          <a:xfrm>
            <a:off x="4139778" y="5013176"/>
            <a:ext cx="3384550" cy="1320800"/>
          </a:xfrm>
          <a:prstGeom prst="plaque">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tr-TR" sz="2000" dirty="0"/>
              <a:t>Aynı evrimsel işlemlere; durma kriteri sağlanıncaya kadar devam etme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17" name="Metin kutusu 9"/>
          <p:cNvSpPr txBox="1">
            <a:spLocks noChangeArrowheads="1"/>
          </p:cNvSpPr>
          <p:nvPr/>
        </p:nvSpPr>
        <p:spPr bwMode="auto">
          <a:xfrm>
            <a:off x="2568575" y="2492375"/>
            <a:ext cx="392906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GENETİK</a:t>
            </a:r>
          </a:p>
          <a:p>
            <a:pPr algn="ctr" eaLnBrk="1" hangingPunct="1">
              <a:spcBef>
                <a:spcPts val="300"/>
              </a:spcBef>
              <a:spcAft>
                <a:spcPts val="300"/>
              </a:spcAft>
            </a:pPr>
            <a:r>
              <a:rPr lang="tr-TR" altLang="tr-TR" sz="3600" b="1">
                <a:latin typeface="Arial" charset="0"/>
              </a:rPr>
              <a:t>ALGORİTMALAR</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13320" name="Picture 2" descr="C:\Users\hp\AppData\Local\Microsoft\Windows\Temporary Internet Files\Content.IE5\RN11PPUB\MC90035195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27988" y="1052513"/>
            <a:ext cx="627062"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3" descr="C:\Users\hp\AppData\Local\Microsoft\Windows\Temporary Internet Files\Content.IE5\SXPVMRYU\MC900332444[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3250" y="1320800"/>
            <a:ext cx="1157288"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4" descr="C:\Users\hp\AppData\Local\Microsoft\Windows\Temporary Internet Files\Content.IE5\6EY6Z55Y\MC90030106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7850" y="3813175"/>
            <a:ext cx="1058863"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341" name="Dikdörtgen 3"/>
          <p:cNvSpPr>
            <a:spLocks noChangeArrowheads="1"/>
          </p:cNvSpPr>
          <p:nvPr/>
        </p:nvSpPr>
        <p:spPr bwMode="auto">
          <a:xfrm>
            <a:off x="441325" y="930275"/>
            <a:ext cx="8523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Genetik Algoritmalar, Darwin’in Evrim Teorisi’ne dayanan, arama ve optimizasyon algoritmalarıdır.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6" name="Düzlem 15"/>
          <p:cNvSpPr/>
          <p:nvPr/>
        </p:nvSpPr>
        <p:spPr>
          <a:xfrm>
            <a:off x="1043608" y="1844824"/>
            <a:ext cx="1728192" cy="760095"/>
          </a:xfrm>
          <a:prstGeom prst="plaque">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Uygunluk </a:t>
            </a:r>
            <a:r>
              <a:rPr lang="tr-TR" sz="1600" dirty="0" err="1"/>
              <a:t>Fonsiyonu</a:t>
            </a:r>
            <a:endParaRPr lang="tr-TR" sz="1600" dirty="0"/>
          </a:p>
        </p:txBody>
      </p:sp>
      <p:sp>
        <p:nvSpPr>
          <p:cNvPr id="20" name="Düzlem 19"/>
          <p:cNvSpPr/>
          <p:nvPr/>
        </p:nvSpPr>
        <p:spPr>
          <a:xfrm>
            <a:off x="4653756" y="2224871"/>
            <a:ext cx="1728192" cy="760095"/>
          </a:xfrm>
          <a:prstGeom prst="plaque">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Evrimsel Kavramlar</a:t>
            </a:r>
          </a:p>
        </p:txBody>
      </p:sp>
      <p:sp>
        <p:nvSpPr>
          <p:cNvPr id="21" name="Düzlem 20"/>
          <p:cNvSpPr/>
          <p:nvPr/>
        </p:nvSpPr>
        <p:spPr>
          <a:xfrm>
            <a:off x="2771775" y="4070350"/>
            <a:ext cx="1728788" cy="441325"/>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1600" dirty="0"/>
              <a:t>Gen</a:t>
            </a:r>
          </a:p>
        </p:txBody>
      </p:sp>
      <p:sp>
        <p:nvSpPr>
          <p:cNvPr id="27" name="Düzlem 26"/>
          <p:cNvSpPr/>
          <p:nvPr/>
        </p:nvSpPr>
        <p:spPr>
          <a:xfrm>
            <a:off x="4838700" y="4725988"/>
            <a:ext cx="1728788" cy="758825"/>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1600" dirty="0"/>
              <a:t>Kromozom (Birey)</a:t>
            </a:r>
          </a:p>
        </p:txBody>
      </p:sp>
      <p:sp>
        <p:nvSpPr>
          <p:cNvPr id="28" name="Düzlem 27"/>
          <p:cNvSpPr/>
          <p:nvPr/>
        </p:nvSpPr>
        <p:spPr>
          <a:xfrm>
            <a:off x="6732588" y="3963988"/>
            <a:ext cx="1727200" cy="439737"/>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1600" dirty="0"/>
              <a:t>Popülasyon</a:t>
            </a:r>
          </a:p>
        </p:txBody>
      </p:sp>
      <p:cxnSp>
        <p:nvCxnSpPr>
          <p:cNvPr id="3" name="Düz Ok Bağlayıcısı 2"/>
          <p:cNvCxnSpPr>
            <a:endCxn id="21" idx="0"/>
          </p:cNvCxnSpPr>
          <p:nvPr/>
        </p:nvCxnSpPr>
        <p:spPr>
          <a:xfrm flipH="1">
            <a:off x="3635375" y="2984500"/>
            <a:ext cx="1882775" cy="108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Düz Ok Bağlayıcısı 7"/>
          <p:cNvCxnSpPr>
            <a:endCxn id="27" idx="0"/>
          </p:cNvCxnSpPr>
          <p:nvPr/>
        </p:nvCxnSpPr>
        <p:spPr>
          <a:xfrm>
            <a:off x="5518150" y="2984500"/>
            <a:ext cx="184150" cy="17414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Düz Ok Bağlayıcısı 9"/>
          <p:cNvCxnSpPr>
            <a:endCxn id="28" idx="0"/>
          </p:cNvCxnSpPr>
          <p:nvPr/>
        </p:nvCxnSpPr>
        <p:spPr>
          <a:xfrm>
            <a:off x="5518150" y="2984500"/>
            <a:ext cx="2078038" cy="9794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heel(1)">
                                      <p:cBhvr>
                                        <p:cTn id="12" dur="750"/>
                                        <p:tgtEl>
                                          <p:spTgt spid="20"/>
                                        </p:tgtEl>
                                      </p:cBhvr>
                                    </p:animEffect>
                                  </p:childTnLst>
                                </p:cTn>
                              </p:par>
                            </p:childTnLst>
                          </p:cTn>
                        </p:par>
                        <p:par>
                          <p:cTn id="13" fill="hold" nodeType="afterGroup">
                            <p:stCondLst>
                              <p:cond delay="75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par>
                          <p:cTn id="21" fill="hold" nodeType="afterGroup">
                            <p:stCondLst>
                              <p:cond delay="175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nodeType="afterGroup">
                            <p:stCondLst>
                              <p:cond delay="2250"/>
                            </p:stCondLst>
                            <p:childTnLst>
                              <p:par>
                                <p:cTn id="26" presetID="2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childTnLst>
                          </p:cTn>
                        </p:par>
                        <p:par>
                          <p:cTn id="29" fill="hold" nodeType="afterGroup">
                            <p:stCondLst>
                              <p:cond delay="275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nodeType="afterGroup">
                            <p:stCondLst>
                              <p:cond delay="3250"/>
                            </p:stCondLst>
                            <p:childTnLst>
                              <p:par>
                                <p:cTn id="34" presetID="22" presetClass="entr" presetSubtype="4"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7" name="Dikdörtgen 6"/>
          <p:cNvSpPr/>
          <p:nvPr/>
        </p:nvSpPr>
        <p:spPr>
          <a:xfrm>
            <a:off x="1043608" y="1129100"/>
            <a:ext cx="2016224" cy="58477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Başlangıç</a:t>
            </a:r>
          </a:p>
          <a:p>
            <a:pPr algn="ctr">
              <a:defRPr/>
            </a:pPr>
            <a:r>
              <a:rPr lang="tr-TR" sz="1600" dirty="0"/>
              <a:t>Popülasyonu</a:t>
            </a:r>
          </a:p>
        </p:txBody>
      </p:sp>
      <p:sp>
        <p:nvSpPr>
          <p:cNvPr id="2" name="Sağ Ok 1"/>
          <p:cNvSpPr/>
          <p:nvPr/>
        </p:nvSpPr>
        <p:spPr>
          <a:xfrm>
            <a:off x="3468688" y="1204913"/>
            <a:ext cx="1174750" cy="433387"/>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tr-TR"/>
          </a:p>
        </p:txBody>
      </p:sp>
      <p:sp>
        <p:nvSpPr>
          <p:cNvPr id="9" name="Dikdörtgen 8"/>
          <p:cNvSpPr/>
          <p:nvPr/>
        </p:nvSpPr>
        <p:spPr>
          <a:xfrm>
            <a:off x="5004048" y="1129100"/>
            <a:ext cx="2016224" cy="58477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Sonuçları</a:t>
            </a:r>
          </a:p>
          <a:p>
            <a:pPr algn="ctr">
              <a:defRPr/>
            </a:pPr>
            <a:r>
              <a:rPr lang="tr-TR" sz="1600" dirty="0"/>
              <a:t>Değerlendirme</a:t>
            </a:r>
          </a:p>
        </p:txBody>
      </p:sp>
      <p:sp>
        <p:nvSpPr>
          <p:cNvPr id="3" name="Aşağı Ok 2"/>
          <p:cNvSpPr/>
          <p:nvPr/>
        </p:nvSpPr>
        <p:spPr>
          <a:xfrm>
            <a:off x="5759450" y="1984375"/>
            <a:ext cx="504825" cy="1295400"/>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tr-TR"/>
          </a:p>
        </p:txBody>
      </p:sp>
      <p:sp>
        <p:nvSpPr>
          <p:cNvPr id="11" name="Akış Çizelgesi: Karar 10"/>
          <p:cNvSpPr/>
          <p:nvPr/>
        </p:nvSpPr>
        <p:spPr>
          <a:xfrm>
            <a:off x="5029210" y="3489359"/>
            <a:ext cx="2016224" cy="1161633"/>
          </a:xfrm>
          <a:prstGeom prst="flowChartDecision">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Durma Kriteri?</a:t>
            </a:r>
          </a:p>
        </p:txBody>
      </p:sp>
      <p:sp>
        <p:nvSpPr>
          <p:cNvPr id="13" name="Aşağı Ok 12"/>
          <p:cNvSpPr/>
          <p:nvPr/>
        </p:nvSpPr>
        <p:spPr>
          <a:xfrm>
            <a:off x="7018338" y="4103688"/>
            <a:ext cx="504825" cy="1295400"/>
          </a:xfrm>
          <a:prstGeom prst="down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tr-TR"/>
          </a:p>
        </p:txBody>
      </p:sp>
      <p:sp>
        <p:nvSpPr>
          <p:cNvPr id="14" name="Dikdörtgen 13"/>
          <p:cNvSpPr/>
          <p:nvPr/>
        </p:nvSpPr>
        <p:spPr>
          <a:xfrm>
            <a:off x="6262444" y="5521587"/>
            <a:ext cx="2016224" cy="338554"/>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tr-TR" sz="1600" dirty="0"/>
              <a:t>Optimum Çözüm</a:t>
            </a:r>
          </a:p>
        </p:txBody>
      </p:sp>
      <p:sp>
        <p:nvSpPr>
          <p:cNvPr id="15381" name="Metin kutusu 3"/>
          <p:cNvSpPr txBox="1">
            <a:spLocks noChangeArrowheads="1"/>
          </p:cNvSpPr>
          <p:nvPr/>
        </p:nvSpPr>
        <p:spPr bwMode="auto">
          <a:xfrm>
            <a:off x="7011988" y="3681413"/>
            <a:ext cx="585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a:t>Evet</a:t>
            </a:r>
          </a:p>
        </p:txBody>
      </p:sp>
      <p:sp>
        <p:nvSpPr>
          <p:cNvPr id="15382" name="Metin kutusu 14"/>
          <p:cNvSpPr txBox="1">
            <a:spLocks noChangeArrowheads="1"/>
          </p:cNvSpPr>
          <p:nvPr/>
        </p:nvSpPr>
        <p:spPr bwMode="auto">
          <a:xfrm>
            <a:off x="6035675" y="4640263"/>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a:t>Hayır</a:t>
            </a:r>
          </a:p>
        </p:txBody>
      </p:sp>
      <p:sp>
        <p:nvSpPr>
          <p:cNvPr id="16" name="Sağ Ok 15"/>
          <p:cNvSpPr/>
          <p:nvPr/>
        </p:nvSpPr>
        <p:spPr>
          <a:xfrm flipH="1">
            <a:off x="4856163" y="4608513"/>
            <a:ext cx="1136650" cy="431800"/>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tr-TR"/>
          </a:p>
        </p:txBody>
      </p:sp>
      <p:sp>
        <p:nvSpPr>
          <p:cNvPr id="17" name="Dikdörtgen 16"/>
          <p:cNvSpPr/>
          <p:nvPr/>
        </p:nvSpPr>
        <p:spPr>
          <a:xfrm>
            <a:off x="3229794" y="4655119"/>
            <a:ext cx="1515948" cy="33855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tr-TR" sz="1600" dirty="0"/>
              <a:t>Seçim</a:t>
            </a:r>
          </a:p>
        </p:txBody>
      </p:sp>
      <p:sp>
        <p:nvSpPr>
          <p:cNvPr id="18" name="Sağ Ok 17"/>
          <p:cNvSpPr/>
          <p:nvPr/>
        </p:nvSpPr>
        <p:spPr>
          <a:xfrm rot="5400000" flipH="1">
            <a:off x="3702844" y="4023519"/>
            <a:ext cx="547688" cy="431800"/>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tr-TR"/>
          </a:p>
        </p:txBody>
      </p:sp>
      <p:sp>
        <p:nvSpPr>
          <p:cNvPr id="19" name="Dikdörtgen 18"/>
          <p:cNvSpPr/>
          <p:nvPr/>
        </p:nvSpPr>
        <p:spPr>
          <a:xfrm>
            <a:off x="3208070" y="3484298"/>
            <a:ext cx="1515948" cy="33855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tr-TR" sz="1600" dirty="0"/>
              <a:t>Çaprazlama</a:t>
            </a:r>
          </a:p>
        </p:txBody>
      </p:sp>
      <p:sp>
        <p:nvSpPr>
          <p:cNvPr id="20" name="Dikdörtgen 19"/>
          <p:cNvSpPr/>
          <p:nvPr/>
        </p:nvSpPr>
        <p:spPr>
          <a:xfrm>
            <a:off x="3200098" y="2315685"/>
            <a:ext cx="1515948" cy="33855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tr-TR" sz="1600" dirty="0"/>
              <a:t>Mutasyon</a:t>
            </a:r>
          </a:p>
        </p:txBody>
      </p:sp>
      <p:sp>
        <p:nvSpPr>
          <p:cNvPr id="21" name="Sağ Ok 20"/>
          <p:cNvSpPr/>
          <p:nvPr/>
        </p:nvSpPr>
        <p:spPr>
          <a:xfrm rot="5400000" flipH="1">
            <a:off x="3691731" y="2832894"/>
            <a:ext cx="547688" cy="431800"/>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tr-TR"/>
          </a:p>
        </p:txBody>
      </p:sp>
      <p:sp>
        <p:nvSpPr>
          <p:cNvPr id="22" name="Sağ Ok 21"/>
          <p:cNvSpPr/>
          <p:nvPr/>
        </p:nvSpPr>
        <p:spPr>
          <a:xfrm rot="6577281" flipH="1">
            <a:off x="3790156" y="1734344"/>
            <a:ext cx="547688" cy="43180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tr-TR"/>
          </a:p>
        </p:txBody>
      </p:sp>
      <p:pic>
        <p:nvPicPr>
          <p:cNvPr id="25" name="Picture 2" descr="C:\Users\hp\AppData\Local\Microsoft\Windows\Temporary Internet Files\Content.IE5\RN11PPUB\MC90035195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038625">
            <a:off x="1042988" y="3065463"/>
            <a:ext cx="627062"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hp\AppData\Local\Microsoft\Windows\Temporary Internet Files\Content.IE5\RN11PPUB\MC90035195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038625" flipH="1">
            <a:off x="8072438" y="1857375"/>
            <a:ext cx="41275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89"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Kodlama</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2988" y="2349500"/>
            <a:ext cx="335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Düzlem 16"/>
          <p:cNvSpPr/>
          <p:nvPr/>
        </p:nvSpPr>
        <p:spPr>
          <a:xfrm>
            <a:off x="1042988" y="1728788"/>
            <a:ext cx="1728787" cy="439737"/>
          </a:xfrm>
          <a:prstGeom prst="plaque">
            <a:avLst/>
          </a:prstGeom>
        </p:spPr>
        <p:style>
          <a:lnRef idx="1">
            <a:schemeClr val="dk1"/>
          </a:lnRef>
          <a:fillRef idx="2">
            <a:schemeClr val="dk1"/>
          </a:fillRef>
          <a:effectRef idx="1">
            <a:schemeClr val="dk1"/>
          </a:effectRef>
          <a:fontRef idx="minor">
            <a:schemeClr val="dk1"/>
          </a:fontRef>
        </p:style>
        <p:txBody>
          <a:bodyPr>
            <a:spAutoFit/>
          </a:bodyPr>
          <a:lstStyle/>
          <a:p>
            <a:pPr algn="ctr">
              <a:defRPr/>
            </a:pPr>
            <a:r>
              <a:rPr lang="tr-TR" sz="1600" dirty="0"/>
              <a:t>İkili Kodlama</a:t>
            </a:r>
          </a:p>
        </p:txBody>
      </p:sp>
      <p:sp>
        <p:nvSpPr>
          <p:cNvPr id="18" name="Düzlem 17"/>
          <p:cNvSpPr/>
          <p:nvPr/>
        </p:nvSpPr>
        <p:spPr>
          <a:xfrm>
            <a:off x="4903788" y="2967038"/>
            <a:ext cx="2520950" cy="439737"/>
          </a:xfrm>
          <a:prstGeom prst="plaque">
            <a:avLst/>
          </a:prstGeom>
        </p:spPr>
        <p:style>
          <a:lnRef idx="1">
            <a:schemeClr val="dk1"/>
          </a:lnRef>
          <a:fillRef idx="2">
            <a:schemeClr val="dk1"/>
          </a:fillRef>
          <a:effectRef idx="1">
            <a:schemeClr val="dk1"/>
          </a:effectRef>
          <a:fontRef idx="minor">
            <a:schemeClr val="dk1"/>
          </a:fontRef>
        </p:style>
        <p:txBody>
          <a:bodyPr>
            <a:spAutoFit/>
          </a:bodyPr>
          <a:lstStyle/>
          <a:p>
            <a:pPr algn="ctr">
              <a:defRPr/>
            </a:pPr>
            <a:r>
              <a:rPr lang="tr-TR" sz="1600" dirty="0"/>
              <a:t>Sıralı Kodlama</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3788" y="3573463"/>
            <a:ext cx="39624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Düzlem 21"/>
          <p:cNvSpPr/>
          <p:nvPr/>
        </p:nvSpPr>
        <p:spPr>
          <a:xfrm>
            <a:off x="823913" y="4221163"/>
            <a:ext cx="2235200" cy="439737"/>
          </a:xfrm>
          <a:prstGeom prst="plaque">
            <a:avLst/>
          </a:prstGeom>
        </p:spPr>
        <p:style>
          <a:lnRef idx="1">
            <a:schemeClr val="dk1"/>
          </a:lnRef>
          <a:fillRef idx="2">
            <a:schemeClr val="dk1"/>
          </a:fillRef>
          <a:effectRef idx="1">
            <a:schemeClr val="dk1"/>
          </a:effectRef>
          <a:fontRef idx="minor">
            <a:schemeClr val="dk1"/>
          </a:fontRef>
        </p:style>
        <p:txBody>
          <a:bodyPr>
            <a:spAutoFit/>
          </a:bodyPr>
          <a:lstStyle/>
          <a:p>
            <a:pPr algn="ctr">
              <a:defRPr/>
            </a:pPr>
            <a:r>
              <a:rPr lang="tr-TR" sz="1600" dirty="0"/>
              <a:t>Değer Kodlama</a:t>
            </a:r>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025" y="4868863"/>
            <a:ext cx="72294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0482"/>
                                        </p:tgtEl>
                                        <p:attrNameLst>
                                          <p:attrName>style.visibility</p:attrName>
                                        </p:attrNameLst>
                                      </p:cBhvr>
                                      <p:to>
                                        <p:strVal val="visible"/>
                                      </p:to>
                                    </p:set>
                                    <p:animEffect transition="in" filter="fade">
                                      <p:cBhvr>
                                        <p:cTn id="11" dur="500"/>
                                        <p:tgtEl>
                                          <p:spTgt spid="204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0483"/>
                                        </p:tgtEl>
                                        <p:attrNameLst>
                                          <p:attrName>style.visibility</p:attrName>
                                        </p:attrNameLst>
                                      </p:cBhvr>
                                      <p:to>
                                        <p:strVal val="visible"/>
                                      </p:to>
                                    </p:set>
                                    <p:animEffect transition="in" filter="fade">
                                      <p:cBhvr>
                                        <p:cTn id="20" dur="500"/>
                                        <p:tgtEl>
                                          <p:spTgt spid="204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0485"/>
                                        </p:tgtEl>
                                        <p:attrNameLst>
                                          <p:attrName>style.visibility</p:attrName>
                                        </p:attrNameLst>
                                      </p:cBhvr>
                                      <p:to>
                                        <p:strVal val="visible"/>
                                      </p:to>
                                    </p:set>
                                    <p:animEffect transition="in" filter="fade">
                                      <p:cBhvr>
                                        <p:cTn id="29"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13"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Seçim İşlemleri</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7" name="Düzlem 16"/>
          <p:cNvSpPr/>
          <p:nvPr/>
        </p:nvSpPr>
        <p:spPr>
          <a:xfrm>
            <a:off x="1042988" y="1728788"/>
            <a:ext cx="1728787" cy="439737"/>
          </a:xfrm>
          <a:prstGeom prst="plaque">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tr-TR" sz="1600" dirty="0"/>
              <a:t>Rulet Tekerleği</a:t>
            </a:r>
          </a:p>
        </p:txBody>
      </p:sp>
      <p:sp>
        <p:nvSpPr>
          <p:cNvPr id="18" name="Düzlem 17"/>
          <p:cNvSpPr/>
          <p:nvPr/>
        </p:nvSpPr>
        <p:spPr>
          <a:xfrm>
            <a:off x="4903788" y="2117725"/>
            <a:ext cx="1755775" cy="439738"/>
          </a:xfrm>
          <a:prstGeom prst="plaque">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1600" dirty="0"/>
              <a:t>Turnuva</a:t>
            </a:r>
          </a:p>
        </p:txBody>
      </p:sp>
      <p:sp>
        <p:nvSpPr>
          <p:cNvPr id="22" name="Düzlem 21"/>
          <p:cNvSpPr/>
          <p:nvPr/>
        </p:nvSpPr>
        <p:spPr>
          <a:xfrm>
            <a:off x="823913" y="4221163"/>
            <a:ext cx="1947862" cy="439737"/>
          </a:xfrm>
          <a:prstGeom prst="plaque">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tr-TR" sz="1600" dirty="0"/>
              <a:t>Sabit Durum</a:t>
            </a:r>
          </a:p>
        </p:txBody>
      </p:sp>
      <p:sp>
        <p:nvSpPr>
          <p:cNvPr id="13" name="Düzlem 12"/>
          <p:cNvSpPr/>
          <p:nvPr/>
        </p:nvSpPr>
        <p:spPr>
          <a:xfrm>
            <a:off x="5686425" y="4581128"/>
            <a:ext cx="1947863" cy="439738"/>
          </a:xfrm>
          <a:prstGeom prst="plaque">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1600" dirty="0"/>
              <a:t>Sıralama</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68375" y="2201863"/>
            <a:ext cx="1803400"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18113" y="2716213"/>
            <a:ext cx="11287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35050" y="4797425"/>
            <a:ext cx="1525588"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86425" y="5152628"/>
            <a:ext cx="1916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1506"/>
                                        </p:tgtEl>
                                        <p:attrNameLst>
                                          <p:attrName>style.visibility</p:attrName>
                                        </p:attrNameLst>
                                      </p:cBhvr>
                                      <p:to>
                                        <p:strVal val="visible"/>
                                      </p:to>
                                    </p:set>
                                    <p:animEffect transition="in" filter="fade">
                                      <p:cBhvr>
                                        <p:cTn id="11" dur="500"/>
                                        <p:tgtEl>
                                          <p:spTgt spid="215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1507"/>
                                        </p:tgtEl>
                                        <p:attrNameLst>
                                          <p:attrName>style.visibility</p:attrName>
                                        </p:attrNameLst>
                                      </p:cBhvr>
                                      <p:to>
                                        <p:strVal val="visible"/>
                                      </p:to>
                                    </p:set>
                                    <p:animEffect transition="in" filter="fade">
                                      <p:cBhvr>
                                        <p:cTn id="20" dur="500"/>
                                        <p:tgtEl>
                                          <p:spTgt spid="215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1508"/>
                                        </p:tgtEl>
                                        <p:attrNameLst>
                                          <p:attrName>style.visibility</p:attrName>
                                        </p:attrNameLst>
                                      </p:cBhvr>
                                      <p:to>
                                        <p:strVal val="visible"/>
                                      </p:to>
                                    </p:set>
                                    <p:animEffect transition="in" filter="fade">
                                      <p:cBhvr>
                                        <p:cTn id="29" dur="500"/>
                                        <p:tgtEl>
                                          <p:spTgt spid="2150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21509"/>
                                        </p:tgtEl>
                                        <p:attrNameLst>
                                          <p:attrName>style.visibility</p:attrName>
                                        </p:attrNameLst>
                                      </p:cBhvr>
                                      <p:to>
                                        <p:strVal val="visible"/>
                                      </p:to>
                                    </p:set>
                                    <p:animEffect transition="in" filter="fade">
                                      <p:cBhvr>
                                        <p:cTn id="38"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37"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Genetik İşlemler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7" name="Düzlem 16"/>
          <p:cNvSpPr/>
          <p:nvPr/>
        </p:nvSpPr>
        <p:spPr>
          <a:xfrm>
            <a:off x="508000" y="1712913"/>
            <a:ext cx="1727200" cy="439737"/>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1600" dirty="0"/>
              <a:t>Çaprazlama</a:t>
            </a:r>
          </a:p>
        </p:txBody>
      </p:sp>
      <p:sp>
        <p:nvSpPr>
          <p:cNvPr id="18" name="Düzlem 17"/>
          <p:cNvSpPr/>
          <p:nvPr/>
        </p:nvSpPr>
        <p:spPr>
          <a:xfrm>
            <a:off x="4751388" y="3513138"/>
            <a:ext cx="1755775" cy="439737"/>
          </a:xfrm>
          <a:prstGeom prst="plaque">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Mutasyon</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8000" y="2349500"/>
            <a:ext cx="3887788"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1388" y="4087813"/>
            <a:ext cx="3716337"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fade">
                                      <p:cBhvr>
                                        <p:cTn id="11" dur="500"/>
                                        <p:tgtEl>
                                          <p:spTgt spid="225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2531"/>
                                        </p:tgtEl>
                                        <p:attrNameLst>
                                          <p:attrName>style.visibility</p:attrName>
                                        </p:attrNameLst>
                                      </p:cBhvr>
                                      <p:to>
                                        <p:strVal val="visible"/>
                                      </p:to>
                                    </p:set>
                                    <p:animEffect transition="in" filter="fade">
                                      <p:cBhvr>
                                        <p:cTn id="20"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Düzlem 11"/>
          <p:cNvSpPr/>
          <p:nvPr/>
        </p:nvSpPr>
        <p:spPr>
          <a:xfrm>
            <a:off x="1433513" y="1276350"/>
            <a:ext cx="2470150" cy="919163"/>
          </a:xfrm>
          <a:prstGeom prst="plaque">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tr-TR" sz="2000" dirty="0"/>
              <a:t>Çaprazlama </a:t>
            </a:r>
          </a:p>
          <a:p>
            <a:pPr algn="ctr">
              <a:defRPr/>
            </a:pPr>
            <a:r>
              <a:rPr lang="tr-TR" sz="2000" dirty="0"/>
              <a:t>Olasılığı!</a:t>
            </a:r>
          </a:p>
        </p:txBody>
      </p:sp>
      <p:sp>
        <p:nvSpPr>
          <p:cNvPr id="16" name="Metin kutusu 15"/>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8" name="Düzlem 17"/>
          <p:cNvSpPr/>
          <p:nvPr/>
        </p:nvSpPr>
        <p:spPr>
          <a:xfrm>
            <a:off x="1739900" y="3287713"/>
            <a:ext cx="2303463" cy="920750"/>
          </a:xfrm>
          <a:prstGeom prst="plaque">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tr-TR" sz="2000" dirty="0"/>
              <a:t>Mutasyon</a:t>
            </a:r>
          </a:p>
          <a:p>
            <a:pPr algn="ctr">
              <a:defRPr/>
            </a:pPr>
            <a:r>
              <a:rPr lang="tr-TR" sz="2000" dirty="0"/>
              <a:t>Olasılığı!</a:t>
            </a:r>
          </a:p>
        </p:txBody>
      </p:sp>
      <p:sp>
        <p:nvSpPr>
          <p:cNvPr id="20" name="Düzlem 19"/>
          <p:cNvSpPr/>
          <p:nvPr/>
        </p:nvSpPr>
        <p:spPr>
          <a:xfrm>
            <a:off x="4746625" y="2297113"/>
            <a:ext cx="2665413" cy="920750"/>
          </a:xfrm>
          <a:prstGeom prst="plaque">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2000" dirty="0"/>
              <a:t>Popülasyon</a:t>
            </a:r>
          </a:p>
          <a:p>
            <a:pPr algn="ctr">
              <a:defRPr/>
            </a:pPr>
            <a:r>
              <a:rPr lang="tr-TR" sz="2000" dirty="0"/>
              <a:t>Büyüklüğü !</a:t>
            </a:r>
          </a:p>
        </p:txBody>
      </p:sp>
      <p:sp>
        <p:nvSpPr>
          <p:cNvPr id="21" name="Düzlem 20"/>
          <p:cNvSpPr/>
          <p:nvPr/>
        </p:nvSpPr>
        <p:spPr>
          <a:xfrm>
            <a:off x="3570288" y="5013325"/>
            <a:ext cx="2536825" cy="920750"/>
          </a:xfrm>
          <a:prstGeom prst="plaque">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defRPr/>
            </a:pPr>
            <a:r>
              <a:rPr lang="tr-TR" sz="2000" dirty="0"/>
              <a:t>Uygunluk</a:t>
            </a:r>
          </a:p>
          <a:p>
            <a:pPr algn="ctr">
              <a:defRPr/>
            </a:pPr>
            <a:r>
              <a:rPr lang="tr-TR" sz="2000" dirty="0"/>
              <a:t>Fonksiyonu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485" name="Metin kutusu 9"/>
          <p:cNvSpPr txBox="1">
            <a:spLocks noChangeArrowheads="1"/>
          </p:cNvSpPr>
          <p:nvPr/>
        </p:nvSpPr>
        <p:spPr bwMode="auto">
          <a:xfrm>
            <a:off x="2568575" y="2492375"/>
            <a:ext cx="392906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SÜRÜ TEMELLİ</a:t>
            </a:r>
          </a:p>
          <a:p>
            <a:pPr algn="ctr" eaLnBrk="1" hangingPunct="1">
              <a:spcBef>
                <a:spcPts val="300"/>
              </a:spcBef>
              <a:spcAft>
                <a:spcPts val="300"/>
              </a:spcAft>
            </a:pPr>
            <a:r>
              <a:rPr lang="tr-TR" altLang="tr-TR" sz="3600" b="1">
                <a:latin typeface="Arial" charset="0"/>
              </a:rPr>
              <a:t>ALGORİTMALAR</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20488" name="Picture 4" descr="C:\Users\hp\AppData\Local\Microsoft\Windows\Temporary Internet Files\Content.IE5\SXPVMRYU\MC90029224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6888" y="3860800"/>
            <a:ext cx="1482725"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11" descr="C:\Users\hp\AppData\Local\Microsoft\Windows\Temporary Internet Files\Content.IE5\2UZ1KW0U\MP900423102[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08850" y="1235075"/>
            <a:ext cx="1373188"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etin kutusu 12"/>
          <p:cNvSpPr txBox="1">
            <a:spLocks noChangeArrowheads="1"/>
          </p:cNvSpPr>
          <p:nvPr/>
        </p:nvSpPr>
        <p:spPr bwMode="auto">
          <a:xfrm>
            <a:off x="206375" y="981075"/>
            <a:ext cx="90709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Yapay Zekâ kavramını oluşturan etmenler dediğimizde, bu kavramı oluşturan ve kavramın </a:t>
            </a:r>
          </a:p>
          <a:p>
            <a:pPr eaLnBrk="1" hangingPunct="1">
              <a:spcBef>
                <a:spcPts val="300"/>
              </a:spcBef>
              <a:spcAft>
                <a:spcPts val="300"/>
              </a:spcAft>
            </a:pPr>
            <a:r>
              <a:rPr lang="tr-TR" altLang="tr-TR" sz="1600" b="1">
                <a:latin typeface="Arial" charset="0"/>
              </a:rPr>
              <a:t>dayanak noktası olduğu etmenler aklımıza gelmelidir. Nitekim bu etmenlerden birisinin </a:t>
            </a:r>
          </a:p>
          <a:p>
            <a:pPr eaLnBrk="1" hangingPunct="1">
              <a:spcBef>
                <a:spcPts val="300"/>
              </a:spcBef>
              <a:spcAft>
                <a:spcPts val="300"/>
              </a:spcAft>
            </a:pPr>
            <a:r>
              <a:rPr lang="tr-TR" altLang="tr-TR" sz="1600" b="1">
                <a:latin typeface="Arial" charset="0"/>
              </a:rPr>
              <a:t>eksikliği, Yapay Zekâ’dan bahsetmemize engel teşkil etmektedir.</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3708400" y="3501852"/>
            <a:ext cx="1584325" cy="1439862"/>
          </a:xfrm>
          <a:prstGeom prst="ellipse">
            <a:avLst/>
          </a:prstGeom>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tr-TR" b="1" dirty="0"/>
              <a:t>Yapay Zekâ</a:t>
            </a:r>
          </a:p>
        </p:txBody>
      </p:sp>
      <p:sp>
        <p:nvSpPr>
          <p:cNvPr id="5" name="Aşağı Ok 4"/>
          <p:cNvSpPr/>
          <p:nvPr/>
        </p:nvSpPr>
        <p:spPr>
          <a:xfrm>
            <a:off x="4319588" y="5086177"/>
            <a:ext cx="360362" cy="358775"/>
          </a:xfrm>
          <a:prstGeom prst="downArrow">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tr-TR"/>
          </a:p>
        </p:txBody>
      </p:sp>
      <p:sp>
        <p:nvSpPr>
          <p:cNvPr id="16" name="Aşağı Ok 15"/>
          <p:cNvSpPr/>
          <p:nvPr/>
        </p:nvSpPr>
        <p:spPr>
          <a:xfrm flipV="1">
            <a:off x="4319588" y="2997027"/>
            <a:ext cx="360362" cy="360362"/>
          </a:xfrm>
          <a:prstGeom prst="downArrow">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tr-TR"/>
          </a:p>
        </p:txBody>
      </p:sp>
      <p:sp>
        <p:nvSpPr>
          <p:cNvPr id="17" name="Aşağı Ok 16"/>
          <p:cNvSpPr/>
          <p:nvPr/>
        </p:nvSpPr>
        <p:spPr>
          <a:xfrm rot="5400000" flipV="1">
            <a:off x="5435601" y="4041601"/>
            <a:ext cx="360362" cy="360363"/>
          </a:xfrm>
          <a:prstGeom prst="downArrow">
            <a:avLst/>
          </a:prstGeom>
        </p:spPr>
        <p:style>
          <a:lnRef idx="3">
            <a:schemeClr val="lt1"/>
          </a:lnRef>
          <a:fillRef idx="1">
            <a:schemeClr val="accent4"/>
          </a:fillRef>
          <a:effectRef idx="1">
            <a:schemeClr val="accent4"/>
          </a:effectRef>
          <a:fontRef idx="minor">
            <a:schemeClr val="lt1"/>
          </a:fontRef>
        </p:style>
        <p:txBody>
          <a:bodyPr anchor="ctr"/>
          <a:lstStyle/>
          <a:p>
            <a:pPr algn="ctr" fontAlgn="auto">
              <a:spcBef>
                <a:spcPts val="0"/>
              </a:spcBef>
              <a:spcAft>
                <a:spcPts val="0"/>
              </a:spcAft>
              <a:defRPr/>
            </a:pPr>
            <a:endParaRPr lang="tr-TR"/>
          </a:p>
        </p:txBody>
      </p:sp>
      <p:sp>
        <p:nvSpPr>
          <p:cNvPr id="18" name="Aşağı Ok 17"/>
          <p:cNvSpPr/>
          <p:nvPr/>
        </p:nvSpPr>
        <p:spPr>
          <a:xfrm rot="16200000" flipV="1">
            <a:off x="3203576" y="4041601"/>
            <a:ext cx="360362" cy="360363"/>
          </a:xfrm>
          <a:prstGeom prst="downArrow">
            <a:avLst/>
          </a:prstGeom>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tr-TR"/>
          </a:p>
        </p:txBody>
      </p:sp>
      <p:sp>
        <p:nvSpPr>
          <p:cNvPr id="7" name="Çapraz Köşesi Kesik Dikdörtgen 6"/>
          <p:cNvSpPr/>
          <p:nvPr/>
        </p:nvSpPr>
        <p:spPr>
          <a:xfrm>
            <a:off x="3708400" y="2204864"/>
            <a:ext cx="1584325" cy="649288"/>
          </a:xfrm>
          <a:prstGeom prst="snip2Diag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tr-TR" b="1" dirty="0"/>
              <a:t>Zekâ / Dinamik</a:t>
            </a:r>
          </a:p>
        </p:txBody>
      </p:sp>
      <p:sp>
        <p:nvSpPr>
          <p:cNvPr id="20" name="Çapraz Köşesi Kesik Dikdörtgen 19"/>
          <p:cNvSpPr/>
          <p:nvPr/>
        </p:nvSpPr>
        <p:spPr>
          <a:xfrm>
            <a:off x="6011863" y="3897139"/>
            <a:ext cx="1584325" cy="647700"/>
          </a:xfrm>
          <a:prstGeom prst="snip2DiagRect">
            <a:avLst/>
          </a:prstGeom>
        </p:spPr>
        <p:style>
          <a:lnRef idx="3">
            <a:schemeClr val="lt1"/>
          </a:lnRef>
          <a:fillRef idx="1">
            <a:schemeClr val="accent4"/>
          </a:fillRef>
          <a:effectRef idx="1">
            <a:schemeClr val="accent4"/>
          </a:effectRef>
          <a:fontRef idx="minor">
            <a:schemeClr val="lt1"/>
          </a:fontRef>
        </p:style>
        <p:txBody>
          <a:bodyPr anchor="ctr"/>
          <a:lstStyle/>
          <a:p>
            <a:pPr algn="ctr" fontAlgn="auto">
              <a:spcBef>
                <a:spcPts val="0"/>
              </a:spcBef>
              <a:spcAft>
                <a:spcPts val="0"/>
              </a:spcAft>
              <a:defRPr/>
            </a:pPr>
            <a:r>
              <a:rPr lang="tr-TR" b="1" dirty="0"/>
              <a:t>Problemler</a:t>
            </a:r>
          </a:p>
        </p:txBody>
      </p:sp>
      <p:sp>
        <p:nvSpPr>
          <p:cNvPr id="21" name="Çapraz Köşesi Kesik Dikdörtgen 20"/>
          <p:cNvSpPr/>
          <p:nvPr/>
        </p:nvSpPr>
        <p:spPr>
          <a:xfrm>
            <a:off x="1403350" y="3897139"/>
            <a:ext cx="1584325" cy="647700"/>
          </a:xfrm>
          <a:prstGeom prst="snip2DiagRect">
            <a:avLst/>
          </a:prstGeom>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r>
              <a:rPr lang="tr-TR" b="1" dirty="0"/>
              <a:t>Benzetim</a:t>
            </a:r>
          </a:p>
        </p:txBody>
      </p:sp>
      <p:sp>
        <p:nvSpPr>
          <p:cNvPr id="22" name="Çapraz Köşesi Kesik Dikdörtgen 21"/>
          <p:cNvSpPr/>
          <p:nvPr/>
        </p:nvSpPr>
        <p:spPr>
          <a:xfrm>
            <a:off x="3708400" y="5625927"/>
            <a:ext cx="1584325" cy="649287"/>
          </a:xfrm>
          <a:prstGeom prst="snip2DiagRect">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tr-TR" b="1" dirty="0"/>
              <a:t>Mantık ve Matematik</a:t>
            </a:r>
          </a:p>
        </p:txBody>
      </p:sp>
      <p:sp>
        <p:nvSpPr>
          <p:cNvPr id="19" name="Metin kutusu 18"/>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509" name="Dikdörtgen 3"/>
          <p:cNvSpPr>
            <a:spLocks noChangeArrowheads="1"/>
          </p:cNvSpPr>
          <p:nvPr/>
        </p:nvSpPr>
        <p:spPr bwMode="auto">
          <a:xfrm>
            <a:off x="441325" y="930275"/>
            <a:ext cx="842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dirty="0"/>
              <a:t>Sürü temelli algoritmalar, doğada yer alan canlı sürülerinde meydana gelen zeki davranış şekillerinin benzetimine dayanmaktadır.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21511" name="Picture 22" descr="C:\Users\hp\AppData\Local\Microsoft\Windows\Temporary Internet Files\Content.IE5\6EY6Z55Y\MP900428006[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1550" y="2003425"/>
            <a:ext cx="231298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4" descr="C:\Users\hp\AppData\Local\Microsoft\Windows\Temporary Internet Files\Content.IE5\RN11PPUB\MP900428001[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84663" y="2003425"/>
            <a:ext cx="2324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25" descr="C:\Users\hp\AppData\Local\Microsoft\Windows\Temporary Internet Files\Content.IE5\NJCL3205\MP900316870[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98738" y="4076700"/>
            <a:ext cx="254952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26" descr="C:\Users\hp\AppData\Local\Microsoft\Windows\Temporary Internet Files\Content.IE5\PQZU6UZ5\MC900438020[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65875" y="3978275"/>
            <a:ext cx="1452563"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Aynı Yan Köşesi Kesik Dikdörtgen 11"/>
          <p:cNvSpPr/>
          <p:nvPr/>
        </p:nvSpPr>
        <p:spPr>
          <a:xfrm>
            <a:off x="1057275" y="1360488"/>
            <a:ext cx="2470150" cy="1104067"/>
          </a:xfrm>
          <a:prstGeom prst="snip2Same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2000" dirty="0"/>
              <a:t>Kasıtlı veya kasıtlı olmayan zeki davranış şekilleri</a:t>
            </a:r>
          </a:p>
        </p:txBody>
      </p:sp>
      <p:sp>
        <p:nvSpPr>
          <p:cNvPr id="16" name="Metin kutusu 15"/>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8" name="Aynı Yan Köşesi Kesik Dikdörtgen 17"/>
          <p:cNvSpPr/>
          <p:nvPr/>
        </p:nvSpPr>
        <p:spPr>
          <a:xfrm>
            <a:off x="1331913" y="3832225"/>
            <a:ext cx="2938462" cy="769938"/>
          </a:xfrm>
          <a:prstGeom prst="snip2Same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tr-TR" sz="2000" dirty="0"/>
              <a:t>Karşılıklı etkileşim ve Ortak Payda</a:t>
            </a:r>
          </a:p>
        </p:txBody>
      </p:sp>
      <p:sp>
        <p:nvSpPr>
          <p:cNvPr id="19" name="Aynı Yan Köşesi Kesik Dikdörtgen 18"/>
          <p:cNvSpPr/>
          <p:nvPr/>
        </p:nvSpPr>
        <p:spPr>
          <a:xfrm>
            <a:off x="4140200" y="2276475"/>
            <a:ext cx="2470150" cy="1104900"/>
          </a:xfrm>
          <a:prstGeom prst="snip2Same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2000" dirty="0"/>
              <a:t>İşbirliğine dayalı hareketler - yönelimler</a:t>
            </a:r>
          </a:p>
        </p:txBody>
      </p:sp>
      <p:sp>
        <p:nvSpPr>
          <p:cNvPr id="21" name="Aynı Yan Köşesi Kesik Dikdörtgen 20"/>
          <p:cNvSpPr/>
          <p:nvPr/>
        </p:nvSpPr>
        <p:spPr>
          <a:xfrm>
            <a:off x="4621213" y="4652963"/>
            <a:ext cx="3384550" cy="1438275"/>
          </a:xfrm>
          <a:prstGeom prst="snip2Same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tr-TR" sz="2000" dirty="0"/>
              <a:t>Geniş çerçeve kendini durma kriterine kadar devam ettiren hareketler - işlevler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heel(1)">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557" name="Metin kutusu 9"/>
          <p:cNvSpPr txBox="1">
            <a:spLocks noChangeArrowheads="1"/>
          </p:cNvSpPr>
          <p:nvPr/>
        </p:nvSpPr>
        <p:spPr bwMode="auto">
          <a:xfrm>
            <a:off x="2520950" y="2492375"/>
            <a:ext cx="40243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PARÇACIK SÜRÜ</a:t>
            </a:r>
          </a:p>
          <a:p>
            <a:pPr algn="ctr" eaLnBrk="1" hangingPunct="1">
              <a:spcBef>
                <a:spcPts val="300"/>
              </a:spcBef>
              <a:spcAft>
                <a:spcPts val="300"/>
              </a:spcAft>
            </a:pPr>
            <a:r>
              <a:rPr lang="tr-TR" altLang="tr-TR" sz="3600" b="1">
                <a:latin typeface="Arial" charset="0"/>
              </a:rPr>
              <a:t>OPTİMİZASYONU</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23560" name="Picture 24" descr="C:\Users\hp\AppData\Local\Microsoft\Windows\Temporary Internet Files\Content.IE5\RN11PPUB\MP900428001[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850" y="3770313"/>
            <a:ext cx="18542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2" descr="C:\Users\hp\AppData\Local\Microsoft\Windows\Temporary Internet Files\Content.IE5\6EY6Z55Y\MP900428006[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6550" y="1052513"/>
            <a:ext cx="1849438"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4" descr="C:\Users\hp\AppData\Local\Microsoft\Windows\Temporary Internet Files\Content.IE5\SXPVMRYU\MC90029224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7091363" y="3611563"/>
            <a:ext cx="14827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581" name="Dikdörtgen 3"/>
          <p:cNvSpPr>
            <a:spLocks noChangeArrowheads="1"/>
          </p:cNvSpPr>
          <p:nvPr/>
        </p:nvSpPr>
        <p:spPr bwMode="auto">
          <a:xfrm>
            <a:off x="441325" y="930275"/>
            <a:ext cx="842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Parçacık Sürü Optimizasyonu (PSO), çözüm uzayında yer alan parçacıkların birbirleriyle etkileşim halinde hareket ederek optimum çözüme ulaşmaya çalıştıkları bir algoritmadır.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5" name="Çapraz Köşesi Kesik Dikdörtgen 14"/>
          <p:cNvSpPr/>
          <p:nvPr/>
        </p:nvSpPr>
        <p:spPr>
          <a:xfrm>
            <a:off x="1043608" y="1916832"/>
            <a:ext cx="2016224" cy="1579424"/>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Balık, kuş sürülerinin yiyecek arama davranışlarının benzetimi</a:t>
            </a:r>
          </a:p>
        </p:txBody>
      </p:sp>
      <p:sp>
        <p:nvSpPr>
          <p:cNvPr id="17" name="Çapraz Köşesi Kesik Dikdörtgen 16"/>
          <p:cNvSpPr/>
          <p:nvPr/>
        </p:nvSpPr>
        <p:spPr>
          <a:xfrm>
            <a:off x="3645644" y="2852936"/>
            <a:ext cx="2016224" cy="1873270"/>
          </a:xfrm>
          <a:prstGeom prst="snip2Diag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tr-TR" sz="1600" dirty="0"/>
              <a:t>Parçacıkların çözüme ulaşma noktasında birbirleriyle iş birliği içerisinde olması</a:t>
            </a:r>
          </a:p>
        </p:txBody>
      </p:sp>
      <p:sp>
        <p:nvSpPr>
          <p:cNvPr id="18" name="Çapraz Köşesi Kesik Dikdörtgen 17"/>
          <p:cNvSpPr/>
          <p:nvPr/>
        </p:nvSpPr>
        <p:spPr>
          <a:xfrm>
            <a:off x="6300192" y="4293096"/>
            <a:ext cx="2016224" cy="1579424"/>
          </a:xfrm>
          <a:prstGeom prst="snip2Diag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tr-TR" sz="1600" dirty="0"/>
              <a:t>Her bir parçacığın kendi en iyi ve global en iyi konumlara odaklanması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25606"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8700" y="1430338"/>
            <a:ext cx="67564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4"/>
          <p:cNvSpPr>
            <a:spLocks noChangeArrowheads="1"/>
          </p:cNvSpPr>
          <p:nvPr/>
        </p:nvSpPr>
        <p:spPr bwMode="auto">
          <a:xfrm>
            <a:off x="1816100" y="36401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29" name="Oval 5"/>
          <p:cNvSpPr>
            <a:spLocks noChangeArrowheads="1"/>
          </p:cNvSpPr>
          <p:nvPr/>
        </p:nvSpPr>
        <p:spPr bwMode="auto">
          <a:xfrm>
            <a:off x="2654300" y="24971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0" name="Oval 6"/>
          <p:cNvSpPr>
            <a:spLocks noChangeArrowheads="1"/>
          </p:cNvSpPr>
          <p:nvPr/>
        </p:nvSpPr>
        <p:spPr bwMode="auto">
          <a:xfrm>
            <a:off x="2882900" y="38687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1" name="Oval 7"/>
          <p:cNvSpPr>
            <a:spLocks noChangeArrowheads="1"/>
          </p:cNvSpPr>
          <p:nvPr/>
        </p:nvSpPr>
        <p:spPr bwMode="auto">
          <a:xfrm>
            <a:off x="3111500" y="3182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2" name="Oval 8"/>
          <p:cNvSpPr>
            <a:spLocks noChangeArrowheads="1"/>
          </p:cNvSpPr>
          <p:nvPr/>
        </p:nvSpPr>
        <p:spPr bwMode="auto">
          <a:xfrm>
            <a:off x="3797300" y="5087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3" name="Oval 9"/>
          <p:cNvSpPr>
            <a:spLocks noChangeArrowheads="1"/>
          </p:cNvSpPr>
          <p:nvPr/>
        </p:nvSpPr>
        <p:spPr bwMode="auto">
          <a:xfrm>
            <a:off x="5626100" y="44783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4" name="Oval 10"/>
          <p:cNvSpPr>
            <a:spLocks noChangeArrowheads="1"/>
          </p:cNvSpPr>
          <p:nvPr/>
        </p:nvSpPr>
        <p:spPr bwMode="auto">
          <a:xfrm>
            <a:off x="4483100" y="21161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5" name="Oval 11"/>
          <p:cNvSpPr>
            <a:spLocks noChangeArrowheads="1"/>
          </p:cNvSpPr>
          <p:nvPr/>
        </p:nvSpPr>
        <p:spPr bwMode="auto">
          <a:xfrm>
            <a:off x="1968500" y="29543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6" name="Oval 12"/>
          <p:cNvSpPr>
            <a:spLocks noChangeArrowheads="1"/>
          </p:cNvSpPr>
          <p:nvPr/>
        </p:nvSpPr>
        <p:spPr bwMode="auto">
          <a:xfrm>
            <a:off x="3416300" y="15827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7" name="Oval 13"/>
          <p:cNvSpPr>
            <a:spLocks noChangeArrowheads="1"/>
          </p:cNvSpPr>
          <p:nvPr/>
        </p:nvSpPr>
        <p:spPr bwMode="auto">
          <a:xfrm>
            <a:off x="4330700" y="3944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8" name="Oval 14"/>
          <p:cNvSpPr>
            <a:spLocks noChangeArrowheads="1"/>
          </p:cNvSpPr>
          <p:nvPr/>
        </p:nvSpPr>
        <p:spPr bwMode="auto">
          <a:xfrm>
            <a:off x="5397500" y="38687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39" name="Oval 15"/>
          <p:cNvSpPr>
            <a:spLocks noChangeArrowheads="1"/>
          </p:cNvSpPr>
          <p:nvPr/>
        </p:nvSpPr>
        <p:spPr bwMode="auto">
          <a:xfrm>
            <a:off x="5778500" y="3182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0" name="Oval 16"/>
          <p:cNvSpPr>
            <a:spLocks noChangeArrowheads="1"/>
          </p:cNvSpPr>
          <p:nvPr/>
        </p:nvSpPr>
        <p:spPr bwMode="auto">
          <a:xfrm>
            <a:off x="6769100" y="3182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1" name="Oval 17"/>
          <p:cNvSpPr>
            <a:spLocks noChangeArrowheads="1"/>
          </p:cNvSpPr>
          <p:nvPr/>
        </p:nvSpPr>
        <p:spPr bwMode="auto">
          <a:xfrm>
            <a:off x="5626100" y="24971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2" name="Oval 18"/>
          <p:cNvSpPr>
            <a:spLocks noChangeArrowheads="1"/>
          </p:cNvSpPr>
          <p:nvPr/>
        </p:nvSpPr>
        <p:spPr bwMode="auto">
          <a:xfrm>
            <a:off x="977900" y="37163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3" name="Oval 19"/>
          <p:cNvSpPr>
            <a:spLocks noChangeArrowheads="1"/>
          </p:cNvSpPr>
          <p:nvPr/>
        </p:nvSpPr>
        <p:spPr bwMode="auto">
          <a:xfrm>
            <a:off x="1968500" y="43259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4" name="Oval 20"/>
          <p:cNvSpPr>
            <a:spLocks noChangeArrowheads="1"/>
          </p:cNvSpPr>
          <p:nvPr/>
        </p:nvSpPr>
        <p:spPr bwMode="auto">
          <a:xfrm>
            <a:off x="2959100" y="48593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5" name="Oval 21"/>
          <p:cNvSpPr>
            <a:spLocks noChangeArrowheads="1"/>
          </p:cNvSpPr>
          <p:nvPr/>
        </p:nvSpPr>
        <p:spPr bwMode="auto">
          <a:xfrm>
            <a:off x="4483100" y="56213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6" name="Oval 22"/>
          <p:cNvSpPr>
            <a:spLocks noChangeArrowheads="1"/>
          </p:cNvSpPr>
          <p:nvPr/>
        </p:nvSpPr>
        <p:spPr bwMode="auto">
          <a:xfrm>
            <a:off x="5321300" y="49355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7" name="Oval 23"/>
          <p:cNvSpPr>
            <a:spLocks noChangeArrowheads="1"/>
          </p:cNvSpPr>
          <p:nvPr/>
        </p:nvSpPr>
        <p:spPr bwMode="auto">
          <a:xfrm>
            <a:off x="6311900" y="40211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8" name="Oval 24"/>
          <p:cNvSpPr>
            <a:spLocks noChangeArrowheads="1"/>
          </p:cNvSpPr>
          <p:nvPr/>
        </p:nvSpPr>
        <p:spPr bwMode="auto">
          <a:xfrm>
            <a:off x="7302500" y="32591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49" name="Oval 25"/>
          <p:cNvSpPr>
            <a:spLocks noChangeArrowheads="1"/>
          </p:cNvSpPr>
          <p:nvPr/>
        </p:nvSpPr>
        <p:spPr bwMode="auto">
          <a:xfrm>
            <a:off x="6235700" y="25733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50" name="Oval 26"/>
          <p:cNvSpPr>
            <a:spLocks noChangeArrowheads="1"/>
          </p:cNvSpPr>
          <p:nvPr/>
        </p:nvSpPr>
        <p:spPr bwMode="auto">
          <a:xfrm>
            <a:off x="4787900" y="18113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51" name="Oval 27"/>
          <p:cNvSpPr>
            <a:spLocks noChangeArrowheads="1"/>
          </p:cNvSpPr>
          <p:nvPr/>
        </p:nvSpPr>
        <p:spPr bwMode="auto">
          <a:xfrm>
            <a:off x="3797300" y="12779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52" name="Oval 28"/>
          <p:cNvSpPr>
            <a:spLocks noChangeArrowheads="1"/>
          </p:cNvSpPr>
          <p:nvPr/>
        </p:nvSpPr>
        <p:spPr bwMode="auto">
          <a:xfrm>
            <a:off x="2806700" y="20399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53" name="Oval 29"/>
          <p:cNvSpPr>
            <a:spLocks noChangeArrowheads="1"/>
          </p:cNvSpPr>
          <p:nvPr/>
        </p:nvSpPr>
        <p:spPr bwMode="auto">
          <a:xfrm>
            <a:off x="1816100" y="28781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grpSp>
        <p:nvGrpSpPr>
          <p:cNvPr id="54" name="Group 30"/>
          <p:cNvGrpSpPr>
            <a:grpSpLocks/>
          </p:cNvGrpSpPr>
          <p:nvPr/>
        </p:nvGrpSpPr>
        <p:grpSpPr bwMode="auto">
          <a:xfrm>
            <a:off x="1130300" y="1430338"/>
            <a:ext cx="6324600" cy="4267200"/>
            <a:chOff x="816" y="1056"/>
            <a:chExt cx="3984" cy="2688"/>
          </a:xfrm>
        </p:grpSpPr>
        <p:grpSp>
          <p:nvGrpSpPr>
            <p:cNvPr id="25641" name="Group 31"/>
            <p:cNvGrpSpPr>
              <a:grpSpLocks/>
            </p:cNvGrpSpPr>
            <p:nvPr/>
          </p:nvGrpSpPr>
          <p:grpSpPr bwMode="auto">
            <a:xfrm>
              <a:off x="816" y="1056"/>
              <a:ext cx="3984" cy="2688"/>
              <a:chOff x="816" y="1056"/>
              <a:chExt cx="3984" cy="2688"/>
            </a:xfrm>
          </p:grpSpPr>
          <p:sp>
            <p:nvSpPr>
              <p:cNvPr id="25657" name="Line 32"/>
              <p:cNvSpPr>
                <a:spLocks noChangeShapeType="1"/>
              </p:cNvSpPr>
              <p:nvPr/>
            </p:nvSpPr>
            <p:spPr bwMode="auto">
              <a:xfrm>
                <a:off x="816" y="2592"/>
                <a:ext cx="288"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8" name="Line 33"/>
              <p:cNvSpPr>
                <a:spLocks noChangeShapeType="1"/>
              </p:cNvSpPr>
              <p:nvPr/>
            </p:nvSpPr>
            <p:spPr bwMode="auto">
              <a:xfrm>
                <a:off x="1440" y="2976"/>
                <a:ext cx="336" cy="144"/>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9" name="Line 34"/>
              <p:cNvSpPr>
                <a:spLocks noChangeShapeType="1"/>
              </p:cNvSpPr>
              <p:nvPr/>
            </p:nvSpPr>
            <p:spPr bwMode="auto">
              <a:xfrm>
                <a:off x="2064" y="3264"/>
                <a:ext cx="288"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0" name="Line 35"/>
              <p:cNvSpPr>
                <a:spLocks noChangeShapeType="1"/>
              </p:cNvSpPr>
              <p:nvPr/>
            </p:nvSpPr>
            <p:spPr bwMode="auto">
              <a:xfrm flipV="1">
                <a:off x="3024" y="3600"/>
                <a:ext cx="240" cy="144"/>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1" name="Line 36"/>
              <p:cNvSpPr>
                <a:spLocks noChangeShapeType="1"/>
              </p:cNvSpPr>
              <p:nvPr/>
            </p:nvSpPr>
            <p:spPr bwMode="auto">
              <a:xfrm flipV="1">
                <a:off x="3552" y="3072"/>
                <a:ext cx="336" cy="240"/>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2" name="Line 37"/>
              <p:cNvSpPr>
                <a:spLocks noChangeShapeType="1"/>
              </p:cNvSpPr>
              <p:nvPr/>
            </p:nvSpPr>
            <p:spPr bwMode="auto">
              <a:xfrm flipV="1">
                <a:off x="4176" y="2592"/>
                <a:ext cx="288"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3" name="Line 38"/>
              <p:cNvSpPr>
                <a:spLocks noChangeShapeType="1"/>
              </p:cNvSpPr>
              <p:nvPr/>
            </p:nvSpPr>
            <p:spPr bwMode="auto">
              <a:xfrm flipH="1" flipV="1">
                <a:off x="4416" y="2016"/>
                <a:ext cx="384" cy="28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4" name="Line 39"/>
              <p:cNvSpPr>
                <a:spLocks noChangeShapeType="1"/>
              </p:cNvSpPr>
              <p:nvPr/>
            </p:nvSpPr>
            <p:spPr bwMode="auto">
              <a:xfrm flipH="1" flipV="1">
                <a:off x="3552" y="1584"/>
                <a:ext cx="576" cy="28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5" name="Line 40"/>
              <p:cNvSpPr>
                <a:spLocks noChangeShapeType="1"/>
              </p:cNvSpPr>
              <p:nvPr/>
            </p:nvSpPr>
            <p:spPr bwMode="auto">
              <a:xfrm flipH="1" flipV="1">
                <a:off x="2832" y="1200"/>
                <a:ext cx="384"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6" name="Line 41"/>
              <p:cNvSpPr>
                <a:spLocks noChangeShapeType="1"/>
              </p:cNvSpPr>
              <p:nvPr/>
            </p:nvSpPr>
            <p:spPr bwMode="auto">
              <a:xfrm flipH="1">
                <a:off x="2160" y="1056"/>
                <a:ext cx="432" cy="33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7" name="Line 42"/>
              <p:cNvSpPr>
                <a:spLocks noChangeShapeType="1"/>
              </p:cNvSpPr>
              <p:nvPr/>
            </p:nvSpPr>
            <p:spPr bwMode="auto">
              <a:xfrm flipH="1">
                <a:off x="1680" y="1536"/>
                <a:ext cx="288" cy="28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68" name="Line 43"/>
              <p:cNvSpPr>
                <a:spLocks noChangeShapeType="1"/>
              </p:cNvSpPr>
              <p:nvPr/>
            </p:nvSpPr>
            <p:spPr bwMode="auto">
              <a:xfrm flipH="1">
                <a:off x="1056" y="2064"/>
                <a:ext cx="288" cy="28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grpSp>
        <p:grpSp>
          <p:nvGrpSpPr>
            <p:cNvPr id="25642" name="Group 44"/>
            <p:cNvGrpSpPr>
              <a:grpSpLocks/>
            </p:cNvGrpSpPr>
            <p:nvPr/>
          </p:nvGrpSpPr>
          <p:grpSpPr bwMode="auto">
            <a:xfrm>
              <a:off x="1392" y="1248"/>
              <a:ext cx="3072" cy="2208"/>
              <a:chOff x="1392" y="1248"/>
              <a:chExt cx="3072" cy="2208"/>
            </a:xfrm>
          </p:grpSpPr>
          <p:sp>
            <p:nvSpPr>
              <p:cNvPr id="25643" name="Line 45"/>
              <p:cNvSpPr>
                <a:spLocks noChangeShapeType="1"/>
              </p:cNvSpPr>
              <p:nvPr/>
            </p:nvSpPr>
            <p:spPr bwMode="auto">
              <a:xfrm>
                <a:off x="1392" y="2544"/>
                <a:ext cx="192" cy="0"/>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4" name="Line 46"/>
              <p:cNvSpPr>
                <a:spLocks noChangeShapeType="1"/>
              </p:cNvSpPr>
              <p:nvPr/>
            </p:nvSpPr>
            <p:spPr bwMode="auto">
              <a:xfrm>
                <a:off x="2016" y="2688"/>
                <a:ext cx="192" cy="43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5" name="Line 47"/>
              <p:cNvSpPr>
                <a:spLocks noChangeShapeType="1"/>
              </p:cNvSpPr>
              <p:nvPr/>
            </p:nvSpPr>
            <p:spPr bwMode="auto">
              <a:xfrm flipV="1">
                <a:off x="1440" y="1968"/>
                <a:ext cx="288" cy="9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6" name="Line 48"/>
              <p:cNvSpPr>
                <a:spLocks noChangeShapeType="1"/>
              </p:cNvSpPr>
              <p:nvPr/>
            </p:nvSpPr>
            <p:spPr bwMode="auto">
              <a:xfrm>
                <a:off x="1872" y="1824"/>
                <a:ext cx="144" cy="57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7" name="Line 49"/>
              <p:cNvSpPr>
                <a:spLocks noChangeShapeType="1"/>
              </p:cNvSpPr>
              <p:nvPr/>
            </p:nvSpPr>
            <p:spPr bwMode="auto">
              <a:xfrm>
                <a:off x="2160" y="2256"/>
                <a:ext cx="384" cy="43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8" name="Line 50"/>
              <p:cNvSpPr>
                <a:spLocks noChangeShapeType="1"/>
              </p:cNvSpPr>
              <p:nvPr/>
            </p:nvSpPr>
            <p:spPr bwMode="auto">
              <a:xfrm>
                <a:off x="2352" y="1248"/>
                <a:ext cx="144" cy="240"/>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49" name="Line 51"/>
              <p:cNvSpPr>
                <a:spLocks noChangeShapeType="1"/>
              </p:cNvSpPr>
              <p:nvPr/>
            </p:nvSpPr>
            <p:spPr bwMode="auto">
              <a:xfrm flipH="1">
                <a:off x="2592" y="1584"/>
                <a:ext cx="432" cy="240"/>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0" name="Line 52"/>
              <p:cNvSpPr>
                <a:spLocks noChangeShapeType="1"/>
              </p:cNvSpPr>
              <p:nvPr/>
            </p:nvSpPr>
            <p:spPr bwMode="auto">
              <a:xfrm>
                <a:off x="3744" y="1824"/>
                <a:ext cx="144"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1" name="Line 53"/>
              <p:cNvSpPr>
                <a:spLocks noChangeShapeType="1"/>
              </p:cNvSpPr>
              <p:nvPr/>
            </p:nvSpPr>
            <p:spPr bwMode="auto">
              <a:xfrm flipH="1">
                <a:off x="3360" y="2256"/>
                <a:ext cx="480" cy="144"/>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2" name="Line 54"/>
              <p:cNvSpPr>
                <a:spLocks noChangeShapeType="1"/>
              </p:cNvSpPr>
              <p:nvPr/>
            </p:nvSpPr>
            <p:spPr bwMode="auto">
              <a:xfrm>
                <a:off x="2928" y="2736"/>
                <a:ext cx="48" cy="33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3" name="Line 55"/>
              <p:cNvSpPr>
                <a:spLocks noChangeShapeType="1"/>
              </p:cNvSpPr>
              <p:nvPr/>
            </p:nvSpPr>
            <p:spPr bwMode="auto">
              <a:xfrm flipH="1" flipV="1">
                <a:off x="3408" y="2592"/>
                <a:ext cx="192" cy="9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4" name="Line 56"/>
              <p:cNvSpPr>
                <a:spLocks noChangeShapeType="1"/>
              </p:cNvSpPr>
              <p:nvPr/>
            </p:nvSpPr>
            <p:spPr bwMode="auto">
              <a:xfrm flipH="1">
                <a:off x="2976" y="3072"/>
                <a:ext cx="768" cy="28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5" name="Line 57"/>
              <p:cNvSpPr>
                <a:spLocks noChangeShapeType="1"/>
              </p:cNvSpPr>
              <p:nvPr/>
            </p:nvSpPr>
            <p:spPr bwMode="auto">
              <a:xfrm flipH="1" flipV="1">
                <a:off x="4272" y="2064"/>
                <a:ext cx="192" cy="192"/>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25656" name="Line 58"/>
              <p:cNvSpPr>
                <a:spLocks noChangeShapeType="1"/>
              </p:cNvSpPr>
              <p:nvPr/>
            </p:nvSpPr>
            <p:spPr bwMode="auto">
              <a:xfrm flipH="1" flipV="1">
                <a:off x="2592" y="3120"/>
                <a:ext cx="0" cy="336"/>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grpSp>
      </p:grpSp>
      <p:grpSp>
        <p:nvGrpSpPr>
          <p:cNvPr id="25634" name="Group 59"/>
          <p:cNvGrpSpPr>
            <a:grpSpLocks/>
          </p:cNvGrpSpPr>
          <p:nvPr/>
        </p:nvGrpSpPr>
        <p:grpSpPr bwMode="auto">
          <a:xfrm>
            <a:off x="7912100" y="2725738"/>
            <a:ext cx="609600" cy="381000"/>
            <a:chOff x="5088" y="1872"/>
            <a:chExt cx="384" cy="240"/>
          </a:xfrm>
        </p:grpSpPr>
        <p:sp>
          <p:nvSpPr>
            <p:cNvPr id="25639" name="AutoShape 60">
              <a:hlinkClick r:id="" action="ppaction://noaction" highlightClick="1"/>
            </p:cNvPr>
            <p:cNvSpPr>
              <a:spLocks noChangeArrowheads="1"/>
            </p:cNvSpPr>
            <p:nvPr/>
          </p:nvSpPr>
          <p:spPr bwMode="auto">
            <a:xfrm>
              <a:off x="5088" y="1872"/>
              <a:ext cx="384" cy="240"/>
            </a:xfrm>
            <a:prstGeom prst="actionButtonBlank">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25640" name="Line 61"/>
            <p:cNvSpPr>
              <a:spLocks noChangeShapeType="1"/>
            </p:cNvSpPr>
            <p:nvPr/>
          </p:nvSpPr>
          <p:spPr bwMode="auto">
            <a:xfrm>
              <a:off x="5184" y="1968"/>
              <a:ext cx="192" cy="48"/>
            </a:xfrm>
            <a:prstGeom prst="line">
              <a:avLst/>
            </a:prstGeom>
            <a:noFill/>
            <a:ln w="38100">
              <a:solidFill>
                <a:srgbClr val="13D9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grpSp>
      <p:sp>
        <p:nvSpPr>
          <p:cNvPr id="25635" name="AutoShape 62">
            <a:hlinkClick r:id="" action="ppaction://noaction" highlightClick="1"/>
          </p:cNvPr>
          <p:cNvSpPr>
            <a:spLocks noChangeArrowheads="1"/>
          </p:cNvSpPr>
          <p:nvPr/>
        </p:nvSpPr>
        <p:spPr bwMode="auto">
          <a:xfrm>
            <a:off x="7912100" y="2116138"/>
            <a:ext cx="609600" cy="533400"/>
          </a:xfrm>
          <a:prstGeom prst="actionButtonBlank">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25636" name="AutoShape 63">
            <a:hlinkClick r:id="" action="ppaction://noaction" highlightClick="1"/>
          </p:cNvPr>
          <p:cNvSpPr>
            <a:spLocks noChangeArrowheads="1"/>
          </p:cNvSpPr>
          <p:nvPr/>
        </p:nvSpPr>
        <p:spPr bwMode="auto">
          <a:xfrm>
            <a:off x="7912100" y="1506538"/>
            <a:ext cx="609600" cy="533400"/>
          </a:xfrm>
          <a:prstGeom prst="actionButtonBlank">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25637" name="Oval 64"/>
          <p:cNvSpPr>
            <a:spLocks noChangeArrowheads="1"/>
          </p:cNvSpPr>
          <p:nvPr/>
        </p:nvSpPr>
        <p:spPr bwMode="auto">
          <a:xfrm>
            <a:off x="8064500" y="1658938"/>
            <a:ext cx="304800" cy="304800"/>
          </a:xfrm>
          <a:prstGeom prst="ellipse">
            <a:avLst/>
          </a:prstGeom>
          <a:solidFill>
            <a:srgbClr val="13D921"/>
          </a:solidFill>
          <a:ln w="9525">
            <a:solidFill>
              <a:srgbClr val="13D92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
        <p:nvSpPr>
          <p:cNvPr id="25638" name="Oval 65"/>
          <p:cNvSpPr>
            <a:spLocks noChangeArrowheads="1"/>
          </p:cNvSpPr>
          <p:nvPr/>
        </p:nvSpPr>
        <p:spPr bwMode="auto">
          <a:xfrm>
            <a:off x="8064500" y="2268538"/>
            <a:ext cx="304800" cy="304800"/>
          </a:xfrm>
          <a:prstGeom prst="ellipse">
            <a:avLst/>
          </a:prstGeom>
          <a:solidFill>
            <a:srgbClr val="4E43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en-GB" altLang="tr-T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0-#ppt_h/2"/>
                                          </p:val>
                                        </p:tav>
                                        <p:tav tm="100000">
                                          <p:val>
                                            <p:strVal val="#ppt_y"/>
                                          </p:val>
                                        </p:tav>
                                      </p:tavLst>
                                    </p:anim>
                                  </p:childTnLst>
                                </p:cTn>
                              </p:par>
                            </p:childTnLst>
                          </p:cTn>
                        </p:par>
                        <p:par>
                          <p:cTn id="29" fill="hold" nodeType="afterGroup">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0-#ppt_h/2"/>
                                          </p:val>
                                        </p:tav>
                                        <p:tav tm="100000">
                                          <p:val>
                                            <p:strVal val="#ppt_y"/>
                                          </p:val>
                                        </p:tav>
                                      </p:tavLst>
                                    </p:anim>
                                  </p:childTnLst>
                                </p:cTn>
                              </p:par>
                            </p:childTnLst>
                          </p:cTn>
                        </p:par>
                        <p:par>
                          <p:cTn id="34" fill="hold" nodeType="afterGroup">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0-#ppt_h/2"/>
                                          </p:val>
                                        </p:tav>
                                        <p:tav tm="100000">
                                          <p:val>
                                            <p:strVal val="#ppt_y"/>
                                          </p:val>
                                        </p:tav>
                                      </p:tavLst>
                                    </p:anim>
                                  </p:childTnLst>
                                </p:cTn>
                              </p:par>
                            </p:childTnLst>
                          </p:cTn>
                        </p:par>
                        <p:par>
                          <p:cTn id="39" fill="hold" nodeType="afterGroup">
                            <p:stCondLst>
                              <p:cond delay="3500"/>
                            </p:stCondLst>
                            <p:childTnLst>
                              <p:par>
                                <p:cTn id="40" presetID="2" presetClass="entr" presetSubtype="1"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0-#ppt_h/2"/>
                                          </p:val>
                                        </p:tav>
                                        <p:tav tm="100000">
                                          <p:val>
                                            <p:strVal val="#ppt_y"/>
                                          </p:val>
                                        </p:tav>
                                      </p:tavLst>
                                    </p:anim>
                                  </p:childTnLst>
                                </p:cTn>
                              </p:par>
                            </p:childTnLst>
                          </p:cTn>
                        </p:par>
                        <p:par>
                          <p:cTn id="44" fill="hold" nodeType="afterGroup">
                            <p:stCondLst>
                              <p:cond delay="4000"/>
                            </p:stCondLst>
                            <p:childTnLst>
                              <p:par>
                                <p:cTn id="45" presetID="2" presetClass="entr" presetSubtype="1"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0-#ppt_h/2"/>
                                          </p:val>
                                        </p:tav>
                                        <p:tav tm="100000">
                                          <p:val>
                                            <p:strVal val="#ppt_y"/>
                                          </p:val>
                                        </p:tav>
                                      </p:tavLst>
                                    </p:anim>
                                  </p:childTnLst>
                                </p:cTn>
                              </p:par>
                            </p:childTnLst>
                          </p:cTn>
                        </p:par>
                        <p:par>
                          <p:cTn id="49" fill="hold" nodeType="afterGroup">
                            <p:stCondLst>
                              <p:cond delay="4500"/>
                            </p:stCondLst>
                            <p:childTnLst>
                              <p:par>
                                <p:cTn id="50" presetID="2" presetClass="entr" presetSubtype="1"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ppt_x"/>
                                          </p:val>
                                        </p:tav>
                                        <p:tav tm="100000">
                                          <p:val>
                                            <p:strVal val="#ppt_x"/>
                                          </p:val>
                                        </p:tav>
                                      </p:tavLst>
                                    </p:anim>
                                    <p:anim calcmode="lin" valueType="num">
                                      <p:cBhvr additive="base">
                                        <p:cTn id="53" dur="500" fill="hold"/>
                                        <p:tgtEl>
                                          <p:spTgt spid="37"/>
                                        </p:tgtEl>
                                        <p:attrNameLst>
                                          <p:attrName>ppt_y</p:attrName>
                                        </p:attrNameLst>
                                      </p:cBhvr>
                                      <p:tavLst>
                                        <p:tav tm="0">
                                          <p:val>
                                            <p:strVal val="0-#ppt_h/2"/>
                                          </p:val>
                                        </p:tav>
                                        <p:tav tm="100000">
                                          <p:val>
                                            <p:strVal val="#ppt_y"/>
                                          </p:val>
                                        </p:tav>
                                      </p:tavLst>
                                    </p:anim>
                                  </p:childTnLst>
                                </p:cTn>
                              </p:par>
                            </p:childTnLst>
                          </p:cTn>
                        </p:par>
                        <p:par>
                          <p:cTn id="54" fill="hold" nodeType="afterGroup">
                            <p:stCondLst>
                              <p:cond delay="5000"/>
                            </p:stCondLst>
                            <p:childTnLst>
                              <p:par>
                                <p:cTn id="55" presetID="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0-#ppt_h/2"/>
                                          </p:val>
                                        </p:tav>
                                        <p:tav tm="100000">
                                          <p:val>
                                            <p:strVal val="#ppt_y"/>
                                          </p:val>
                                        </p:tav>
                                      </p:tavLst>
                                    </p:anim>
                                  </p:childTnLst>
                                </p:cTn>
                              </p:par>
                            </p:childTnLst>
                          </p:cTn>
                        </p:par>
                        <p:par>
                          <p:cTn id="59" fill="hold" nodeType="afterGroup">
                            <p:stCondLst>
                              <p:cond delay="5500"/>
                            </p:stCondLst>
                            <p:childTnLst>
                              <p:par>
                                <p:cTn id="60" presetID="2" presetClass="entr" presetSubtype="1"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0-#ppt_h/2"/>
                                          </p:val>
                                        </p:tav>
                                        <p:tav tm="100000">
                                          <p:val>
                                            <p:strVal val="#ppt_y"/>
                                          </p:val>
                                        </p:tav>
                                      </p:tavLst>
                                    </p:anim>
                                  </p:childTnLst>
                                </p:cTn>
                              </p:par>
                            </p:childTnLst>
                          </p:cTn>
                        </p:par>
                        <p:par>
                          <p:cTn id="64" fill="hold" nodeType="afterGroup">
                            <p:stCondLst>
                              <p:cond delay="6000"/>
                            </p:stCondLst>
                            <p:childTnLst>
                              <p:par>
                                <p:cTn id="65" presetID="2" presetClass="entr" presetSubtype="1"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0-#ppt_h/2"/>
                                          </p:val>
                                        </p:tav>
                                        <p:tav tm="100000">
                                          <p:val>
                                            <p:strVal val="#ppt_y"/>
                                          </p:val>
                                        </p:tav>
                                      </p:tavLst>
                                    </p:anim>
                                  </p:childTnLst>
                                </p:cTn>
                              </p:par>
                            </p:childTnLst>
                          </p:cTn>
                        </p:par>
                        <p:par>
                          <p:cTn id="69" fill="hold" nodeType="afterGroup">
                            <p:stCondLst>
                              <p:cond delay="6500"/>
                            </p:stCondLst>
                            <p:childTnLst>
                              <p:par>
                                <p:cTn id="70" presetID="2" presetClass="entr" presetSubtype="1"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ppt_x"/>
                                          </p:val>
                                        </p:tav>
                                        <p:tav tm="100000">
                                          <p:val>
                                            <p:strVal val="#ppt_x"/>
                                          </p:val>
                                        </p:tav>
                                      </p:tavLst>
                                    </p:anim>
                                    <p:anim calcmode="lin" valueType="num">
                                      <p:cBhvr additive="base">
                                        <p:cTn id="73"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1"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ppt_x"/>
                                          </p:val>
                                        </p:tav>
                                        <p:tav tm="100000">
                                          <p:val>
                                            <p:strVal val="#ppt_x"/>
                                          </p:val>
                                        </p:tav>
                                      </p:tavLst>
                                    </p:anim>
                                    <p:anim calcmode="lin" valueType="num">
                                      <p:cBhvr additive="base">
                                        <p:cTn id="79" dur="500" fill="hold"/>
                                        <p:tgtEl>
                                          <p:spTgt spid="42"/>
                                        </p:tgtEl>
                                        <p:attrNameLst>
                                          <p:attrName>ppt_y</p:attrName>
                                        </p:attrNameLst>
                                      </p:cBhvr>
                                      <p:tavLst>
                                        <p:tav tm="0">
                                          <p:val>
                                            <p:strVal val="0-#ppt_h/2"/>
                                          </p:val>
                                        </p:tav>
                                        <p:tav tm="100000">
                                          <p:val>
                                            <p:strVal val="#ppt_y"/>
                                          </p:val>
                                        </p:tav>
                                      </p:tavLst>
                                    </p:anim>
                                  </p:childTnLst>
                                </p:cTn>
                              </p:par>
                            </p:childTnLst>
                          </p:cTn>
                        </p:par>
                        <p:par>
                          <p:cTn id="80" fill="hold" nodeType="afterGroup">
                            <p:stCondLst>
                              <p:cond delay="500"/>
                            </p:stCondLst>
                            <p:childTnLst>
                              <p:par>
                                <p:cTn id="81" presetID="2" presetClass="entr" presetSubtype="1"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childTnLst>
                          </p:cTn>
                        </p:par>
                        <p:par>
                          <p:cTn id="85" fill="hold" nodeType="afterGroup">
                            <p:stCondLst>
                              <p:cond delay="1000"/>
                            </p:stCondLst>
                            <p:childTnLst>
                              <p:par>
                                <p:cTn id="86" presetID="2" presetClass="entr" presetSubtype="1"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fill="hold"/>
                                        <p:tgtEl>
                                          <p:spTgt spid="44"/>
                                        </p:tgtEl>
                                        <p:attrNameLst>
                                          <p:attrName>ppt_x</p:attrName>
                                        </p:attrNameLst>
                                      </p:cBhvr>
                                      <p:tavLst>
                                        <p:tav tm="0">
                                          <p:val>
                                            <p:strVal val="#ppt_x"/>
                                          </p:val>
                                        </p:tav>
                                        <p:tav tm="100000">
                                          <p:val>
                                            <p:strVal val="#ppt_x"/>
                                          </p:val>
                                        </p:tav>
                                      </p:tavLst>
                                    </p:anim>
                                    <p:anim calcmode="lin" valueType="num">
                                      <p:cBhvr additive="base">
                                        <p:cTn id="89" dur="500" fill="hold"/>
                                        <p:tgtEl>
                                          <p:spTgt spid="44"/>
                                        </p:tgtEl>
                                        <p:attrNameLst>
                                          <p:attrName>ppt_y</p:attrName>
                                        </p:attrNameLst>
                                      </p:cBhvr>
                                      <p:tavLst>
                                        <p:tav tm="0">
                                          <p:val>
                                            <p:strVal val="0-#ppt_h/2"/>
                                          </p:val>
                                        </p:tav>
                                        <p:tav tm="100000">
                                          <p:val>
                                            <p:strVal val="#ppt_y"/>
                                          </p:val>
                                        </p:tav>
                                      </p:tavLst>
                                    </p:anim>
                                  </p:childTnLst>
                                </p:cTn>
                              </p:par>
                            </p:childTnLst>
                          </p:cTn>
                        </p:par>
                        <p:par>
                          <p:cTn id="90" fill="hold" nodeType="afterGroup">
                            <p:stCondLst>
                              <p:cond delay="1500"/>
                            </p:stCondLst>
                            <p:childTnLst>
                              <p:par>
                                <p:cTn id="91" presetID="2" presetClass="entr" presetSubtype="1" fill="hold" grpId="0" nodeType="after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fill="hold"/>
                                        <p:tgtEl>
                                          <p:spTgt spid="45"/>
                                        </p:tgtEl>
                                        <p:attrNameLst>
                                          <p:attrName>ppt_x</p:attrName>
                                        </p:attrNameLst>
                                      </p:cBhvr>
                                      <p:tavLst>
                                        <p:tav tm="0">
                                          <p:val>
                                            <p:strVal val="#ppt_x"/>
                                          </p:val>
                                        </p:tav>
                                        <p:tav tm="100000">
                                          <p:val>
                                            <p:strVal val="#ppt_x"/>
                                          </p:val>
                                        </p:tav>
                                      </p:tavLst>
                                    </p:anim>
                                    <p:anim calcmode="lin" valueType="num">
                                      <p:cBhvr additive="base">
                                        <p:cTn id="94" dur="500" fill="hold"/>
                                        <p:tgtEl>
                                          <p:spTgt spid="45"/>
                                        </p:tgtEl>
                                        <p:attrNameLst>
                                          <p:attrName>ppt_y</p:attrName>
                                        </p:attrNameLst>
                                      </p:cBhvr>
                                      <p:tavLst>
                                        <p:tav tm="0">
                                          <p:val>
                                            <p:strVal val="0-#ppt_h/2"/>
                                          </p:val>
                                        </p:tav>
                                        <p:tav tm="100000">
                                          <p:val>
                                            <p:strVal val="#ppt_y"/>
                                          </p:val>
                                        </p:tav>
                                      </p:tavLst>
                                    </p:anim>
                                  </p:childTnLst>
                                </p:cTn>
                              </p:par>
                            </p:childTnLst>
                          </p:cTn>
                        </p:par>
                        <p:par>
                          <p:cTn id="95" fill="hold" nodeType="afterGroup">
                            <p:stCondLst>
                              <p:cond delay="2000"/>
                            </p:stCondLst>
                            <p:childTnLst>
                              <p:par>
                                <p:cTn id="96" presetID="2" presetClass="entr" presetSubtype="1" fill="hold" grpId="0" nodeType="after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500" fill="hold"/>
                                        <p:tgtEl>
                                          <p:spTgt spid="46"/>
                                        </p:tgtEl>
                                        <p:attrNameLst>
                                          <p:attrName>ppt_x</p:attrName>
                                        </p:attrNameLst>
                                      </p:cBhvr>
                                      <p:tavLst>
                                        <p:tav tm="0">
                                          <p:val>
                                            <p:strVal val="#ppt_x"/>
                                          </p:val>
                                        </p:tav>
                                        <p:tav tm="100000">
                                          <p:val>
                                            <p:strVal val="#ppt_x"/>
                                          </p:val>
                                        </p:tav>
                                      </p:tavLst>
                                    </p:anim>
                                    <p:anim calcmode="lin" valueType="num">
                                      <p:cBhvr additive="base">
                                        <p:cTn id="99" dur="500" fill="hold"/>
                                        <p:tgtEl>
                                          <p:spTgt spid="46"/>
                                        </p:tgtEl>
                                        <p:attrNameLst>
                                          <p:attrName>ppt_y</p:attrName>
                                        </p:attrNameLst>
                                      </p:cBhvr>
                                      <p:tavLst>
                                        <p:tav tm="0">
                                          <p:val>
                                            <p:strVal val="0-#ppt_h/2"/>
                                          </p:val>
                                        </p:tav>
                                        <p:tav tm="100000">
                                          <p:val>
                                            <p:strVal val="#ppt_y"/>
                                          </p:val>
                                        </p:tav>
                                      </p:tavLst>
                                    </p:anim>
                                  </p:childTnLst>
                                </p:cTn>
                              </p:par>
                            </p:childTnLst>
                          </p:cTn>
                        </p:par>
                        <p:par>
                          <p:cTn id="100" fill="hold" nodeType="afterGroup">
                            <p:stCondLst>
                              <p:cond delay="2500"/>
                            </p:stCondLst>
                            <p:childTnLst>
                              <p:par>
                                <p:cTn id="101" presetID="2" presetClass="entr" presetSubtype="1"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additive="base">
                                        <p:cTn id="103" dur="500" fill="hold"/>
                                        <p:tgtEl>
                                          <p:spTgt spid="47"/>
                                        </p:tgtEl>
                                        <p:attrNameLst>
                                          <p:attrName>ppt_x</p:attrName>
                                        </p:attrNameLst>
                                      </p:cBhvr>
                                      <p:tavLst>
                                        <p:tav tm="0">
                                          <p:val>
                                            <p:strVal val="#ppt_x"/>
                                          </p:val>
                                        </p:tav>
                                        <p:tav tm="100000">
                                          <p:val>
                                            <p:strVal val="#ppt_x"/>
                                          </p:val>
                                        </p:tav>
                                      </p:tavLst>
                                    </p:anim>
                                    <p:anim calcmode="lin" valueType="num">
                                      <p:cBhvr additive="base">
                                        <p:cTn id="104" dur="500" fill="hold"/>
                                        <p:tgtEl>
                                          <p:spTgt spid="47"/>
                                        </p:tgtEl>
                                        <p:attrNameLst>
                                          <p:attrName>ppt_y</p:attrName>
                                        </p:attrNameLst>
                                      </p:cBhvr>
                                      <p:tavLst>
                                        <p:tav tm="0">
                                          <p:val>
                                            <p:strVal val="0-#ppt_h/2"/>
                                          </p:val>
                                        </p:tav>
                                        <p:tav tm="100000">
                                          <p:val>
                                            <p:strVal val="#ppt_y"/>
                                          </p:val>
                                        </p:tav>
                                      </p:tavLst>
                                    </p:anim>
                                  </p:childTnLst>
                                </p:cTn>
                              </p:par>
                            </p:childTnLst>
                          </p:cTn>
                        </p:par>
                        <p:par>
                          <p:cTn id="105" fill="hold" nodeType="afterGroup">
                            <p:stCondLst>
                              <p:cond delay="3000"/>
                            </p:stCondLst>
                            <p:childTnLst>
                              <p:par>
                                <p:cTn id="106" presetID="2" presetClass="entr" presetSubtype="1" fill="hold" grpId="0" nodeType="afterEffect">
                                  <p:stCondLst>
                                    <p:cond delay="0"/>
                                  </p:stCondLst>
                                  <p:childTnLst>
                                    <p:set>
                                      <p:cBhvr>
                                        <p:cTn id="107" dur="1" fill="hold">
                                          <p:stCondLst>
                                            <p:cond delay="0"/>
                                          </p:stCondLst>
                                        </p:cTn>
                                        <p:tgtEl>
                                          <p:spTgt spid="48"/>
                                        </p:tgtEl>
                                        <p:attrNameLst>
                                          <p:attrName>style.visibility</p:attrName>
                                        </p:attrNameLst>
                                      </p:cBhvr>
                                      <p:to>
                                        <p:strVal val="visible"/>
                                      </p:to>
                                    </p:set>
                                    <p:anim calcmode="lin" valueType="num">
                                      <p:cBhvr additive="base">
                                        <p:cTn id="108" dur="500" fill="hold"/>
                                        <p:tgtEl>
                                          <p:spTgt spid="48"/>
                                        </p:tgtEl>
                                        <p:attrNameLst>
                                          <p:attrName>ppt_x</p:attrName>
                                        </p:attrNameLst>
                                      </p:cBhvr>
                                      <p:tavLst>
                                        <p:tav tm="0">
                                          <p:val>
                                            <p:strVal val="#ppt_x"/>
                                          </p:val>
                                        </p:tav>
                                        <p:tav tm="100000">
                                          <p:val>
                                            <p:strVal val="#ppt_x"/>
                                          </p:val>
                                        </p:tav>
                                      </p:tavLst>
                                    </p:anim>
                                    <p:anim calcmode="lin" valueType="num">
                                      <p:cBhvr additive="base">
                                        <p:cTn id="109" dur="500" fill="hold"/>
                                        <p:tgtEl>
                                          <p:spTgt spid="48"/>
                                        </p:tgtEl>
                                        <p:attrNameLst>
                                          <p:attrName>ppt_y</p:attrName>
                                        </p:attrNameLst>
                                      </p:cBhvr>
                                      <p:tavLst>
                                        <p:tav tm="0">
                                          <p:val>
                                            <p:strVal val="0-#ppt_h/2"/>
                                          </p:val>
                                        </p:tav>
                                        <p:tav tm="100000">
                                          <p:val>
                                            <p:strVal val="#ppt_y"/>
                                          </p:val>
                                        </p:tav>
                                      </p:tavLst>
                                    </p:anim>
                                  </p:childTnLst>
                                </p:cTn>
                              </p:par>
                            </p:childTnLst>
                          </p:cTn>
                        </p:par>
                        <p:par>
                          <p:cTn id="110" fill="hold" nodeType="afterGroup">
                            <p:stCondLst>
                              <p:cond delay="3500"/>
                            </p:stCondLst>
                            <p:childTnLst>
                              <p:par>
                                <p:cTn id="111" presetID="2" presetClass="entr" presetSubtype="1" fill="hold" grpId="0" nodeType="afterEffect">
                                  <p:stCondLst>
                                    <p:cond delay="0"/>
                                  </p:stCondLst>
                                  <p:childTnLst>
                                    <p:set>
                                      <p:cBhvr>
                                        <p:cTn id="112" dur="1" fill="hold">
                                          <p:stCondLst>
                                            <p:cond delay="0"/>
                                          </p:stCondLst>
                                        </p:cTn>
                                        <p:tgtEl>
                                          <p:spTgt spid="49"/>
                                        </p:tgtEl>
                                        <p:attrNameLst>
                                          <p:attrName>style.visibility</p:attrName>
                                        </p:attrNameLst>
                                      </p:cBhvr>
                                      <p:to>
                                        <p:strVal val="visible"/>
                                      </p:to>
                                    </p:set>
                                    <p:anim calcmode="lin" valueType="num">
                                      <p:cBhvr additive="base">
                                        <p:cTn id="113" dur="500" fill="hold"/>
                                        <p:tgtEl>
                                          <p:spTgt spid="49"/>
                                        </p:tgtEl>
                                        <p:attrNameLst>
                                          <p:attrName>ppt_x</p:attrName>
                                        </p:attrNameLst>
                                      </p:cBhvr>
                                      <p:tavLst>
                                        <p:tav tm="0">
                                          <p:val>
                                            <p:strVal val="#ppt_x"/>
                                          </p:val>
                                        </p:tav>
                                        <p:tav tm="100000">
                                          <p:val>
                                            <p:strVal val="#ppt_x"/>
                                          </p:val>
                                        </p:tav>
                                      </p:tavLst>
                                    </p:anim>
                                    <p:anim calcmode="lin" valueType="num">
                                      <p:cBhvr additive="base">
                                        <p:cTn id="114" dur="500" fill="hold"/>
                                        <p:tgtEl>
                                          <p:spTgt spid="49"/>
                                        </p:tgtEl>
                                        <p:attrNameLst>
                                          <p:attrName>ppt_y</p:attrName>
                                        </p:attrNameLst>
                                      </p:cBhvr>
                                      <p:tavLst>
                                        <p:tav tm="0">
                                          <p:val>
                                            <p:strVal val="0-#ppt_h/2"/>
                                          </p:val>
                                        </p:tav>
                                        <p:tav tm="100000">
                                          <p:val>
                                            <p:strVal val="#ppt_y"/>
                                          </p:val>
                                        </p:tav>
                                      </p:tavLst>
                                    </p:anim>
                                  </p:childTnLst>
                                </p:cTn>
                              </p:par>
                            </p:childTnLst>
                          </p:cTn>
                        </p:par>
                        <p:par>
                          <p:cTn id="115" fill="hold" nodeType="afterGroup">
                            <p:stCondLst>
                              <p:cond delay="4000"/>
                            </p:stCondLst>
                            <p:childTnLst>
                              <p:par>
                                <p:cTn id="116" presetID="2" presetClass="entr" presetSubtype="1" fill="hold" grpId="0" nodeType="afterEffect">
                                  <p:stCondLst>
                                    <p:cond delay="0"/>
                                  </p:stCondLst>
                                  <p:childTnLst>
                                    <p:set>
                                      <p:cBhvr>
                                        <p:cTn id="117" dur="1" fill="hold">
                                          <p:stCondLst>
                                            <p:cond delay="0"/>
                                          </p:stCondLst>
                                        </p:cTn>
                                        <p:tgtEl>
                                          <p:spTgt spid="50"/>
                                        </p:tgtEl>
                                        <p:attrNameLst>
                                          <p:attrName>style.visibility</p:attrName>
                                        </p:attrNameLst>
                                      </p:cBhvr>
                                      <p:to>
                                        <p:strVal val="visible"/>
                                      </p:to>
                                    </p:set>
                                    <p:anim calcmode="lin" valueType="num">
                                      <p:cBhvr additive="base">
                                        <p:cTn id="118" dur="500" fill="hold"/>
                                        <p:tgtEl>
                                          <p:spTgt spid="50"/>
                                        </p:tgtEl>
                                        <p:attrNameLst>
                                          <p:attrName>ppt_x</p:attrName>
                                        </p:attrNameLst>
                                      </p:cBhvr>
                                      <p:tavLst>
                                        <p:tav tm="0">
                                          <p:val>
                                            <p:strVal val="#ppt_x"/>
                                          </p:val>
                                        </p:tav>
                                        <p:tav tm="100000">
                                          <p:val>
                                            <p:strVal val="#ppt_x"/>
                                          </p:val>
                                        </p:tav>
                                      </p:tavLst>
                                    </p:anim>
                                    <p:anim calcmode="lin" valueType="num">
                                      <p:cBhvr additive="base">
                                        <p:cTn id="119" dur="500" fill="hold"/>
                                        <p:tgtEl>
                                          <p:spTgt spid="50"/>
                                        </p:tgtEl>
                                        <p:attrNameLst>
                                          <p:attrName>ppt_y</p:attrName>
                                        </p:attrNameLst>
                                      </p:cBhvr>
                                      <p:tavLst>
                                        <p:tav tm="0">
                                          <p:val>
                                            <p:strVal val="0-#ppt_h/2"/>
                                          </p:val>
                                        </p:tav>
                                        <p:tav tm="100000">
                                          <p:val>
                                            <p:strVal val="#ppt_y"/>
                                          </p:val>
                                        </p:tav>
                                      </p:tavLst>
                                    </p:anim>
                                  </p:childTnLst>
                                </p:cTn>
                              </p:par>
                            </p:childTnLst>
                          </p:cTn>
                        </p:par>
                        <p:par>
                          <p:cTn id="120" fill="hold" nodeType="afterGroup">
                            <p:stCondLst>
                              <p:cond delay="4500"/>
                            </p:stCondLst>
                            <p:childTnLst>
                              <p:par>
                                <p:cTn id="121" presetID="2" presetClass="entr" presetSubtype="1" fill="hold" grpId="0" nodeType="afterEffect">
                                  <p:stCondLst>
                                    <p:cond delay="0"/>
                                  </p:stCondLst>
                                  <p:childTnLst>
                                    <p:set>
                                      <p:cBhvr>
                                        <p:cTn id="122" dur="1" fill="hold">
                                          <p:stCondLst>
                                            <p:cond delay="0"/>
                                          </p:stCondLst>
                                        </p:cTn>
                                        <p:tgtEl>
                                          <p:spTgt spid="51"/>
                                        </p:tgtEl>
                                        <p:attrNameLst>
                                          <p:attrName>style.visibility</p:attrName>
                                        </p:attrNameLst>
                                      </p:cBhvr>
                                      <p:to>
                                        <p:strVal val="visible"/>
                                      </p:to>
                                    </p:set>
                                    <p:anim calcmode="lin" valueType="num">
                                      <p:cBhvr additive="base">
                                        <p:cTn id="123" dur="500" fill="hold"/>
                                        <p:tgtEl>
                                          <p:spTgt spid="51"/>
                                        </p:tgtEl>
                                        <p:attrNameLst>
                                          <p:attrName>ppt_x</p:attrName>
                                        </p:attrNameLst>
                                      </p:cBhvr>
                                      <p:tavLst>
                                        <p:tav tm="0">
                                          <p:val>
                                            <p:strVal val="#ppt_x"/>
                                          </p:val>
                                        </p:tav>
                                        <p:tav tm="100000">
                                          <p:val>
                                            <p:strVal val="#ppt_x"/>
                                          </p:val>
                                        </p:tav>
                                      </p:tavLst>
                                    </p:anim>
                                    <p:anim calcmode="lin" valueType="num">
                                      <p:cBhvr additive="base">
                                        <p:cTn id="124" dur="500" fill="hold"/>
                                        <p:tgtEl>
                                          <p:spTgt spid="51"/>
                                        </p:tgtEl>
                                        <p:attrNameLst>
                                          <p:attrName>ppt_y</p:attrName>
                                        </p:attrNameLst>
                                      </p:cBhvr>
                                      <p:tavLst>
                                        <p:tav tm="0">
                                          <p:val>
                                            <p:strVal val="0-#ppt_h/2"/>
                                          </p:val>
                                        </p:tav>
                                        <p:tav tm="100000">
                                          <p:val>
                                            <p:strVal val="#ppt_y"/>
                                          </p:val>
                                        </p:tav>
                                      </p:tavLst>
                                    </p:anim>
                                  </p:childTnLst>
                                </p:cTn>
                              </p:par>
                            </p:childTnLst>
                          </p:cTn>
                        </p:par>
                        <p:par>
                          <p:cTn id="125" fill="hold" nodeType="afterGroup">
                            <p:stCondLst>
                              <p:cond delay="5000"/>
                            </p:stCondLst>
                            <p:childTnLst>
                              <p:par>
                                <p:cTn id="126" presetID="2" presetClass="entr" presetSubtype="1" fill="hold" grpId="0" nodeType="afterEffect">
                                  <p:stCondLst>
                                    <p:cond delay="0"/>
                                  </p:stCondLst>
                                  <p:childTnLst>
                                    <p:set>
                                      <p:cBhvr>
                                        <p:cTn id="127" dur="1" fill="hold">
                                          <p:stCondLst>
                                            <p:cond delay="0"/>
                                          </p:stCondLst>
                                        </p:cTn>
                                        <p:tgtEl>
                                          <p:spTgt spid="52"/>
                                        </p:tgtEl>
                                        <p:attrNameLst>
                                          <p:attrName>style.visibility</p:attrName>
                                        </p:attrNameLst>
                                      </p:cBhvr>
                                      <p:to>
                                        <p:strVal val="visible"/>
                                      </p:to>
                                    </p:set>
                                    <p:anim calcmode="lin" valueType="num">
                                      <p:cBhvr additive="base">
                                        <p:cTn id="128" dur="500" fill="hold"/>
                                        <p:tgtEl>
                                          <p:spTgt spid="52"/>
                                        </p:tgtEl>
                                        <p:attrNameLst>
                                          <p:attrName>ppt_x</p:attrName>
                                        </p:attrNameLst>
                                      </p:cBhvr>
                                      <p:tavLst>
                                        <p:tav tm="0">
                                          <p:val>
                                            <p:strVal val="#ppt_x"/>
                                          </p:val>
                                        </p:tav>
                                        <p:tav tm="100000">
                                          <p:val>
                                            <p:strVal val="#ppt_x"/>
                                          </p:val>
                                        </p:tav>
                                      </p:tavLst>
                                    </p:anim>
                                    <p:anim calcmode="lin" valueType="num">
                                      <p:cBhvr additive="base">
                                        <p:cTn id="129" dur="500" fill="hold"/>
                                        <p:tgtEl>
                                          <p:spTgt spid="52"/>
                                        </p:tgtEl>
                                        <p:attrNameLst>
                                          <p:attrName>ppt_y</p:attrName>
                                        </p:attrNameLst>
                                      </p:cBhvr>
                                      <p:tavLst>
                                        <p:tav tm="0">
                                          <p:val>
                                            <p:strVal val="0-#ppt_h/2"/>
                                          </p:val>
                                        </p:tav>
                                        <p:tav tm="100000">
                                          <p:val>
                                            <p:strVal val="#ppt_y"/>
                                          </p:val>
                                        </p:tav>
                                      </p:tavLst>
                                    </p:anim>
                                  </p:childTnLst>
                                </p:cTn>
                              </p:par>
                            </p:childTnLst>
                          </p:cTn>
                        </p:par>
                        <p:par>
                          <p:cTn id="130" fill="hold" nodeType="afterGroup">
                            <p:stCondLst>
                              <p:cond delay="5500"/>
                            </p:stCondLst>
                            <p:childTnLst>
                              <p:par>
                                <p:cTn id="131" presetID="2" presetClass="entr" presetSubtype="1" fill="hold" grpId="0" nodeType="afterEffect">
                                  <p:stCondLst>
                                    <p:cond delay="0"/>
                                  </p:stCondLst>
                                  <p:childTnLst>
                                    <p:set>
                                      <p:cBhvr>
                                        <p:cTn id="132" dur="1" fill="hold">
                                          <p:stCondLst>
                                            <p:cond delay="0"/>
                                          </p:stCondLst>
                                        </p:cTn>
                                        <p:tgtEl>
                                          <p:spTgt spid="53"/>
                                        </p:tgtEl>
                                        <p:attrNameLst>
                                          <p:attrName>style.visibility</p:attrName>
                                        </p:attrNameLst>
                                      </p:cBhvr>
                                      <p:to>
                                        <p:strVal val="visible"/>
                                      </p:to>
                                    </p:set>
                                    <p:anim calcmode="lin" valueType="num">
                                      <p:cBhvr additive="base">
                                        <p:cTn id="133" dur="500" fill="hold"/>
                                        <p:tgtEl>
                                          <p:spTgt spid="53"/>
                                        </p:tgtEl>
                                        <p:attrNameLst>
                                          <p:attrName>ppt_x</p:attrName>
                                        </p:attrNameLst>
                                      </p:cBhvr>
                                      <p:tavLst>
                                        <p:tav tm="0">
                                          <p:val>
                                            <p:strVal val="#ppt_x"/>
                                          </p:val>
                                        </p:tav>
                                        <p:tav tm="100000">
                                          <p:val>
                                            <p:strVal val="#ppt_x"/>
                                          </p:val>
                                        </p:tav>
                                      </p:tavLst>
                                    </p:anim>
                                    <p:anim calcmode="lin" valueType="num">
                                      <p:cBhvr additive="base">
                                        <p:cTn id="13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499"/>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29" name="Dikdörtgen 3"/>
          <p:cNvSpPr>
            <a:spLocks noChangeArrowheads="1"/>
          </p:cNvSpPr>
          <p:nvPr/>
        </p:nvSpPr>
        <p:spPr bwMode="auto">
          <a:xfrm>
            <a:off x="441325" y="930275"/>
            <a:ext cx="842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genelinde; her bir döngüde çözüm uzayındaki bir parçacığın çeşitli davranışları söz konusu olmaktadır.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0" name="Çapraz Köşesi Kesik Dikdörtgen 9"/>
          <p:cNvSpPr/>
          <p:nvPr/>
        </p:nvSpPr>
        <p:spPr>
          <a:xfrm>
            <a:off x="429464" y="3082840"/>
            <a:ext cx="2016224" cy="991731"/>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Sahip olduğu hız (</a:t>
            </a:r>
            <a:r>
              <a:rPr lang="tr-TR" sz="1600" dirty="0" err="1"/>
              <a:t>velocity</a:t>
            </a:r>
            <a:r>
              <a:rPr lang="tr-TR" sz="1600" dirty="0"/>
              <a:t>) değerine bağlı olarak;</a:t>
            </a:r>
          </a:p>
        </p:txBody>
      </p:sp>
      <p:sp>
        <p:nvSpPr>
          <p:cNvPr id="2" name="Bükülü Ok 1"/>
          <p:cNvSpPr/>
          <p:nvPr/>
        </p:nvSpPr>
        <p:spPr>
          <a:xfrm>
            <a:off x="1241425" y="2187575"/>
            <a:ext cx="2046288" cy="792163"/>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tr-TR">
              <a:solidFill>
                <a:schemeClr val="tx1"/>
              </a:solidFill>
            </a:endParaRPr>
          </a:p>
        </p:txBody>
      </p:sp>
      <p:sp>
        <p:nvSpPr>
          <p:cNvPr id="13" name="Bükülü Ok 12"/>
          <p:cNvSpPr/>
          <p:nvPr/>
        </p:nvSpPr>
        <p:spPr>
          <a:xfrm flipV="1">
            <a:off x="1241425" y="4192588"/>
            <a:ext cx="2046288" cy="792162"/>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tr-TR">
              <a:solidFill>
                <a:schemeClr val="tx1"/>
              </a:solidFill>
            </a:endParaRPr>
          </a:p>
        </p:txBody>
      </p:sp>
      <p:sp>
        <p:nvSpPr>
          <p:cNvPr id="14" name="Çapraz Köşesi Kesik Dikdörtgen 13"/>
          <p:cNvSpPr/>
          <p:nvPr/>
        </p:nvSpPr>
        <p:spPr>
          <a:xfrm>
            <a:off x="3369146" y="1823571"/>
            <a:ext cx="2366516" cy="1285577"/>
          </a:xfrm>
          <a:prstGeom prst="snip2Diag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O andaki en iyi pozisyona sahip olana göre rastgele değerlenmiş kendi hızı</a:t>
            </a:r>
          </a:p>
        </p:txBody>
      </p:sp>
      <p:sp>
        <p:nvSpPr>
          <p:cNvPr id="16" name="Çapraz Köşesi Kesik Dikdörtgen 15"/>
          <p:cNvSpPr/>
          <p:nvPr/>
        </p:nvSpPr>
        <p:spPr>
          <a:xfrm>
            <a:off x="3378944" y="4192468"/>
            <a:ext cx="2366516" cy="1285577"/>
          </a:xfrm>
          <a:prstGeom prst="snip2Diag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tr-TR" sz="1600" dirty="0"/>
              <a:t>O ana kadarki kendi en iyi pozisyonuna göre rastgele değerlenmiş kendi hızı</a:t>
            </a:r>
          </a:p>
        </p:txBody>
      </p:sp>
      <p:sp>
        <p:nvSpPr>
          <p:cNvPr id="3" name="Artı 2"/>
          <p:cNvSpPr/>
          <p:nvPr/>
        </p:nvSpPr>
        <p:spPr>
          <a:xfrm>
            <a:off x="4197350" y="3340100"/>
            <a:ext cx="709613" cy="6477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tr-TR"/>
          </a:p>
        </p:txBody>
      </p:sp>
      <p:sp>
        <p:nvSpPr>
          <p:cNvPr id="4" name="Sağ Ok 3"/>
          <p:cNvSpPr/>
          <p:nvPr/>
        </p:nvSpPr>
        <p:spPr>
          <a:xfrm>
            <a:off x="5159375" y="3484563"/>
            <a:ext cx="1296988" cy="358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tr-TR"/>
          </a:p>
        </p:txBody>
      </p:sp>
      <p:sp>
        <p:nvSpPr>
          <p:cNvPr id="19" name="Çapraz Köşesi Kesik Dikdörtgen 18"/>
          <p:cNvSpPr/>
          <p:nvPr/>
        </p:nvSpPr>
        <p:spPr>
          <a:xfrm>
            <a:off x="6637631" y="2642070"/>
            <a:ext cx="1952059" cy="1873270"/>
          </a:xfrm>
          <a:prstGeom prst="snip2Diag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tr-TR" sz="1600" dirty="0"/>
              <a:t>Güncellenmiş hız ile birlikte yeni hızın eski pozisyonuna eklenmesiyle; yeni pozisyon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 calcmode="lin" valueType="num">
                                      <p:cBhvr>
                                        <p:cTn id="29" dur="1000" fill="hold"/>
                                        <p:tgtEl>
                                          <p:spTgt spid="3"/>
                                        </p:tgtEl>
                                        <p:attrNameLst>
                                          <p:attrName>style.rotation</p:attrName>
                                        </p:attrNameLst>
                                      </p:cBhvr>
                                      <p:tavLst>
                                        <p:tav tm="0">
                                          <p:val>
                                            <p:fltVal val="90"/>
                                          </p:val>
                                        </p:tav>
                                        <p:tav tm="100000">
                                          <p:val>
                                            <p:fltVal val="0"/>
                                          </p:val>
                                        </p:tav>
                                      </p:tavLst>
                                    </p:anim>
                                    <p:animEffect transition="in" filter="fade">
                                      <p:cBhvr>
                                        <p:cTn id="30" dur="1000"/>
                                        <p:tgtEl>
                                          <p:spTgt spid="3"/>
                                        </p:tgtEl>
                                      </p:cBhvr>
                                    </p:animEffect>
                                  </p:childTnLst>
                                </p:cTn>
                              </p:par>
                            </p:childTnLst>
                          </p:cTn>
                        </p:par>
                        <p:par>
                          <p:cTn id="31" fill="hold" nodeType="afterGroup">
                            <p:stCondLst>
                              <p:cond delay="1000"/>
                            </p:stCondLst>
                            <p:childTnLst>
                              <p:par>
                                <p:cTn id="32" presetID="16" presetClass="entr" presetSubtype="42"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Horizontal)">
                                      <p:cBhvr>
                                        <p:cTn id="34" dur="500"/>
                                        <p:tgtEl>
                                          <p:spTgt spid="4"/>
                                        </p:tgtEl>
                                      </p:cBhvr>
                                    </p:animEffect>
                                  </p:childTnLst>
                                </p:cTn>
                              </p:par>
                            </p:childTnLst>
                          </p:cTn>
                        </p:par>
                        <p:par>
                          <p:cTn id="35" fill="hold" nodeType="afterGroup">
                            <p:stCondLst>
                              <p:cond delay="1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653" name="Dikdörtgen 3"/>
          <p:cNvSpPr>
            <a:spLocks noChangeArrowheads="1"/>
          </p:cNvSpPr>
          <p:nvPr/>
        </p:nvSpPr>
        <p:spPr bwMode="auto">
          <a:xfrm>
            <a:off x="441325" y="836712"/>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dirty="0"/>
              <a:t>Algoritma Yapısı</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5134" name="Picture 1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88" y="1268760"/>
            <a:ext cx="3787775"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descr="H:\linktowebserver\studyRes\COM3542\alp_anim.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148263" y="2133600"/>
            <a:ext cx="32797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Effect transition="in" filter="fade">
                                      <p:cBhvr>
                                        <p:cTn id="7" dur="500"/>
                                        <p:tgtEl>
                                          <p:spTgt spid="513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677"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Yapısı (Matematiksel Detaylar)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6159" name="Picture 1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88" y="1484313"/>
            <a:ext cx="25527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0" name="Picture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475" y="2141538"/>
            <a:ext cx="1914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ağ Ok 1"/>
          <p:cNvSpPr/>
          <p:nvPr/>
        </p:nvSpPr>
        <p:spPr>
          <a:xfrm>
            <a:off x="3348038" y="2141538"/>
            <a:ext cx="1223962" cy="3143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tr-TR"/>
          </a:p>
        </p:txBody>
      </p:sp>
      <p:pic>
        <p:nvPicPr>
          <p:cNvPr id="6161" name="Picture 1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24550" y="2808288"/>
            <a:ext cx="2333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2" name="Picture 1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24550" y="3313113"/>
            <a:ext cx="21621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3" name="Picture 1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550" y="3860800"/>
            <a:ext cx="1847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4" name="Picture 2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9600" y="4724400"/>
            <a:ext cx="48006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animEffect transition="in" filter="fade">
                                      <p:cBhvr>
                                        <p:cTn id="7" dur="500"/>
                                        <p:tgtEl>
                                          <p:spTgt spid="6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6160"/>
                                        </p:tgtEl>
                                        <p:attrNameLst>
                                          <p:attrName>style.visibility</p:attrName>
                                        </p:attrNameLst>
                                      </p:cBhvr>
                                      <p:to>
                                        <p:strVal val="visible"/>
                                      </p:to>
                                    </p:set>
                                    <p:animEffect transition="in" filter="wipe(down)">
                                      <p:cBhvr>
                                        <p:cTn id="16" dur="500"/>
                                        <p:tgtEl>
                                          <p:spTgt spid="6160"/>
                                        </p:tgtEl>
                                      </p:cBhvr>
                                    </p:animEffect>
                                  </p:childTnLst>
                                </p:cTn>
                              </p:par>
                            </p:childTnLst>
                          </p:cTn>
                        </p:par>
                        <p:par>
                          <p:cTn id="17" fill="hold" nodeType="afterGroup">
                            <p:stCondLst>
                              <p:cond delay="1000"/>
                            </p:stCondLst>
                            <p:childTnLst>
                              <p:par>
                                <p:cTn id="18" presetID="16" presetClass="entr" presetSubtype="21" fill="hold" nodeType="afterEffect">
                                  <p:stCondLst>
                                    <p:cond delay="0"/>
                                  </p:stCondLst>
                                  <p:childTnLst>
                                    <p:set>
                                      <p:cBhvr>
                                        <p:cTn id="19" dur="1" fill="hold">
                                          <p:stCondLst>
                                            <p:cond delay="0"/>
                                          </p:stCondLst>
                                        </p:cTn>
                                        <p:tgtEl>
                                          <p:spTgt spid="6161"/>
                                        </p:tgtEl>
                                        <p:attrNameLst>
                                          <p:attrName>style.visibility</p:attrName>
                                        </p:attrNameLst>
                                      </p:cBhvr>
                                      <p:to>
                                        <p:strVal val="visible"/>
                                      </p:to>
                                    </p:set>
                                    <p:animEffect transition="in" filter="barn(inVertical)">
                                      <p:cBhvr>
                                        <p:cTn id="20" dur="500"/>
                                        <p:tgtEl>
                                          <p:spTgt spid="6161"/>
                                        </p:tgtEl>
                                      </p:cBhvr>
                                    </p:animEffect>
                                  </p:childTnLst>
                                </p:cTn>
                              </p:par>
                            </p:childTnLst>
                          </p:cTn>
                        </p:par>
                        <p:par>
                          <p:cTn id="21" fill="hold" nodeType="afterGroup">
                            <p:stCondLst>
                              <p:cond delay="1500"/>
                            </p:stCondLst>
                            <p:childTnLst>
                              <p:par>
                                <p:cTn id="22" presetID="16" presetClass="entr" presetSubtype="21" fill="hold" nodeType="afterEffect">
                                  <p:stCondLst>
                                    <p:cond delay="0"/>
                                  </p:stCondLst>
                                  <p:childTnLst>
                                    <p:set>
                                      <p:cBhvr>
                                        <p:cTn id="23" dur="1" fill="hold">
                                          <p:stCondLst>
                                            <p:cond delay="0"/>
                                          </p:stCondLst>
                                        </p:cTn>
                                        <p:tgtEl>
                                          <p:spTgt spid="6162"/>
                                        </p:tgtEl>
                                        <p:attrNameLst>
                                          <p:attrName>style.visibility</p:attrName>
                                        </p:attrNameLst>
                                      </p:cBhvr>
                                      <p:to>
                                        <p:strVal val="visible"/>
                                      </p:to>
                                    </p:set>
                                    <p:animEffect transition="in" filter="barn(inVertical)">
                                      <p:cBhvr>
                                        <p:cTn id="24" dur="500"/>
                                        <p:tgtEl>
                                          <p:spTgt spid="6162"/>
                                        </p:tgtEl>
                                      </p:cBhvr>
                                    </p:animEffect>
                                  </p:childTnLst>
                                </p:cTn>
                              </p:par>
                            </p:childTnLst>
                          </p:cTn>
                        </p:par>
                        <p:par>
                          <p:cTn id="25" fill="hold" nodeType="afterGroup">
                            <p:stCondLst>
                              <p:cond delay="2000"/>
                            </p:stCondLst>
                            <p:childTnLst>
                              <p:par>
                                <p:cTn id="26" presetID="16" presetClass="entr" presetSubtype="21" fill="hold" nodeType="afterEffect">
                                  <p:stCondLst>
                                    <p:cond delay="0"/>
                                  </p:stCondLst>
                                  <p:childTnLst>
                                    <p:set>
                                      <p:cBhvr>
                                        <p:cTn id="27" dur="1" fill="hold">
                                          <p:stCondLst>
                                            <p:cond delay="0"/>
                                          </p:stCondLst>
                                        </p:cTn>
                                        <p:tgtEl>
                                          <p:spTgt spid="6163"/>
                                        </p:tgtEl>
                                        <p:attrNameLst>
                                          <p:attrName>style.visibility</p:attrName>
                                        </p:attrNameLst>
                                      </p:cBhvr>
                                      <p:to>
                                        <p:strVal val="visible"/>
                                      </p:to>
                                    </p:set>
                                    <p:animEffect transition="in" filter="barn(inVertical)">
                                      <p:cBhvr>
                                        <p:cTn id="28" dur="500"/>
                                        <p:tgtEl>
                                          <p:spTgt spid="616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6164"/>
                                        </p:tgtEl>
                                        <p:attrNameLst>
                                          <p:attrName>style.visibility</p:attrName>
                                        </p:attrNameLst>
                                      </p:cBhvr>
                                      <p:to>
                                        <p:strVal val="visible"/>
                                      </p:to>
                                    </p:set>
                                    <p:animEffect transition="in" filter="fade">
                                      <p:cBhvr>
                                        <p:cTn id="33" dur="500"/>
                                        <p:tgtEl>
                                          <p:spTgt spid="6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701"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Başlıca Parametreler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4" name="Çapraz Köşesi Kesik Dikdörtgen 13"/>
          <p:cNvSpPr/>
          <p:nvPr/>
        </p:nvSpPr>
        <p:spPr>
          <a:xfrm>
            <a:off x="1043608" y="1484784"/>
            <a:ext cx="2016224" cy="404039"/>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Parçacık Sayısı = n</a:t>
            </a:r>
          </a:p>
        </p:txBody>
      </p:sp>
      <p:sp>
        <p:nvSpPr>
          <p:cNvPr id="15" name="Çapraz Köşesi Kesik Dikdörtgen 14"/>
          <p:cNvSpPr/>
          <p:nvPr/>
        </p:nvSpPr>
        <p:spPr>
          <a:xfrm>
            <a:off x="2204120" y="2204864"/>
            <a:ext cx="2016224" cy="404039"/>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Parçacık Boyutu = d</a:t>
            </a:r>
          </a:p>
        </p:txBody>
      </p:sp>
      <p:sp>
        <p:nvSpPr>
          <p:cNvPr id="16" name="Çapraz Köşesi Kesik Dikdörtgen 15"/>
          <p:cNvSpPr/>
          <p:nvPr/>
        </p:nvSpPr>
        <p:spPr>
          <a:xfrm>
            <a:off x="3212232" y="2878088"/>
            <a:ext cx="2016224" cy="1285577"/>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Hız (</a:t>
            </a:r>
            <a:r>
              <a:rPr lang="tr-TR" sz="1600" dirty="0" err="1"/>
              <a:t>velocity</a:t>
            </a:r>
            <a:r>
              <a:rPr lang="tr-TR" sz="1600" dirty="0"/>
              <a:t>) ve çözüm aralığı sınırlamaları; başlangıç değerleri</a:t>
            </a:r>
          </a:p>
        </p:txBody>
      </p:sp>
      <p:sp>
        <p:nvSpPr>
          <p:cNvPr id="17" name="Çapraz Köşesi Kesik Dikdörtgen 16"/>
          <p:cNvSpPr/>
          <p:nvPr/>
        </p:nvSpPr>
        <p:spPr>
          <a:xfrm>
            <a:off x="5940152" y="3520876"/>
            <a:ext cx="2016224" cy="697885"/>
          </a:xfrm>
          <a:prstGeom prst="snip2Diag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Öğrenme katsayıları = c1 ve c2</a:t>
            </a:r>
          </a:p>
        </p:txBody>
      </p:sp>
      <p:sp>
        <p:nvSpPr>
          <p:cNvPr id="18" name="Çapraz Köşesi Kesik Dikdörtgen 17"/>
          <p:cNvSpPr/>
          <p:nvPr/>
        </p:nvSpPr>
        <p:spPr>
          <a:xfrm>
            <a:off x="5957322" y="4941168"/>
            <a:ext cx="2016224" cy="404039"/>
          </a:xfrm>
          <a:prstGeom prst="snip2Diag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Durma Koşulu . . .</a:t>
            </a:r>
          </a:p>
        </p:txBody>
      </p:sp>
      <p:sp>
        <p:nvSpPr>
          <p:cNvPr id="19" name="Altıgen 18"/>
          <p:cNvSpPr/>
          <p:nvPr/>
        </p:nvSpPr>
        <p:spPr>
          <a:xfrm>
            <a:off x="1072208" y="4739148"/>
            <a:ext cx="2016224" cy="754440"/>
          </a:xfrm>
          <a:prstGeom prst="hexagon">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Amaç Fonksiyonu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25" name="Metin kutusu 9"/>
          <p:cNvSpPr txBox="1">
            <a:spLocks noChangeArrowheads="1"/>
          </p:cNvSpPr>
          <p:nvPr/>
        </p:nvSpPr>
        <p:spPr bwMode="auto">
          <a:xfrm>
            <a:off x="2205038" y="2492375"/>
            <a:ext cx="465613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KARINCA KOLONİSİ</a:t>
            </a:r>
          </a:p>
          <a:p>
            <a:pPr algn="ctr" eaLnBrk="1" hangingPunct="1">
              <a:spcBef>
                <a:spcPts val="300"/>
              </a:spcBef>
              <a:spcAft>
                <a:spcPts val="300"/>
              </a:spcAft>
            </a:pPr>
            <a:r>
              <a:rPr lang="tr-TR" altLang="tr-TR" sz="3600" b="1">
                <a:latin typeface="Arial" charset="0"/>
              </a:rPr>
              <a:t>OPTİMİZASYONU</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0728" name="Picture 11" descr="C:\Users\hp\AppData\Local\Microsoft\Windows\Temporary Internet Files\Content.IE5\PQZU6UZ5\MC900346893[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91363" y="3783013"/>
            <a:ext cx="1827212"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2" descr="C:\Users\hp\AppData\Local\Microsoft\Windows\Temporary Internet Files\Content.IE5\70XF057M\MC900346891[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89350" y="4076700"/>
            <a:ext cx="183673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3" descr="C:\Users\hp\AppData\Local\Microsoft\Windows\Temporary Internet Files\Content.IE5\NJCL3205\MC900438020[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27813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Picture 14" descr="C:\Users\hp\AppData\Local\Microsoft\Windows\Temporary Internet Files\Content.IE5\2UZ1KW0U\MC900428371[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1188" y="1277938"/>
            <a:ext cx="11684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Çapraz Köşesi Kesik Dikdörtgen 26"/>
          <p:cNvSpPr/>
          <p:nvPr/>
        </p:nvSpPr>
        <p:spPr>
          <a:xfrm>
            <a:off x="323850" y="1052513"/>
            <a:ext cx="1584325" cy="647700"/>
          </a:xfrm>
          <a:prstGeom prst="snip2Diag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tr-TR" b="1" dirty="0"/>
              <a:t>Zekâ / Dinamik</a:t>
            </a:r>
          </a:p>
        </p:txBody>
      </p:sp>
      <p:sp>
        <p:nvSpPr>
          <p:cNvPr id="14342" name="Metin kutusu 27"/>
          <p:cNvSpPr txBox="1">
            <a:spLocks noChangeArrowheads="1"/>
          </p:cNvSpPr>
          <p:nvPr/>
        </p:nvSpPr>
        <p:spPr bwMode="auto">
          <a:xfrm>
            <a:off x="209550" y="1844675"/>
            <a:ext cx="87852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Bir etmen olarak zekâ kavramı burada, Yapay Zekâ tanımında işaret edilen ve benzetime </a:t>
            </a:r>
          </a:p>
          <a:p>
            <a:pPr eaLnBrk="1" hangingPunct="1">
              <a:spcBef>
                <a:spcPts val="300"/>
              </a:spcBef>
              <a:spcAft>
                <a:spcPts val="300"/>
              </a:spcAft>
            </a:pPr>
            <a:r>
              <a:rPr lang="tr-TR" altLang="tr-TR" sz="1600" b="1">
                <a:latin typeface="Arial" charset="0"/>
              </a:rPr>
              <a:t>temel teşkil eden insan düşünce ve davranış şeklinin teorik karşılığı olmaktadır. Diğer </a:t>
            </a:r>
          </a:p>
          <a:p>
            <a:pPr eaLnBrk="1" hangingPunct="1">
              <a:spcBef>
                <a:spcPts val="300"/>
              </a:spcBef>
              <a:spcAft>
                <a:spcPts val="300"/>
              </a:spcAft>
            </a:pPr>
            <a:r>
              <a:rPr lang="tr-TR" altLang="tr-TR" sz="1600" b="1">
                <a:latin typeface="Arial" charset="0"/>
              </a:rPr>
              <a:t>yandan ise Yapay Zekâ’nın uğraşısı içerisine doğa temelli çeşitli dinamikler de</a:t>
            </a:r>
          </a:p>
          <a:p>
            <a:pPr eaLnBrk="1" hangingPunct="1">
              <a:spcBef>
                <a:spcPts val="300"/>
              </a:spcBef>
              <a:spcAft>
                <a:spcPts val="300"/>
              </a:spcAft>
            </a:pPr>
            <a:r>
              <a:rPr lang="tr-TR" altLang="tr-TR" sz="1600" b="1">
                <a:latin typeface="Arial" charset="0"/>
              </a:rPr>
              <a:t>girebilmektedir. </a:t>
            </a:r>
          </a:p>
        </p:txBody>
      </p:sp>
      <p:sp>
        <p:nvSpPr>
          <p:cNvPr id="29" name="Çapraz Köşesi Kesik Dikdörtgen 28"/>
          <p:cNvSpPr/>
          <p:nvPr/>
        </p:nvSpPr>
        <p:spPr>
          <a:xfrm>
            <a:off x="323850" y="3500438"/>
            <a:ext cx="1584325" cy="649287"/>
          </a:xfrm>
          <a:prstGeom prst="snip2DiagRect">
            <a:avLst/>
          </a:prstGeom>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r>
              <a:rPr lang="tr-TR" b="1" dirty="0"/>
              <a:t>Benzetim</a:t>
            </a:r>
          </a:p>
        </p:txBody>
      </p:sp>
      <p:sp>
        <p:nvSpPr>
          <p:cNvPr id="14344" name="Metin kutusu 29"/>
          <p:cNvSpPr txBox="1">
            <a:spLocks noChangeArrowheads="1"/>
          </p:cNvSpPr>
          <p:nvPr/>
        </p:nvSpPr>
        <p:spPr bwMode="auto">
          <a:xfrm>
            <a:off x="215900" y="4292600"/>
            <a:ext cx="91297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İngilizce “simulation (simülasyon)” kelimesine karşılık olarak kullanılan “benzetim” </a:t>
            </a:r>
          </a:p>
          <a:p>
            <a:pPr eaLnBrk="1" hangingPunct="1">
              <a:spcBef>
                <a:spcPts val="300"/>
              </a:spcBef>
              <a:spcAft>
                <a:spcPts val="300"/>
              </a:spcAft>
            </a:pPr>
            <a:r>
              <a:rPr lang="tr-TR" altLang="tr-TR" sz="1600" b="1">
                <a:latin typeface="Arial" charset="0"/>
              </a:rPr>
              <a:t>kavramını; “gerçek dünya temelli bir olgunun, nesnenin ya da sistemin, çeşitli yaklaşım, </a:t>
            </a:r>
          </a:p>
          <a:p>
            <a:pPr eaLnBrk="1" hangingPunct="1">
              <a:spcBef>
                <a:spcPts val="300"/>
              </a:spcBef>
              <a:spcAft>
                <a:spcPts val="300"/>
              </a:spcAft>
            </a:pPr>
            <a:r>
              <a:rPr lang="tr-TR" altLang="tr-TR" sz="1600" b="1">
                <a:latin typeface="Arial" charset="0"/>
              </a:rPr>
              <a:t>yöntem ve teknikler yardımıyla taklit edilmesi” olarak ifade etmek mümkündür. </a:t>
            </a:r>
          </a:p>
          <a:p>
            <a:pPr eaLnBrk="1" hangingPunct="1">
              <a:spcBef>
                <a:spcPts val="300"/>
              </a:spcBef>
              <a:spcAft>
                <a:spcPts val="300"/>
              </a:spcAft>
            </a:pPr>
            <a:r>
              <a:rPr lang="tr-TR" altLang="tr-TR" sz="1600" b="1">
                <a:latin typeface="Arial" charset="0"/>
              </a:rPr>
              <a:t>Anlaşılacağı üzere; Yapay Zekâ kavramı söz konusu olduğunda, insan düşünce ve davranış </a:t>
            </a:r>
          </a:p>
          <a:p>
            <a:pPr eaLnBrk="1" hangingPunct="1">
              <a:spcBef>
                <a:spcPts val="300"/>
              </a:spcBef>
              <a:spcAft>
                <a:spcPts val="300"/>
              </a:spcAft>
            </a:pPr>
            <a:r>
              <a:rPr lang="tr-TR" altLang="tr-TR" sz="1600" b="1">
                <a:latin typeface="Arial" charset="0"/>
              </a:rPr>
              <a:t>şeklinin ya da doğa dinamiklerinin benzetimi en önemli işlev olarak değerlendirilmelidir.</a:t>
            </a:r>
          </a:p>
        </p:txBody>
      </p:sp>
      <p:sp>
        <p:nvSpPr>
          <p:cNvPr id="10" name="Metin kutusu 9"/>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749" name="Dikdörtgen 3"/>
          <p:cNvSpPr>
            <a:spLocks noChangeArrowheads="1"/>
          </p:cNvSpPr>
          <p:nvPr/>
        </p:nvSpPr>
        <p:spPr bwMode="auto">
          <a:xfrm>
            <a:off x="441325" y="930275"/>
            <a:ext cx="842486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Karınca Kolonisi Optimizasyonu (ACO), çözüm uzayında yer alan karıncaların, tıpkı gerçek hayattaki yiyecek kaynaklarını arayıp bulma ve kullanma yaklaşımlarında olduğu gibi, muhtemel çözümlere yönelik davranışlarda bulunarak; optimum çözüme ulaşmaya çalıştıkları bir algoritmadır.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5" name="Çapraz Köşesi Kesik Dikdörtgen 14"/>
          <p:cNvSpPr/>
          <p:nvPr/>
        </p:nvSpPr>
        <p:spPr>
          <a:xfrm>
            <a:off x="1063070" y="2210529"/>
            <a:ext cx="2016224" cy="2875717"/>
          </a:xfrm>
          <a:prstGeom prst="snip2Diag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tr-TR" sz="1600" dirty="0"/>
              <a:t>Karıncaların yiyecek kaynağı araması, bulması ve yiyecek kaynağına giden yollar üzerinden kaynağı kullanması davranışının benzetimi</a:t>
            </a:r>
          </a:p>
        </p:txBody>
      </p:sp>
      <p:sp>
        <p:nvSpPr>
          <p:cNvPr id="17" name="Çapraz Köşesi Kesik Dikdörtgen 16"/>
          <p:cNvSpPr/>
          <p:nvPr/>
        </p:nvSpPr>
        <p:spPr>
          <a:xfrm>
            <a:off x="3645644" y="3068960"/>
            <a:ext cx="2016224" cy="2381190"/>
          </a:xfrm>
          <a:prstGeom prst="snip2Diag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Karıncalar, muhtemel çözüm buldukları noktaya </a:t>
            </a:r>
            <a:r>
              <a:rPr lang="tr-TR" sz="1600" dirty="0" err="1"/>
              <a:t>pheremone</a:t>
            </a:r>
            <a:r>
              <a:rPr lang="tr-TR" sz="1600" dirty="0"/>
              <a:t> denilen bir iz yardımıyla yol çizerler</a:t>
            </a:r>
          </a:p>
        </p:txBody>
      </p:sp>
      <p:sp>
        <p:nvSpPr>
          <p:cNvPr id="18" name="Çapraz Köşesi Kesik Dikdörtgen 17"/>
          <p:cNvSpPr/>
          <p:nvPr/>
        </p:nvSpPr>
        <p:spPr>
          <a:xfrm>
            <a:off x="6300192" y="3501008"/>
            <a:ext cx="2016224" cy="2381190"/>
          </a:xfrm>
          <a:prstGeom prst="snip2Diag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Bir yolun yoğun kullanımı; yolun sonundaki muhtemel çözümün optimum çözüm olma gücünü artırır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2774" name="Picture 38" descr="C:\Users\hp\Desktop\291px-Knapsack_ants.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88" y="1773238"/>
            <a:ext cx="3567112"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35" name="Picture 39" descr="C:\Users\hp\Desktop\600px-Aco_shortpath.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27538" y="981075"/>
            <a:ext cx="3865562"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35"/>
                                        </p:tgtEl>
                                        <p:attrNameLst>
                                          <p:attrName>style.visibility</p:attrName>
                                        </p:attrNameLst>
                                      </p:cBhvr>
                                      <p:to>
                                        <p:strVal val="visible"/>
                                      </p:to>
                                    </p:set>
                                    <p:animEffect transition="in" filter="fade">
                                      <p:cBhvr>
                                        <p:cTn id="7" dur="500"/>
                                        <p:tgtEl>
                                          <p:spTgt spid="4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379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2275" y="1393825"/>
            <a:ext cx="8459788"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821"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Yapısı</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4823" name="Picture 1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2788" y="4005263"/>
            <a:ext cx="7419975" cy="217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4"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2788" y="1412875"/>
            <a:ext cx="5718175"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845"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Yapısı (Matematiksel Detaylar)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5847"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750" y="1557338"/>
            <a:ext cx="7940675"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869"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Yapısı (Matematiksel Detaylar)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687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850" y="2060575"/>
            <a:ext cx="3686175"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30738" y="2065338"/>
            <a:ext cx="3960812"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3" name="Dikdörtgen 3"/>
          <p:cNvSpPr>
            <a:spLocks noChangeArrowheads="1"/>
          </p:cNvSpPr>
          <p:nvPr/>
        </p:nvSpPr>
        <p:spPr bwMode="auto">
          <a:xfrm>
            <a:off x="441325" y="1593850"/>
            <a:ext cx="3906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Lokal – Yerel Pheremone</a:t>
            </a:r>
          </a:p>
        </p:txBody>
      </p:sp>
      <p:sp>
        <p:nvSpPr>
          <p:cNvPr id="36874" name="Dikdörtgen 3"/>
          <p:cNvSpPr>
            <a:spLocks noChangeArrowheads="1"/>
          </p:cNvSpPr>
          <p:nvPr/>
        </p:nvSpPr>
        <p:spPr bwMode="auto">
          <a:xfrm>
            <a:off x="4618038" y="1611313"/>
            <a:ext cx="3906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Global Pheremone</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893" name="Metin kutusu 9"/>
          <p:cNvSpPr txBox="1">
            <a:spLocks noChangeArrowheads="1"/>
          </p:cNvSpPr>
          <p:nvPr/>
        </p:nvSpPr>
        <p:spPr bwMode="auto">
          <a:xfrm>
            <a:off x="2076450" y="2492375"/>
            <a:ext cx="49133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ARI KOLONİSİ</a:t>
            </a:r>
          </a:p>
          <a:p>
            <a:pPr algn="ctr" eaLnBrk="1" hangingPunct="1">
              <a:spcBef>
                <a:spcPts val="300"/>
              </a:spcBef>
              <a:spcAft>
                <a:spcPts val="300"/>
              </a:spcAft>
            </a:pPr>
            <a:r>
              <a:rPr lang="tr-TR" altLang="tr-TR" sz="3600" b="1">
                <a:latin typeface="Arial" charset="0"/>
              </a:rPr>
              <a:t>ALGORİTMASI</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7896" name="Picture 25" descr="C:\Users\hp\AppData\Local\Microsoft\Windows\Temporary Internet Files\Content.IE5\NJCL3205\MP900316870[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3757613"/>
            <a:ext cx="211296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2" descr="C:\Users\hp\AppData\Local\Microsoft\Windows\Temporary Internet Files\Content.IE5\PQZU6UZ5\MC900438018[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8150" y="1025525"/>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2" descr="C:\Users\hp\AppData\Local\Microsoft\Windows\Temporary Internet Files\Content.IE5\PQZU6UZ5\MC900438018[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910020">
            <a:off x="3595688" y="1035050"/>
            <a:ext cx="1116012"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descr="C:\Users\hp\AppData\Local\Microsoft\Windows\Temporary Internet Files\Content.IE5\PQZU6UZ5\MC900438018[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32588" y="712788"/>
            <a:ext cx="18954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917" name="Dikdörtgen 3"/>
          <p:cNvSpPr>
            <a:spLocks noChangeArrowheads="1"/>
          </p:cNvSpPr>
          <p:nvPr/>
        </p:nvSpPr>
        <p:spPr bwMode="auto">
          <a:xfrm>
            <a:off x="441325" y="930275"/>
            <a:ext cx="84248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Yapay Arı Kolonisi Algoritması (ABC), gerçek hayatta arıların nektar arayışları içerisine girip; buldukları nektarlara ilişkin olarak diğer arılarla bilgi paylaşımında bulunduğu ve böylece kaynağı kullanma yoluna gittikleri eylemlerin benzetimi üzerine kurulu bir optimizasyon algoritmasıdır.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5" name="Çapraz Köşesi Kesik Dikdörtgen 14"/>
          <p:cNvSpPr/>
          <p:nvPr/>
        </p:nvSpPr>
        <p:spPr>
          <a:xfrm>
            <a:off x="712788" y="2003767"/>
            <a:ext cx="2366506" cy="2687836"/>
          </a:xfrm>
          <a:prstGeom prst="snip2Diag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1600" dirty="0"/>
              <a:t>Arıların üç farklı görevde bulunduğu bir sistem; bu sistemde her bir farklı görevdeki arı farklı işler yaparak etkin bir çözüme ulaşma süreci sağlanmaktadır.</a:t>
            </a:r>
          </a:p>
        </p:txBody>
      </p:sp>
      <p:grpSp>
        <p:nvGrpSpPr>
          <p:cNvPr id="8" name="Grup 7"/>
          <p:cNvGrpSpPr>
            <a:grpSpLocks/>
          </p:cNvGrpSpPr>
          <p:nvPr/>
        </p:nvGrpSpPr>
        <p:grpSpPr bwMode="auto">
          <a:xfrm>
            <a:off x="3079750" y="2781300"/>
            <a:ext cx="1204913" cy="1511300"/>
            <a:chOff x="3079294" y="2780928"/>
            <a:chExt cx="1204674" cy="1512168"/>
          </a:xfrm>
        </p:grpSpPr>
        <p:cxnSp>
          <p:nvCxnSpPr>
            <p:cNvPr id="3" name="Düz Ok Bağlayıcısı 2"/>
            <p:cNvCxnSpPr/>
            <p:nvPr/>
          </p:nvCxnSpPr>
          <p:spPr>
            <a:xfrm flipV="1">
              <a:off x="3079294" y="2780928"/>
              <a:ext cx="1060240" cy="567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 name="Düz Ok Bağlayıcısı 4"/>
            <p:cNvCxnSpPr/>
            <p:nvPr/>
          </p:nvCxnSpPr>
          <p:spPr>
            <a:xfrm>
              <a:off x="3079294" y="3347992"/>
              <a:ext cx="1204674" cy="2255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Düz Ok Bağlayıcısı 6"/>
            <p:cNvCxnSpPr/>
            <p:nvPr/>
          </p:nvCxnSpPr>
          <p:spPr>
            <a:xfrm>
              <a:off x="3079294" y="3347992"/>
              <a:ext cx="1060240" cy="945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6" name="Çapraz Köşesi Kesik Dikdörtgen 15"/>
          <p:cNvSpPr/>
          <p:nvPr/>
        </p:nvSpPr>
        <p:spPr>
          <a:xfrm>
            <a:off x="4244975" y="2376488"/>
            <a:ext cx="1479550" cy="404812"/>
          </a:xfrm>
          <a:prstGeom prst="snip2Diag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İşçi arılar</a:t>
            </a:r>
          </a:p>
        </p:txBody>
      </p:sp>
      <p:sp>
        <p:nvSpPr>
          <p:cNvPr id="19" name="Çapraz Köşesi Kesik Dikdörtgen 18"/>
          <p:cNvSpPr/>
          <p:nvPr/>
        </p:nvSpPr>
        <p:spPr>
          <a:xfrm>
            <a:off x="4371975" y="3416300"/>
            <a:ext cx="1479550" cy="404813"/>
          </a:xfrm>
          <a:prstGeom prst="snip2Diag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Gözcü arılar</a:t>
            </a:r>
          </a:p>
        </p:txBody>
      </p:sp>
      <p:sp>
        <p:nvSpPr>
          <p:cNvPr id="20" name="Çapraz Köşesi Kesik Dikdörtgen 19"/>
          <p:cNvSpPr/>
          <p:nvPr/>
        </p:nvSpPr>
        <p:spPr>
          <a:xfrm>
            <a:off x="4235450" y="4365625"/>
            <a:ext cx="1479550" cy="403225"/>
          </a:xfrm>
          <a:prstGeom prst="snip2Diag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tr-TR" sz="1600" dirty="0"/>
              <a:t>Kaşif arılar</a:t>
            </a:r>
          </a:p>
        </p:txBody>
      </p:sp>
      <p:sp>
        <p:nvSpPr>
          <p:cNvPr id="21" name="Çapraz Köşesi Kesik Dikdörtgen 20"/>
          <p:cNvSpPr/>
          <p:nvPr/>
        </p:nvSpPr>
        <p:spPr>
          <a:xfrm>
            <a:off x="6176590" y="2003767"/>
            <a:ext cx="2366506" cy="2441019"/>
          </a:xfrm>
          <a:prstGeom prst="snip2Diag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Yiyecek kaynakları muhtemel çözümleri temsil etmekle birlikte; bu kaynaklardaki nektar miktarları, ilgili çözümlerin kalitesini belirlemektedir.</a:t>
            </a:r>
          </a:p>
        </p:txBody>
      </p:sp>
      <p:sp>
        <p:nvSpPr>
          <p:cNvPr id="22" name="Çapraz Köşesi Kesik Dikdörtgen 21"/>
          <p:cNvSpPr/>
          <p:nvPr/>
        </p:nvSpPr>
        <p:spPr>
          <a:xfrm>
            <a:off x="5560029" y="5028942"/>
            <a:ext cx="3064253" cy="1285577"/>
          </a:xfrm>
          <a:prstGeom prst="snip2Diag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tr-TR" sz="1600" dirty="0"/>
              <a:t>Söz konusu arıların çözüm uzayındaki davranışları bağlamında optimum sonuca ulaşılmaya çalışılır.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39942"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8538" y="764704"/>
            <a:ext cx="444817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965"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Algoritma Yapısı</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40967"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750" y="1471613"/>
            <a:ext cx="3871913"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3538" y="1503363"/>
            <a:ext cx="24003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3538" y="2439988"/>
            <a:ext cx="177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3538" y="3375025"/>
            <a:ext cx="1323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k Köşesi Kesik Dikdörtgen 12"/>
          <p:cNvSpPr/>
          <p:nvPr/>
        </p:nvSpPr>
        <p:spPr>
          <a:xfrm>
            <a:off x="539552" y="4416981"/>
            <a:ext cx="1656184" cy="368022"/>
          </a:xfrm>
          <a:prstGeom prst="snip1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İşçi arılar fazı</a:t>
            </a:r>
          </a:p>
        </p:txBody>
      </p:sp>
      <p:sp>
        <p:nvSpPr>
          <p:cNvPr id="14" name="Tek Köşesi Kesik Dikdörtgen 13"/>
          <p:cNvSpPr/>
          <p:nvPr/>
        </p:nvSpPr>
        <p:spPr>
          <a:xfrm>
            <a:off x="1677407" y="5013176"/>
            <a:ext cx="1656184" cy="368022"/>
          </a:xfrm>
          <a:prstGeom prst="snip1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Gözcü arılar fazı</a:t>
            </a:r>
          </a:p>
        </p:txBody>
      </p:sp>
      <p:sp>
        <p:nvSpPr>
          <p:cNvPr id="15" name="Tek Köşesi Kesik Dikdörtgen 14"/>
          <p:cNvSpPr/>
          <p:nvPr/>
        </p:nvSpPr>
        <p:spPr>
          <a:xfrm>
            <a:off x="2746153" y="5589240"/>
            <a:ext cx="1656184" cy="368022"/>
          </a:xfrm>
          <a:prstGeom prst="snip1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tr-TR" sz="1600" dirty="0"/>
              <a:t>Kaşif arılar fazı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nodeType="afterGroup">
                            <p:stCondLst>
                              <p:cond delay="1500"/>
                            </p:stCondLst>
                            <p:childTnLst>
                              <p:par>
                                <p:cTn id="17" presetID="16" presetClass="entr" presetSubtype="2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nodeType="afterGroup">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nodeType="afterGroup">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65" name="Metin kutusu 27"/>
          <p:cNvSpPr txBox="1">
            <a:spLocks noChangeArrowheads="1"/>
          </p:cNvSpPr>
          <p:nvPr/>
        </p:nvSpPr>
        <p:spPr bwMode="auto">
          <a:xfrm>
            <a:off x="209550" y="1844675"/>
            <a:ext cx="937418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Yapay Zekâ’nın gerçekleştirilmesinde; yani “doğal zekânın / dinamiklerin -yeter düzeyde- </a:t>
            </a:r>
          </a:p>
          <a:p>
            <a:pPr eaLnBrk="1" hangingPunct="1">
              <a:spcBef>
                <a:spcPts val="300"/>
              </a:spcBef>
              <a:spcAft>
                <a:spcPts val="300"/>
              </a:spcAft>
            </a:pPr>
            <a:r>
              <a:rPr lang="tr-TR" altLang="tr-TR" sz="1600" b="1">
                <a:latin typeface="Arial" charset="0"/>
              </a:rPr>
              <a:t>benzetilmesinde en etkin faktörlerden birisi de; mantık ve matematiktir. Yapay Zekâ </a:t>
            </a:r>
          </a:p>
          <a:p>
            <a:pPr eaLnBrk="1" hangingPunct="1">
              <a:spcBef>
                <a:spcPts val="300"/>
              </a:spcBef>
              <a:spcAft>
                <a:spcPts val="300"/>
              </a:spcAft>
            </a:pPr>
            <a:r>
              <a:rPr lang="tr-TR" altLang="tr-TR" sz="1600" b="1">
                <a:latin typeface="Arial" charset="0"/>
              </a:rPr>
              <a:t>tekniklerinin ve algoritmalarının oluşturulması sürecinde öncelikli olarak mantıksal temeller, </a:t>
            </a:r>
          </a:p>
          <a:p>
            <a:pPr eaLnBrk="1" hangingPunct="1">
              <a:spcBef>
                <a:spcPts val="300"/>
              </a:spcBef>
              <a:spcAft>
                <a:spcPts val="300"/>
              </a:spcAft>
            </a:pPr>
            <a:r>
              <a:rPr lang="tr-TR" altLang="tr-TR" sz="1600" b="1">
                <a:latin typeface="Arial" charset="0"/>
              </a:rPr>
              <a:t>ardından mantıksal temeller dâhilinde matematiksel yaklaşımlar işe koşulmaktadır. </a:t>
            </a:r>
          </a:p>
        </p:txBody>
      </p:sp>
      <p:sp>
        <p:nvSpPr>
          <p:cNvPr id="15366" name="Metin kutusu 29"/>
          <p:cNvSpPr txBox="1">
            <a:spLocks noChangeArrowheads="1"/>
          </p:cNvSpPr>
          <p:nvPr/>
        </p:nvSpPr>
        <p:spPr bwMode="auto">
          <a:xfrm>
            <a:off x="215900" y="4292600"/>
            <a:ext cx="9109075"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Yapay Zekâ’nın ortaya çıkmasındaki en temel ihtiyaçlardan birisi de “gerçek dünya tabanlı” </a:t>
            </a:r>
          </a:p>
          <a:p>
            <a:pPr eaLnBrk="1" hangingPunct="1">
              <a:spcBef>
                <a:spcPts val="300"/>
              </a:spcBef>
              <a:spcAft>
                <a:spcPts val="300"/>
              </a:spcAft>
            </a:pPr>
            <a:r>
              <a:rPr lang="tr-TR" altLang="tr-TR" sz="1600" b="1">
                <a:latin typeface="Arial" charset="0"/>
              </a:rPr>
              <a:t>problemlerin çözümlenmesi olmuştur. Burada ifade edilmesi gereken en önemli husus, </a:t>
            </a:r>
          </a:p>
          <a:p>
            <a:pPr eaLnBrk="1" hangingPunct="1">
              <a:spcBef>
                <a:spcPts val="300"/>
              </a:spcBef>
              <a:spcAft>
                <a:spcPts val="300"/>
              </a:spcAft>
            </a:pPr>
            <a:r>
              <a:rPr lang="tr-TR" altLang="tr-TR" sz="1600" b="1">
                <a:latin typeface="Arial" charset="0"/>
              </a:rPr>
              <a:t>söz konusu problemlerin sadece çözümlenmesi değil, aynı zamanda etkin ve verimli bir </a:t>
            </a:r>
          </a:p>
          <a:p>
            <a:pPr eaLnBrk="1" hangingPunct="1">
              <a:spcBef>
                <a:spcPts val="300"/>
              </a:spcBef>
              <a:spcAft>
                <a:spcPts val="300"/>
              </a:spcAft>
            </a:pPr>
            <a:r>
              <a:rPr lang="tr-TR" altLang="tr-TR" sz="1600" b="1">
                <a:latin typeface="Arial" charset="0"/>
              </a:rPr>
              <a:t>şekilde çözümlenebilmesidir. Özellikle, insan düşünce ve davranış kapasitesi dâhilinde </a:t>
            </a:r>
          </a:p>
          <a:p>
            <a:pPr eaLnBrk="1" hangingPunct="1">
              <a:spcBef>
                <a:spcPts val="300"/>
              </a:spcBef>
              <a:spcAft>
                <a:spcPts val="300"/>
              </a:spcAft>
            </a:pPr>
            <a:r>
              <a:rPr lang="tr-TR" altLang="tr-TR" sz="1600" b="1">
                <a:latin typeface="Arial" charset="0"/>
              </a:rPr>
              <a:t>çözülemeyecek olan, belli aşamaya kadar çözülebilen ya da çözülmesi çok zaman alabilen </a:t>
            </a:r>
          </a:p>
          <a:p>
            <a:pPr eaLnBrk="1" hangingPunct="1">
              <a:spcBef>
                <a:spcPts val="300"/>
              </a:spcBef>
              <a:spcAft>
                <a:spcPts val="300"/>
              </a:spcAft>
            </a:pPr>
            <a:r>
              <a:rPr lang="tr-TR" altLang="tr-TR" sz="1600" b="1">
                <a:latin typeface="Arial" charset="0"/>
              </a:rPr>
              <a:t>zor problemler, Yapay Zekâ tabanlı uygulamalar sayesinde çözümlenebilmektedir.</a:t>
            </a:r>
          </a:p>
        </p:txBody>
      </p:sp>
      <p:sp>
        <p:nvSpPr>
          <p:cNvPr id="10" name="Çapraz Köşesi Kesik Dikdörtgen 9"/>
          <p:cNvSpPr/>
          <p:nvPr/>
        </p:nvSpPr>
        <p:spPr>
          <a:xfrm>
            <a:off x="323850" y="1041400"/>
            <a:ext cx="1584325" cy="647700"/>
          </a:xfrm>
          <a:prstGeom prst="snip2DiagRect">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tr-TR" b="1" dirty="0"/>
              <a:t>Mantık ve Matematik</a:t>
            </a:r>
          </a:p>
        </p:txBody>
      </p:sp>
      <p:sp>
        <p:nvSpPr>
          <p:cNvPr id="11" name="Çapraz Köşesi Kesik Dikdörtgen 10"/>
          <p:cNvSpPr/>
          <p:nvPr/>
        </p:nvSpPr>
        <p:spPr>
          <a:xfrm>
            <a:off x="293688" y="3500438"/>
            <a:ext cx="1584325" cy="649287"/>
          </a:xfrm>
          <a:prstGeom prst="snip2DiagRect">
            <a:avLst/>
          </a:prstGeom>
        </p:spPr>
        <p:style>
          <a:lnRef idx="3">
            <a:schemeClr val="lt1"/>
          </a:lnRef>
          <a:fillRef idx="1">
            <a:schemeClr val="accent4"/>
          </a:fillRef>
          <a:effectRef idx="1">
            <a:schemeClr val="accent4"/>
          </a:effectRef>
          <a:fontRef idx="minor">
            <a:schemeClr val="lt1"/>
          </a:fontRef>
        </p:style>
        <p:txBody>
          <a:bodyPr anchor="ctr"/>
          <a:lstStyle/>
          <a:p>
            <a:pPr algn="ctr" fontAlgn="auto">
              <a:spcBef>
                <a:spcPts val="0"/>
              </a:spcBef>
              <a:spcAft>
                <a:spcPts val="0"/>
              </a:spcAft>
              <a:defRPr/>
            </a:pPr>
            <a:r>
              <a:rPr lang="tr-TR" b="1" dirty="0"/>
              <a:t>Problemler</a:t>
            </a:r>
          </a:p>
        </p:txBody>
      </p:sp>
      <p:sp>
        <p:nvSpPr>
          <p:cNvPr id="12" name="Metin kutusu 11"/>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989" name="Metin kutusu 9"/>
          <p:cNvSpPr txBox="1">
            <a:spLocks noChangeArrowheads="1"/>
          </p:cNvSpPr>
          <p:nvPr/>
        </p:nvSpPr>
        <p:spPr bwMode="auto">
          <a:xfrm>
            <a:off x="1238250" y="2492375"/>
            <a:ext cx="65897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DİĞER DOĞA TEMELLİ</a:t>
            </a:r>
          </a:p>
          <a:p>
            <a:pPr algn="ctr" eaLnBrk="1" hangingPunct="1">
              <a:spcBef>
                <a:spcPts val="300"/>
              </a:spcBef>
              <a:spcAft>
                <a:spcPts val="300"/>
              </a:spcAft>
            </a:pPr>
            <a:r>
              <a:rPr lang="tr-TR" altLang="tr-TR" sz="3600" b="1">
                <a:latin typeface="Arial" charset="0"/>
              </a:rPr>
              <a:t>TEKNİKLER VE YÖNTEMLER</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pic>
        <p:nvPicPr>
          <p:cNvPr id="41992" name="Picture 13" descr="C:\Users\hp\AppData\Local\Microsoft\Windows\Temporary Internet Files\Content.IE5\PQZU6UZ5\MP900407342[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2450" y="1155700"/>
            <a:ext cx="10636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14" descr="C:\Users\hp\AppData\Local\Microsoft\Windows\Temporary Internet Files\Content.IE5\70XF057M\MP900401113[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96188" y="3860800"/>
            <a:ext cx="1031875"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5" descr="C:\Users\hp\AppData\Local\Microsoft\Windows\Temporary Internet Files\Content.IE5\PQZU6UZ5\MC900438738[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02513" y="1311275"/>
            <a:ext cx="14208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6" descr="C:\Users\hp\AppData\Local\Microsoft\Windows\Temporary Internet Files\Content.IE5\2UZ1KW0U\MC900360540[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1325" y="3884613"/>
            <a:ext cx="103505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Doğa Temelli Yaklaşım</a:t>
            </a:r>
          </a:p>
        </p:txBody>
      </p:sp>
      <p:sp>
        <p:nvSpPr>
          <p:cNvPr id="17" name="Çapraz Köşesi Kesik Dikdörtgen 16"/>
          <p:cNvSpPr/>
          <p:nvPr/>
        </p:nvSpPr>
        <p:spPr>
          <a:xfrm>
            <a:off x="850106" y="1196752"/>
            <a:ext cx="1585913" cy="898525"/>
          </a:xfrm>
          <a:prstGeom prst="snip2Diag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tr-TR" sz="1600" b="1" dirty="0">
                <a:solidFill>
                  <a:schemeClr val="bg1"/>
                </a:solidFill>
              </a:rPr>
              <a:t>Yapay Bağışıklık</a:t>
            </a:r>
          </a:p>
        </p:txBody>
      </p:sp>
      <p:sp>
        <p:nvSpPr>
          <p:cNvPr id="18" name="Çapraz Köşesi Kesik Dikdörtgen 17"/>
          <p:cNvSpPr/>
          <p:nvPr/>
        </p:nvSpPr>
        <p:spPr>
          <a:xfrm>
            <a:off x="1403350" y="2708275"/>
            <a:ext cx="1585913" cy="898525"/>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Klonal</a:t>
            </a:r>
            <a:r>
              <a:rPr lang="tr-TR" sz="1600" b="1" dirty="0">
                <a:solidFill>
                  <a:schemeClr val="tx1"/>
                </a:solidFill>
              </a:rPr>
              <a:t> Seçim Algoritması</a:t>
            </a:r>
          </a:p>
        </p:txBody>
      </p:sp>
      <p:sp>
        <p:nvSpPr>
          <p:cNvPr id="25" name="Çapraz Köşesi Kesik Dikdörtgen 24"/>
          <p:cNvSpPr/>
          <p:nvPr/>
        </p:nvSpPr>
        <p:spPr>
          <a:xfrm>
            <a:off x="3001963" y="1341438"/>
            <a:ext cx="1585912" cy="898525"/>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Negatif Seçim Algoritması</a:t>
            </a:r>
          </a:p>
        </p:txBody>
      </p:sp>
      <p:sp>
        <p:nvSpPr>
          <p:cNvPr id="26" name="Altıgen 25"/>
          <p:cNvSpPr/>
          <p:nvPr/>
        </p:nvSpPr>
        <p:spPr>
          <a:xfrm>
            <a:off x="3875088" y="3322638"/>
            <a:ext cx="1585912" cy="898525"/>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Zeki Su Damlaları Algoritması</a:t>
            </a:r>
          </a:p>
        </p:txBody>
      </p:sp>
      <p:sp>
        <p:nvSpPr>
          <p:cNvPr id="27" name="Akış Çizelgesi: Önceden Tanımlı İşlem 26"/>
          <p:cNvSpPr/>
          <p:nvPr/>
        </p:nvSpPr>
        <p:spPr>
          <a:xfrm>
            <a:off x="5219700" y="1790700"/>
            <a:ext cx="1585913" cy="898525"/>
          </a:xfrm>
          <a:prstGeom prst="flowChartPredefinedProcess">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Cuckoo</a:t>
            </a:r>
            <a:r>
              <a:rPr lang="tr-TR" sz="1600" b="1" dirty="0">
                <a:solidFill>
                  <a:schemeClr val="tx1"/>
                </a:solidFill>
              </a:rPr>
              <a:t> </a:t>
            </a:r>
            <a:r>
              <a:rPr lang="tr-TR" sz="1600" b="1" dirty="0" err="1">
                <a:solidFill>
                  <a:schemeClr val="tx1"/>
                </a:solidFill>
              </a:rPr>
              <a:t>Search</a:t>
            </a:r>
            <a:r>
              <a:rPr lang="tr-TR" sz="1600" b="1" dirty="0">
                <a:solidFill>
                  <a:schemeClr val="tx1"/>
                </a:solidFill>
              </a:rPr>
              <a:t> Algoritması</a:t>
            </a:r>
          </a:p>
        </p:txBody>
      </p:sp>
      <p:sp>
        <p:nvSpPr>
          <p:cNvPr id="28" name="Akış Çizelgesi: Belge 27"/>
          <p:cNvSpPr/>
          <p:nvPr/>
        </p:nvSpPr>
        <p:spPr>
          <a:xfrm>
            <a:off x="1412875" y="4221163"/>
            <a:ext cx="2303463" cy="1223962"/>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Bakteriyel Besin Arama Optimizasyon Algoritması</a:t>
            </a:r>
          </a:p>
        </p:txBody>
      </p:sp>
      <p:sp>
        <p:nvSpPr>
          <p:cNvPr id="29" name="Düzgün Beşgen 28"/>
          <p:cNvSpPr/>
          <p:nvPr/>
        </p:nvSpPr>
        <p:spPr>
          <a:xfrm>
            <a:off x="3796903" y="5013176"/>
            <a:ext cx="1927225" cy="1271588"/>
          </a:xfrm>
          <a:prstGeom prst="pentagon">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Ateş Böceği Algoritması</a:t>
            </a:r>
          </a:p>
        </p:txBody>
      </p:sp>
      <p:sp>
        <p:nvSpPr>
          <p:cNvPr id="30" name="Düzlem 29"/>
          <p:cNvSpPr/>
          <p:nvPr/>
        </p:nvSpPr>
        <p:spPr>
          <a:xfrm>
            <a:off x="6240463" y="3130550"/>
            <a:ext cx="1585912" cy="898525"/>
          </a:xfrm>
          <a:prstGeom prst="plaqu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Isıl İşlem Algoritması</a:t>
            </a:r>
          </a:p>
        </p:txBody>
      </p:sp>
      <p:sp>
        <p:nvSpPr>
          <p:cNvPr id="31" name="Yamuk 30"/>
          <p:cNvSpPr/>
          <p:nvPr/>
        </p:nvSpPr>
        <p:spPr>
          <a:xfrm>
            <a:off x="5867400" y="4522788"/>
            <a:ext cx="1585913" cy="898525"/>
          </a:xfrm>
          <a:prstGeom prst="trapezoid">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Tavlama Benzetimi</a:t>
            </a:r>
          </a:p>
        </p:txBody>
      </p:sp>
      <p:sp>
        <p:nvSpPr>
          <p:cNvPr id="32" name="Oval 31"/>
          <p:cNvSpPr/>
          <p:nvPr/>
        </p:nvSpPr>
        <p:spPr>
          <a:xfrm>
            <a:off x="7378575" y="5445224"/>
            <a:ext cx="1585913" cy="898525"/>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…vb.</a:t>
            </a:r>
          </a:p>
        </p:txBody>
      </p:sp>
      <p:sp>
        <p:nvSpPr>
          <p:cNvPr id="33" name="Akış Çizelgesi: El İle Girdi 32"/>
          <p:cNvSpPr/>
          <p:nvPr/>
        </p:nvSpPr>
        <p:spPr>
          <a:xfrm>
            <a:off x="7270750" y="1484313"/>
            <a:ext cx="1585913" cy="898525"/>
          </a:xfrm>
          <a:prstGeom prst="flowChartManualInpu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Emperyalist Rekabetçi Algoritma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2495617" y="1412875"/>
            <a:ext cx="4057521"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YAPAY ZEKÂ</a:t>
            </a:r>
          </a:p>
          <a:p>
            <a:pPr algn="ctr" eaLnBrk="1" hangingPunct="1">
              <a:spcBef>
                <a:spcPts val="300"/>
              </a:spcBef>
              <a:spcAft>
                <a:spcPts val="300"/>
              </a:spcAft>
            </a:pPr>
            <a:r>
              <a:rPr lang="tr-TR" altLang="tr-TR" sz="3600" b="1" dirty="0">
                <a:solidFill>
                  <a:srgbClr val="C00000"/>
                </a:solidFill>
                <a:latin typeface="Arial" charset="0"/>
              </a:rPr>
              <a:t>SİSTEMLERİNDE </a:t>
            </a:r>
          </a:p>
          <a:p>
            <a:pPr algn="ctr" eaLnBrk="1" hangingPunct="1">
              <a:spcBef>
                <a:spcPts val="300"/>
              </a:spcBef>
              <a:spcAft>
                <a:spcPts val="300"/>
              </a:spcAft>
            </a:pPr>
            <a:r>
              <a:rPr lang="tr-TR" altLang="tr-TR" sz="3600" b="1" dirty="0">
                <a:solidFill>
                  <a:srgbClr val="C00000"/>
                </a:solidFill>
                <a:latin typeface="Arial" charset="0"/>
              </a:rPr>
              <a:t>GÜVENLİK</a:t>
            </a:r>
          </a:p>
        </p:txBody>
      </p:sp>
      <p:pic>
        <p:nvPicPr>
          <p:cNvPr id="2057" name="Picture 14" descr="C:\Users\hp\AppData\Local\Microsoft\Windows\Temporary Internet Files\Content.IE5\SXPVMRYU\MC90031076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9663" y="3709988"/>
            <a:ext cx="150653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7" descr="C:\Users\hp\AppData\Local\Microsoft\Windows\Temporary Internet Files\Content.IE5\RN11PPUB\MM900356799[1].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41325" y="1054100"/>
            <a:ext cx="15811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262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Diyagram 9">
            <a:extLst>
              <a:ext uri="{FF2B5EF4-FFF2-40B4-BE49-F238E27FC236}">
                <a16:creationId xmlns:a16="http://schemas.microsoft.com/office/drawing/2014/main" id="{34864B89-B88A-406A-BA6D-3CD3D97B6E24}"/>
              </a:ext>
            </a:extLst>
          </p:cNvPr>
          <p:cNvGraphicFramePr/>
          <p:nvPr>
            <p:extLst>
              <p:ext uri="{D42A27DB-BD31-4B8C-83A1-F6EECF244321}">
                <p14:modId xmlns:p14="http://schemas.microsoft.com/office/powerpoint/2010/main" val="3362476284"/>
              </p:ext>
            </p:extLst>
          </p:nvPr>
        </p:nvGraphicFramePr>
        <p:xfrm>
          <a:off x="1114693" y="1032607"/>
          <a:ext cx="6914614" cy="4792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ikdörtgen 34">
            <a:extLst>
              <a:ext uri="{FF2B5EF4-FFF2-40B4-BE49-F238E27FC236}">
                <a16:creationId xmlns:a16="http://schemas.microsoft.com/office/drawing/2014/main" id="{499D56A2-D743-4466-AA0E-4A52B37FDCED}"/>
              </a:ext>
            </a:extLst>
          </p:cNvPr>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err="1"/>
              <a:t>Düşmancıl</a:t>
            </a:r>
            <a:r>
              <a:rPr lang="tr-TR" altLang="tr-TR" sz="2000" b="1" dirty="0"/>
              <a:t> Örnekler</a:t>
            </a:r>
          </a:p>
        </p:txBody>
      </p:sp>
    </p:spTree>
    <p:extLst>
      <p:ext uri="{BB962C8B-B14F-4D97-AF65-F5344CB8AC3E}">
        <p14:creationId xmlns:p14="http://schemas.microsoft.com/office/powerpoint/2010/main" val="4051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graphicEl>
                                              <a:dgm id="{2BB27E52-4860-4DF4-A8F2-E7081C2546CA}"/>
                                            </p:graphicEl>
                                          </p:spTgt>
                                        </p:tgtEl>
                                        <p:attrNameLst>
                                          <p:attrName>style.visibility</p:attrName>
                                        </p:attrNameLst>
                                      </p:cBhvr>
                                      <p:to>
                                        <p:strVal val="visible"/>
                                      </p:to>
                                    </p:set>
                                    <p:animEffect transition="in" filter="fade">
                                      <p:cBhvr>
                                        <p:cTn id="7" dur="250"/>
                                        <p:tgtEl>
                                          <p:spTgt spid="10">
                                            <p:graphicEl>
                                              <a:dgm id="{2BB27E52-4860-4DF4-A8F2-E7081C2546CA}"/>
                                            </p:graphicEl>
                                          </p:spTgt>
                                        </p:tgtEl>
                                      </p:cBhvr>
                                    </p:animEffect>
                                    <p:anim calcmode="lin" valueType="num">
                                      <p:cBhvr>
                                        <p:cTn id="8" dur="250" fill="hold"/>
                                        <p:tgtEl>
                                          <p:spTgt spid="10">
                                            <p:graphicEl>
                                              <a:dgm id="{2BB27E52-4860-4DF4-A8F2-E7081C2546CA}"/>
                                            </p:graphicEl>
                                          </p:spTgt>
                                        </p:tgtEl>
                                        <p:attrNameLst>
                                          <p:attrName>ppt_x</p:attrName>
                                        </p:attrNameLst>
                                      </p:cBhvr>
                                      <p:tavLst>
                                        <p:tav tm="0">
                                          <p:val>
                                            <p:strVal val="#ppt_x"/>
                                          </p:val>
                                        </p:tav>
                                        <p:tav tm="100000">
                                          <p:val>
                                            <p:strVal val="#ppt_x"/>
                                          </p:val>
                                        </p:tav>
                                      </p:tavLst>
                                    </p:anim>
                                    <p:anim calcmode="lin" valueType="num">
                                      <p:cBhvr>
                                        <p:cTn id="9" dur="250" fill="hold"/>
                                        <p:tgtEl>
                                          <p:spTgt spid="10">
                                            <p:graphicEl>
                                              <a:dgm id="{2BB27E52-4860-4DF4-A8F2-E7081C2546CA}"/>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7" presetClass="entr" presetSubtype="0" fill="hold" grpId="0" nodeType="afterEffect">
                                  <p:stCondLst>
                                    <p:cond delay="0"/>
                                  </p:stCondLst>
                                  <p:childTnLst>
                                    <p:set>
                                      <p:cBhvr>
                                        <p:cTn id="12" dur="1" fill="hold">
                                          <p:stCondLst>
                                            <p:cond delay="0"/>
                                          </p:stCondLst>
                                        </p:cTn>
                                        <p:tgtEl>
                                          <p:spTgt spid="10">
                                            <p:graphicEl>
                                              <a:dgm id="{16238BF2-207C-4F73-A07C-1C62D47D5572}"/>
                                            </p:graphicEl>
                                          </p:spTgt>
                                        </p:tgtEl>
                                        <p:attrNameLst>
                                          <p:attrName>style.visibility</p:attrName>
                                        </p:attrNameLst>
                                      </p:cBhvr>
                                      <p:to>
                                        <p:strVal val="visible"/>
                                      </p:to>
                                    </p:set>
                                    <p:animEffect transition="in" filter="fade">
                                      <p:cBhvr>
                                        <p:cTn id="13" dur="250"/>
                                        <p:tgtEl>
                                          <p:spTgt spid="10">
                                            <p:graphicEl>
                                              <a:dgm id="{16238BF2-207C-4F73-A07C-1C62D47D5572}"/>
                                            </p:graphicEl>
                                          </p:spTgt>
                                        </p:tgtEl>
                                      </p:cBhvr>
                                    </p:animEffect>
                                    <p:anim calcmode="lin" valueType="num">
                                      <p:cBhvr>
                                        <p:cTn id="14" dur="250" fill="hold"/>
                                        <p:tgtEl>
                                          <p:spTgt spid="10">
                                            <p:graphicEl>
                                              <a:dgm id="{16238BF2-207C-4F73-A07C-1C62D47D5572}"/>
                                            </p:graphicEl>
                                          </p:spTgt>
                                        </p:tgtEl>
                                        <p:attrNameLst>
                                          <p:attrName>ppt_x</p:attrName>
                                        </p:attrNameLst>
                                      </p:cBhvr>
                                      <p:tavLst>
                                        <p:tav tm="0">
                                          <p:val>
                                            <p:strVal val="#ppt_x"/>
                                          </p:val>
                                        </p:tav>
                                        <p:tav tm="100000">
                                          <p:val>
                                            <p:strVal val="#ppt_x"/>
                                          </p:val>
                                        </p:tav>
                                      </p:tavLst>
                                    </p:anim>
                                    <p:anim calcmode="lin" valueType="num">
                                      <p:cBhvr>
                                        <p:cTn id="15" dur="250" fill="hold"/>
                                        <p:tgtEl>
                                          <p:spTgt spid="10">
                                            <p:graphicEl>
                                              <a:dgm id="{16238BF2-207C-4F73-A07C-1C62D47D5572}"/>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7" presetClass="entr" presetSubtype="0" fill="hold" grpId="0" nodeType="afterEffect">
                                  <p:stCondLst>
                                    <p:cond delay="0"/>
                                  </p:stCondLst>
                                  <p:childTnLst>
                                    <p:set>
                                      <p:cBhvr>
                                        <p:cTn id="18" dur="1" fill="hold">
                                          <p:stCondLst>
                                            <p:cond delay="0"/>
                                          </p:stCondLst>
                                        </p:cTn>
                                        <p:tgtEl>
                                          <p:spTgt spid="10">
                                            <p:graphicEl>
                                              <a:dgm id="{77E53786-6FB5-43BE-8988-953ABDB2F78D}"/>
                                            </p:graphicEl>
                                          </p:spTgt>
                                        </p:tgtEl>
                                        <p:attrNameLst>
                                          <p:attrName>style.visibility</p:attrName>
                                        </p:attrNameLst>
                                      </p:cBhvr>
                                      <p:to>
                                        <p:strVal val="visible"/>
                                      </p:to>
                                    </p:set>
                                    <p:animEffect transition="in" filter="fade">
                                      <p:cBhvr>
                                        <p:cTn id="19" dur="250"/>
                                        <p:tgtEl>
                                          <p:spTgt spid="10">
                                            <p:graphicEl>
                                              <a:dgm id="{77E53786-6FB5-43BE-8988-953ABDB2F78D}"/>
                                            </p:graphicEl>
                                          </p:spTgt>
                                        </p:tgtEl>
                                      </p:cBhvr>
                                    </p:animEffect>
                                    <p:anim calcmode="lin" valueType="num">
                                      <p:cBhvr>
                                        <p:cTn id="20" dur="250" fill="hold"/>
                                        <p:tgtEl>
                                          <p:spTgt spid="10">
                                            <p:graphicEl>
                                              <a:dgm id="{77E53786-6FB5-43BE-8988-953ABDB2F78D}"/>
                                            </p:graphicEl>
                                          </p:spTgt>
                                        </p:tgtEl>
                                        <p:attrNameLst>
                                          <p:attrName>ppt_x</p:attrName>
                                        </p:attrNameLst>
                                      </p:cBhvr>
                                      <p:tavLst>
                                        <p:tav tm="0">
                                          <p:val>
                                            <p:strVal val="#ppt_x"/>
                                          </p:val>
                                        </p:tav>
                                        <p:tav tm="100000">
                                          <p:val>
                                            <p:strVal val="#ppt_x"/>
                                          </p:val>
                                        </p:tav>
                                      </p:tavLst>
                                    </p:anim>
                                    <p:anim calcmode="lin" valueType="num">
                                      <p:cBhvr>
                                        <p:cTn id="21" dur="250" fill="hold"/>
                                        <p:tgtEl>
                                          <p:spTgt spid="10">
                                            <p:graphicEl>
                                              <a:dgm id="{77E53786-6FB5-43BE-8988-953ABDB2F78D}"/>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7" presetClass="entr" presetSubtype="0" fill="hold" grpId="0" nodeType="afterEffect">
                                  <p:stCondLst>
                                    <p:cond delay="0"/>
                                  </p:stCondLst>
                                  <p:childTnLst>
                                    <p:set>
                                      <p:cBhvr>
                                        <p:cTn id="24" dur="1" fill="hold">
                                          <p:stCondLst>
                                            <p:cond delay="0"/>
                                          </p:stCondLst>
                                        </p:cTn>
                                        <p:tgtEl>
                                          <p:spTgt spid="10">
                                            <p:graphicEl>
                                              <a:dgm id="{762D0120-47FA-4C2D-98CA-774E1CA4A2AA}"/>
                                            </p:graphicEl>
                                          </p:spTgt>
                                        </p:tgtEl>
                                        <p:attrNameLst>
                                          <p:attrName>style.visibility</p:attrName>
                                        </p:attrNameLst>
                                      </p:cBhvr>
                                      <p:to>
                                        <p:strVal val="visible"/>
                                      </p:to>
                                    </p:set>
                                    <p:animEffect transition="in" filter="fade">
                                      <p:cBhvr>
                                        <p:cTn id="25" dur="250"/>
                                        <p:tgtEl>
                                          <p:spTgt spid="10">
                                            <p:graphicEl>
                                              <a:dgm id="{762D0120-47FA-4C2D-98CA-774E1CA4A2AA}"/>
                                            </p:graphicEl>
                                          </p:spTgt>
                                        </p:tgtEl>
                                      </p:cBhvr>
                                    </p:animEffect>
                                    <p:anim calcmode="lin" valueType="num">
                                      <p:cBhvr>
                                        <p:cTn id="26" dur="250" fill="hold"/>
                                        <p:tgtEl>
                                          <p:spTgt spid="10">
                                            <p:graphicEl>
                                              <a:dgm id="{762D0120-47FA-4C2D-98CA-774E1CA4A2AA}"/>
                                            </p:graphicEl>
                                          </p:spTgt>
                                        </p:tgtEl>
                                        <p:attrNameLst>
                                          <p:attrName>ppt_x</p:attrName>
                                        </p:attrNameLst>
                                      </p:cBhvr>
                                      <p:tavLst>
                                        <p:tav tm="0">
                                          <p:val>
                                            <p:strVal val="#ppt_x"/>
                                          </p:val>
                                        </p:tav>
                                        <p:tav tm="100000">
                                          <p:val>
                                            <p:strVal val="#ppt_x"/>
                                          </p:val>
                                        </p:tav>
                                      </p:tavLst>
                                    </p:anim>
                                    <p:anim calcmode="lin" valueType="num">
                                      <p:cBhvr>
                                        <p:cTn id="27" dur="250" fill="hold"/>
                                        <p:tgtEl>
                                          <p:spTgt spid="10">
                                            <p:graphicEl>
                                              <a:dgm id="{762D0120-47FA-4C2D-98CA-774E1CA4A2AA}"/>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grpId="0" nodeType="afterEffect">
                                  <p:stCondLst>
                                    <p:cond delay="0"/>
                                  </p:stCondLst>
                                  <p:childTnLst>
                                    <p:set>
                                      <p:cBhvr>
                                        <p:cTn id="30" dur="1" fill="hold">
                                          <p:stCondLst>
                                            <p:cond delay="0"/>
                                          </p:stCondLst>
                                        </p:cTn>
                                        <p:tgtEl>
                                          <p:spTgt spid="10">
                                            <p:graphicEl>
                                              <a:dgm id="{FF67A828-BDF0-4F0D-8B0D-555548B67706}"/>
                                            </p:graphicEl>
                                          </p:spTgt>
                                        </p:tgtEl>
                                        <p:attrNameLst>
                                          <p:attrName>style.visibility</p:attrName>
                                        </p:attrNameLst>
                                      </p:cBhvr>
                                      <p:to>
                                        <p:strVal val="visible"/>
                                      </p:to>
                                    </p:set>
                                    <p:animEffect transition="in" filter="fade">
                                      <p:cBhvr>
                                        <p:cTn id="31" dur="250"/>
                                        <p:tgtEl>
                                          <p:spTgt spid="10">
                                            <p:graphicEl>
                                              <a:dgm id="{FF67A828-BDF0-4F0D-8B0D-555548B67706}"/>
                                            </p:graphicEl>
                                          </p:spTgt>
                                        </p:tgtEl>
                                      </p:cBhvr>
                                    </p:animEffect>
                                    <p:anim calcmode="lin" valueType="num">
                                      <p:cBhvr>
                                        <p:cTn id="32" dur="250" fill="hold"/>
                                        <p:tgtEl>
                                          <p:spTgt spid="10">
                                            <p:graphicEl>
                                              <a:dgm id="{FF67A828-BDF0-4F0D-8B0D-555548B67706}"/>
                                            </p:graphicEl>
                                          </p:spTgt>
                                        </p:tgtEl>
                                        <p:attrNameLst>
                                          <p:attrName>ppt_x</p:attrName>
                                        </p:attrNameLst>
                                      </p:cBhvr>
                                      <p:tavLst>
                                        <p:tav tm="0">
                                          <p:val>
                                            <p:strVal val="#ppt_x"/>
                                          </p:val>
                                        </p:tav>
                                        <p:tav tm="100000">
                                          <p:val>
                                            <p:strVal val="#ppt_x"/>
                                          </p:val>
                                        </p:tav>
                                      </p:tavLst>
                                    </p:anim>
                                    <p:anim calcmode="lin" valueType="num">
                                      <p:cBhvr>
                                        <p:cTn id="33" dur="250" fill="hold"/>
                                        <p:tgtEl>
                                          <p:spTgt spid="10">
                                            <p:graphicEl>
                                              <a:dgm id="{FF67A828-BDF0-4F0D-8B0D-555548B67706}"/>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7" presetClass="entr" presetSubtype="0" fill="hold" grpId="0" nodeType="afterEffect">
                                  <p:stCondLst>
                                    <p:cond delay="0"/>
                                  </p:stCondLst>
                                  <p:childTnLst>
                                    <p:set>
                                      <p:cBhvr>
                                        <p:cTn id="36" dur="1" fill="hold">
                                          <p:stCondLst>
                                            <p:cond delay="0"/>
                                          </p:stCondLst>
                                        </p:cTn>
                                        <p:tgtEl>
                                          <p:spTgt spid="10">
                                            <p:graphicEl>
                                              <a:dgm id="{2F81C705-B3F1-4050-83E2-57348BD4BF54}"/>
                                            </p:graphicEl>
                                          </p:spTgt>
                                        </p:tgtEl>
                                        <p:attrNameLst>
                                          <p:attrName>style.visibility</p:attrName>
                                        </p:attrNameLst>
                                      </p:cBhvr>
                                      <p:to>
                                        <p:strVal val="visible"/>
                                      </p:to>
                                    </p:set>
                                    <p:animEffect transition="in" filter="fade">
                                      <p:cBhvr>
                                        <p:cTn id="37" dur="250"/>
                                        <p:tgtEl>
                                          <p:spTgt spid="10">
                                            <p:graphicEl>
                                              <a:dgm id="{2F81C705-B3F1-4050-83E2-57348BD4BF54}"/>
                                            </p:graphicEl>
                                          </p:spTgt>
                                        </p:tgtEl>
                                      </p:cBhvr>
                                    </p:animEffect>
                                    <p:anim calcmode="lin" valueType="num">
                                      <p:cBhvr>
                                        <p:cTn id="38" dur="250" fill="hold"/>
                                        <p:tgtEl>
                                          <p:spTgt spid="10">
                                            <p:graphicEl>
                                              <a:dgm id="{2F81C705-B3F1-4050-83E2-57348BD4BF54}"/>
                                            </p:graphicEl>
                                          </p:spTgt>
                                        </p:tgtEl>
                                        <p:attrNameLst>
                                          <p:attrName>ppt_x</p:attrName>
                                        </p:attrNameLst>
                                      </p:cBhvr>
                                      <p:tavLst>
                                        <p:tav tm="0">
                                          <p:val>
                                            <p:strVal val="#ppt_x"/>
                                          </p:val>
                                        </p:tav>
                                        <p:tav tm="100000">
                                          <p:val>
                                            <p:strVal val="#ppt_x"/>
                                          </p:val>
                                        </p:tav>
                                      </p:tavLst>
                                    </p:anim>
                                    <p:anim calcmode="lin" valueType="num">
                                      <p:cBhvr>
                                        <p:cTn id="39" dur="250" fill="hold"/>
                                        <p:tgtEl>
                                          <p:spTgt spid="10">
                                            <p:graphicEl>
                                              <a:dgm id="{2F81C705-B3F1-4050-83E2-57348BD4BF54}"/>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7" presetClass="entr" presetSubtype="0" fill="hold" grpId="0" nodeType="afterEffect">
                                  <p:stCondLst>
                                    <p:cond delay="0"/>
                                  </p:stCondLst>
                                  <p:childTnLst>
                                    <p:set>
                                      <p:cBhvr>
                                        <p:cTn id="42" dur="1" fill="hold">
                                          <p:stCondLst>
                                            <p:cond delay="0"/>
                                          </p:stCondLst>
                                        </p:cTn>
                                        <p:tgtEl>
                                          <p:spTgt spid="10">
                                            <p:graphicEl>
                                              <a:dgm id="{7E683B23-A927-459F-92B5-F6E2D08A1F8C}"/>
                                            </p:graphicEl>
                                          </p:spTgt>
                                        </p:tgtEl>
                                        <p:attrNameLst>
                                          <p:attrName>style.visibility</p:attrName>
                                        </p:attrNameLst>
                                      </p:cBhvr>
                                      <p:to>
                                        <p:strVal val="visible"/>
                                      </p:to>
                                    </p:set>
                                    <p:animEffect transition="in" filter="fade">
                                      <p:cBhvr>
                                        <p:cTn id="43" dur="250"/>
                                        <p:tgtEl>
                                          <p:spTgt spid="10">
                                            <p:graphicEl>
                                              <a:dgm id="{7E683B23-A927-459F-92B5-F6E2D08A1F8C}"/>
                                            </p:graphicEl>
                                          </p:spTgt>
                                        </p:tgtEl>
                                      </p:cBhvr>
                                    </p:animEffect>
                                    <p:anim calcmode="lin" valueType="num">
                                      <p:cBhvr>
                                        <p:cTn id="44" dur="250" fill="hold"/>
                                        <p:tgtEl>
                                          <p:spTgt spid="10">
                                            <p:graphicEl>
                                              <a:dgm id="{7E683B23-A927-459F-92B5-F6E2D08A1F8C}"/>
                                            </p:graphicEl>
                                          </p:spTgt>
                                        </p:tgtEl>
                                        <p:attrNameLst>
                                          <p:attrName>ppt_x</p:attrName>
                                        </p:attrNameLst>
                                      </p:cBhvr>
                                      <p:tavLst>
                                        <p:tav tm="0">
                                          <p:val>
                                            <p:strVal val="#ppt_x"/>
                                          </p:val>
                                        </p:tav>
                                        <p:tav tm="100000">
                                          <p:val>
                                            <p:strVal val="#ppt_x"/>
                                          </p:val>
                                        </p:tav>
                                      </p:tavLst>
                                    </p:anim>
                                    <p:anim calcmode="lin" valueType="num">
                                      <p:cBhvr>
                                        <p:cTn id="45" dur="250" fill="hold"/>
                                        <p:tgtEl>
                                          <p:spTgt spid="10">
                                            <p:graphicEl>
                                              <a:dgm id="{7E683B23-A927-459F-92B5-F6E2D08A1F8C}"/>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7" presetClass="entr" presetSubtype="0" fill="hold" grpId="0" nodeType="afterEffect">
                                  <p:stCondLst>
                                    <p:cond delay="0"/>
                                  </p:stCondLst>
                                  <p:childTnLst>
                                    <p:set>
                                      <p:cBhvr>
                                        <p:cTn id="48" dur="1" fill="hold">
                                          <p:stCondLst>
                                            <p:cond delay="0"/>
                                          </p:stCondLst>
                                        </p:cTn>
                                        <p:tgtEl>
                                          <p:spTgt spid="10">
                                            <p:graphicEl>
                                              <a:dgm id="{95FA5BB2-F0AB-4F8D-89FD-D44A90399166}"/>
                                            </p:graphicEl>
                                          </p:spTgt>
                                        </p:tgtEl>
                                        <p:attrNameLst>
                                          <p:attrName>style.visibility</p:attrName>
                                        </p:attrNameLst>
                                      </p:cBhvr>
                                      <p:to>
                                        <p:strVal val="visible"/>
                                      </p:to>
                                    </p:set>
                                    <p:animEffect transition="in" filter="fade">
                                      <p:cBhvr>
                                        <p:cTn id="49" dur="250"/>
                                        <p:tgtEl>
                                          <p:spTgt spid="10">
                                            <p:graphicEl>
                                              <a:dgm id="{95FA5BB2-F0AB-4F8D-89FD-D44A90399166}"/>
                                            </p:graphicEl>
                                          </p:spTgt>
                                        </p:tgtEl>
                                      </p:cBhvr>
                                    </p:animEffect>
                                    <p:anim calcmode="lin" valueType="num">
                                      <p:cBhvr>
                                        <p:cTn id="50" dur="250" fill="hold"/>
                                        <p:tgtEl>
                                          <p:spTgt spid="10">
                                            <p:graphicEl>
                                              <a:dgm id="{95FA5BB2-F0AB-4F8D-89FD-D44A90399166}"/>
                                            </p:graphicEl>
                                          </p:spTgt>
                                        </p:tgtEl>
                                        <p:attrNameLst>
                                          <p:attrName>ppt_x</p:attrName>
                                        </p:attrNameLst>
                                      </p:cBhvr>
                                      <p:tavLst>
                                        <p:tav tm="0">
                                          <p:val>
                                            <p:strVal val="#ppt_x"/>
                                          </p:val>
                                        </p:tav>
                                        <p:tav tm="100000">
                                          <p:val>
                                            <p:strVal val="#ppt_x"/>
                                          </p:val>
                                        </p:tav>
                                      </p:tavLst>
                                    </p:anim>
                                    <p:anim calcmode="lin" valueType="num">
                                      <p:cBhvr>
                                        <p:cTn id="51" dur="250" fill="hold"/>
                                        <p:tgtEl>
                                          <p:spTgt spid="10">
                                            <p:graphicEl>
                                              <a:dgm id="{95FA5BB2-F0AB-4F8D-89FD-D44A90399166}"/>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7" presetClass="entr" presetSubtype="0" fill="hold" grpId="0" nodeType="afterEffect">
                                  <p:stCondLst>
                                    <p:cond delay="0"/>
                                  </p:stCondLst>
                                  <p:childTnLst>
                                    <p:set>
                                      <p:cBhvr>
                                        <p:cTn id="54" dur="1" fill="hold">
                                          <p:stCondLst>
                                            <p:cond delay="0"/>
                                          </p:stCondLst>
                                        </p:cTn>
                                        <p:tgtEl>
                                          <p:spTgt spid="10">
                                            <p:graphicEl>
                                              <a:dgm id="{E3523FF5-04BA-4DE6-9901-06FC772AEFF7}"/>
                                            </p:graphicEl>
                                          </p:spTgt>
                                        </p:tgtEl>
                                        <p:attrNameLst>
                                          <p:attrName>style.visibility</p:attrName>
                                        </p:attrNameLst>
                                      </p:cBhvr>
                                      <p:to>
                                        <p:strVal val="visible"/>
                                      </p:to>
                                    </p:set>
                                    <p:animEffect transition="in" filter="fade">
                                      <p:cBhvr>
                                        <p:cTn id="55" dur="250"/>
                                        <p:tgtEl>
                                          <p:spTgt spid="10">
                                            <p:graphicEl>
                                              <a:dgm id="{E3523FF5-04BA-4DE6-9901-06FC772AEFF7}"/>
                                            </p:graphicEl>
                                          </p:spTgt>
                                        </p:tgtEl>
                                      </p:cBhvr>
                                    </p:animEffect>
                                    <p:anim calcmode="lin" valueType="num">
                                      <p:cBhvr>
                                        <p:cTn id="56" dur="250" fill="hold"/>
                                        <p:tgtEl>
                                          <p:spTgt spid="10">
                                            <p:graphicEl>
                                              <a:dgm id="{E3523FF5-04BA-4DE6-9901-06FC772AEFF7}"/>
                                            </p:graphicEl>
                                          </p:spTgt>
                                        </p:tgtEl>
                                        <p:attrNameLst>
                                          <p:attrName>ppt_x</p:attrName>
                                        </p:attrNameLst>
                                      </p:cBhvr>
                                      <p:tavLst>
                                        <p:tav tm="0">
                                          <p:val>
                                            <p:strVal val="#ppt_x"/>
                                          </p:val>
                                        </p:tav>
                                        <p:tav tm="100000">
                                          <p:val>
                                            <p:strVal val="#ppt_x"/>
                                          </p:val>
                                        </p:tav>
                                      </p:tavLst>
                                    </p:anim>
                                    <p:anim calcmode="lin" valueType="num">
                                      <p:cBhvr>
                                        <p:cTn id="57" dur="250" fill="hold"/>
                                        <p:tgtEl>
                                          <p:spTgt spid="10">
                                            <p:graphicEl>
                                              <a:dgm id="{E3523FF5-04BA-4DE6-9901-06FC772AEFF7}"/>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7" presetClass="entr" presetSubtype="0" fill="hold" grpId="0" nodeType="afterEffect">
                                  <p:stCondLst>
                                    <p:cond delay="0"/>
                                  </p:stCondLst>
                                  <p:childTnLst>
                                    <p:set>
                                      <p:cBhvr>
                                        <p:cTn id="60" dur="1" fill="hold">
                                          <p:stCondLst>
                                            <p:cond delay="0"/>
                                          </p:stCondLst>
                                        </p:cTn>
                                        <p:tgtEl>
                                          <p:spTgt spid="10">
                                            <p:graphicEl>
                                              <a:dgm id="{7118A55D-A327-4CE3-87A1-177F80FB8A1E}"/>
                                            </p:graphicEl>
                                          </p:spTgt>
                                        </p:tgtEl>
                                        <p:attrNameLst>
                                          <p:attrName>style.visibility</p:attrName>
                                        </p:attrNameLst>
                                      </p:cBhvr>
                                      <p:to>
                                        <p:strVal val="visible"/>
                                      </p:to>
                                    </p:set>
                                    <p:animEffect transition="in" filter="fade">
                                      <p:cBhvr>
                                        <p:cTn id="61" dur="250"/>
                                        <p:tgtEl>
                                          <p:spTgt spid="10">
                                            <p:graphicEl>
                                              <a:dgm id="{7118A55D-A327-4CE3-87A1-177F80FB8A1E}"/>
                                            </p:graphicEl>
                                          </p:spTgt>
                                        </p:tgtEl>
                                      </p:cBhvr>
                                    </p:animEffect>
                                    <p:anim calcmode="lin" valueType="num">
                                      <p:cBhvr>
                                        <p:cTn id="62" dur="250" fill="hold"/>
                                        <p:tgtEl>
                                          <p:spTgt spid="10">
                                            <p:graphicEl>
                                              <a:dgm id="{7118A55D-A327-4CE3-87A1-177F80FB8A1E}"/>
                                            </p:graphicEl>
                                          </p:spTgt>
                                        </p:tgtEl>
                                        <p:attrNameLst>
                                          <p:attrName>ppt_x</p:attrName>
                                        </p:attrNameLst>
                                      </p:cBhvr>
                                      <p:tavLst>
                                        <p:tav tm="0">
                                          <p:val>
                                            <p:strVal val="#ppt_x"/>
                                          </p:val>
                                        </p:tav>
                                        <p:tav tm="100000">
                                          <p:val>
                                            <p:strVal val="#ppt_x"/>
                                          </p:val>
                                        </p:tav>
                                      </p:tavLst>
                                    </p:anim>
                                    <p:anim calcmode="lin" valueType="num">
                                      <p:cBhvr>
                                        <p:cTn id="63" dur="250" fill="hold"/>
                                        <p:tgtEl>
                                          <p:spTgt spid="10">
                                            <p:graphicEl>
                                              <a:dgm id="{7118A55D-A327-4CE3-87A1-177F80FB8A1E}"/>
                                            </p:graphicEl>
                                          </p:spTgt>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7" presetClass="entr" presetSubtype="0" fill="hold" grpId="0" nodeType="afterEffect">
                                  <p:stCondLst>
                                    <p:cond delay="0"/>
                                  </p:stCondLst>
                                  <p:childTnLst>
                                    <p:set>
                                      <p:cBhvr>
                                        <p:cTn id="66" dur="1" fill="hold">
                                          <p:stCondLst>
                                            <p:cond delay="0"/>
                                          </p:stCondLst>
                                        </p:cTn>
                                        <p:tgtEl>
                                          <p:spTgt spid="10">
                                            <p:graphicEl>
                                              <a:dgm id="{C10CDE89-CC33-44B3-8157-F2E61E48862D}"/>
                                            </p:graphicEl>
                                          </p:spTgt>
                                        </p:tgtEl>
                                        <p:attrNameLst>
                                          <p:attrName>style.visibility</p:attrName>
                                        </p:attrNameLst>
                                      </p:cBhvr>
                                      <p:to>
                                        <p:strVal val="visible"/>
                                      </p:to>
                                    </p:set>
                                    <p:animEffect transition="in" filter="fade">
                                      <p:cBhvr>
                                        <p:cTn id="67" dur="250"/>
                                        <p:tgtEl>
                                          <p:spTgt spid="10">
                                            <p:graphicEl>
                                              <a:dgm id="{C10CDE89-CC33-44B3-8157-F2E61E48862D}"/>
                                            </p:graphicEl>
                                          </p:spTgt>
                                        </p:tgtEl>
                                      </p:cBhvr>
                                    </p:animEffect>
                                    <p:anim calcmode="lin" valueType="num">
                                      <p:cBhvr>
                                        <p:cTn id="68" dur="250" fill="hold"/>
                                        <p:tgtEl>
                                          <p:spTgt spid="10">
                                            <p:graphicEl>
                                              <a:dgm id="{C10CDE89-CC33-44B3-8157-F2E61E48862D}"/>
                                            </p:graphicEl>
                                          </p:spTgt>
                                        </p:tgtEl>
                                        <p:attrNameLst>
                                          <p:attrName>ppt_x</p:attrName>
                                        </p:attrNameLst>
                                      </p:cBhvr>
                                      <p:tavLst>
                                        <p:tav tm="0">
                                          <p:val>
                                            <p:strVal val="#ppt_x"/>
                                          </p:val>
                                        </p:tav>
                                        <p:tav tm="100000">
                                          <p:val>
                                            <p:strVal val="#ppt_x"/>
                                          </p:val>
                                        </p:tav>
                                      </p:tavLst>
                                    </p:anim>
                                    <p:anim calcmode="lin" valueType="num">
                                      <p:cBhvr>
                                        <p:cTn id="69" dur="250" fill="hold"/>
                                        <p:tgtEl>
                                          <p:spTgt spid="10">
                                            <p:graphicEl>
                                              <a:dgm id="{C10CDE89-CC33-44B3-8157-F2E61E48862D}"/>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7" presetClass="entr" presetSubtype="0" fill="hold" grpId="0" nodeType="afterEffect">
                                  <p:stCondLst>
                                    <p:cond delay="0"/>
                                  </p:stCondLst>
                                  <p:childTnLst>
                                    <p:set>
                                      <p:cBhvr>
                                        <p:cTn id="72" dur="1" fill="hold">
                                          <p:stCondLst>
                                            <p:cond delay="0"/>
                                          </p:stCondLst>
                                        </p:cTn>
                                        <p:tgtEl>
                                          <p:spTgt spid="10">
                                            <p:graphicEl>
                                              <a:dgm id="{987D0B5C-08ED-49E6-85EE-FC3A2D2EF56B}"/>
                                            </p:graphicEl>
                                          </p:spTgt>
                                        </p:tgtEl>
                                        <p:attrNameLst>
                                          <p:attrName>style.visibility</p:attrName>
                                        </p:attrNameLst>
                                      </p:cBhvr>
                                      <p:to>
                                        <p:strVal val="visible"/>
                                      </p:to>
                                    </p:set>
                                    <p:animEffect transition="in" filter="fade">
                                      <p:cBhvr>
                                        <p:cTn id="73" dur="250"/>
                                        <p:tgtEl>
                                          <p:spTgt spid="10">
                                            <p:graphicEl>
                                              <a:dgm id="{987D0B5C-08ED-49E6-85EE-FC3A2D2EF56B}"/>
                                            </p:graphicEl>
                                          </p:spTgt>
                                        </p:tgtEl>
                                      </p:cBhvr>
                                    </p:animEffect>
                                    <p:anim calcmode="lin" valueType="num">
                                      <p:cBhvr>
                                        <p:cTn id="74" dur="250" fill="hold"/>
                                        <p:tgtEl>
                                          <p:spTgt spid="10">
                                            <p:graphicEl>
                                              <a:dgm id="{987D0B5C-08ED-49E6-85EE-FC3A2D2EF56B}"/>
                                            </p:graphicEl>
                                          </p:spTgt>
                                        </p:tgtEl>
                                        <p:attrNameLst>
                                          <p:attrName>ppt_x</p:attrName>
                                        </p:attrNameLst>
                                      </p:cBhvr>
                                      <p:tavLst>
                                        <p:tav tm="0">
                                          <p:val>
                                            <p:strVal val="#ppt_x"/>
                                          </p:val>
                                        </p:tav>
                                        <p:tav tm="100000">
                                          <p:val>
                                            <p:strVal val="#ppt_x"/>
                                          </p:val>
                                        </p:tav>
                                      </p:tavLst>
                                    </p:anim>
                                    <p:anim calcmode="lin" valueType="num">
                                      <p:cBhvr>
                                        <p:cTn id="75" dur="250" fill="hold"/>
                                        <p:tgtEl>
                                          <p:spTgt spid="10">
                                            <p:graphicEl>
                                              <a:dgm id="{987D0B5C-08ED-49E6-85EE-FC3A2D2EF56B}"/>
                                            </p:graphicEl>
                                          </p:spTgt>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7" presetClass="entr" presetSubtype="0" fill="hold" grpId="0" nodeType="afterEffect">
                                  <p:stCondLst>
                                    <p:cond delay="0"/>
                                  </p:stCondLst>
                                  <p:childTnLst>
                                    <p:set>
                                      <p:cBhvr>
                                        <p:cTn id="78" dur="1" fill="hold">
                                          <p:stCondLst>
                                            <p:cond delay="0"/>
                                          </p:stCondLst>
                                        </p:cTn>
                                        <p:tgtEl>
                                          <p:spTgt spid="10">
                                            <p:graphicEl>
                                              <a:dgm id="{1E31B31B-53EA-4FF3-8FF5-B4E89A698783}"/>
                                            </p:graphicEl>
                                          </p:spTgt>
                                        </p:tgtEl>
                                        <p:attrNameLst>
                                          <p:attrName>style.visibility</p:attrName>
                                        </p:attrNameLst>
                                      </p:cBhvr>
                                      <p:to>
                                        <p:strVal val="visible"/>
                                      </p:to>
                                    </p:set>
                                    <p:animEffect transition="in" filter="fade">
                                      <p:cBhvr>
                                        <p:cTn id="79" dur="250"/>
                                        <p:tgtEl>
                                          <p:spTgt spid="10">
                                            <p:graphicEl>
                                              <a:dgm id="{1E31B31B-53EA-4FF3-8FF5-B4E89A698783}"/>
                                            </p:graphicEl>
                                          </p:spTgt>
                                        </p:tgtEl>
                                      </p:cBhvr>
                                    </p:animEffect>
                                    <p:anim calcmode="lin" valueType="num">
                                      <p:cBhvr>
                                        <p:cTn id="80" dur="250" fill="hold"/>
                                        <p:tgtEl>
                                          <p:spTgt spid="10">
                                            <p:graphicEl>
                                              <a:dgm id="{1E31B31B-53EA-4FF3-8FF5-B4E89A698783}"/>
                                            </p:graphicEl>
                                          </p:spTgt>
                                        </p:tgtEl>
                                        <p:attrNameLst>
                                          <p:attrName>ppt_x</p:attrName>
                                        </p:attrNameLst>
                                      </p:cBhvr>
                                      <p:tavLst>
                                        <p:tav tm="0">
                                          <p:val>
                                            <p:strVal val="#ppt_x"/>
                                          </p:val>
                                        </p:tav>
                                        <p:tav tm="100000">
                                          <p:val>
                                            <p:strVal val="#ppt_x"/>
                                          </p:val>
                                        </p:tav>
                                      </p:tavLst>
                                    </p:anim>
                                    <p:anim calcmode="lin" valueType="num">
                                      <p:cBhvr>
                                        <p:cTn id="81" dur="250" fill="hold"/>
                                        <p:tgtEl>
                                          <p:spTgt spid="10">
                                            <p:graphicEl>
                                              <a:dgm id="{1E31B31B-53EA-4FF3-8FF5-B4E89A698783}"/>
                                            </p:graphicEl>
                                          </p:spTgt>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7" presetClass="entr" presetSubtype="0" fill="hold" grpId="0" nodeType="afterEffect">
                                  <p:stCondLst>
                                    <p:cond delay="0"/>
                                  </p:stCondLst>
                                  <p:childTnLst>
                                    <p:set>
                                      <p:cBhvr>
                                        <p:cTn id="84" dur="1" fill="hold">
                                          <p:stCondLst>
                                            <p:cond delay="0"/>
                                          </p:stCondLst>
                                        </p:cTn>
                                        <p:tgtEl>
                                          <p:spTgt spid="10">
                                            <p:graphicEl>
                                              <a:dgm id="{AAAD8CA8-075F-4919-9468-75C071CEA788}"/>
                                            </p:graphicEl>
                                          </p:spTgt>
                                        </p:tgtEl>
                                        <p:attrNameLst>
                                          <p:attrName>style.visibility</p:attrName>
                                        </p:attrNameLst>
                                      </p:cBhvr>
                                      <p:to>
                                        <p:strVal val="visible"/>
                                      </p:to>
                                    </p:set>
                                    <p:animEffect transition="in" filter="fade">
                                      <p:cBhvr>
                                        <p:cTn id="85" dur="250"/>
                                        <p:tgtEl>
                                          <p:spTgt spid="10">
                                            <p:graphicEl>
                                              <a:dgm id="{AAAD8CA8-075F-4919-9468-75C071CEA788}"/>
                                            </p:graphicEl>
                                          </p:spTgt>
                                        </p:tgtEl>
                                      </p:cBhvr>
                                    </p:animEffect>
                                    <p:anim calcmode="lin" valueType="num">
                                      <p:cBhvr>
                                        <p:cTn id="86" dur="250" fill="hold"/>
                                        <p:tgtEl>
                                          <p:spTgt spid="10">
                                            <p:graphicEl>
                                              <a:dgm id="{AAAD8CA8-075F-4919-9468-75C071CEA788}"/>
                                            </p:graphicEl>
                                          </p:spTgt>
                                        </p:tgtEl>
                                        <p:attrNameLst>
                                          <p:attrName>ppt_x</p:attrName>
                                        </p:attrNameLst>
                                      </p:cBhvr>
                                      <p:tavLst>
                                        <p:tav tm="0">
                                          <p:val>
                                            <p:strVal val="#ppt_x"/>
                                          </p:val>
                                        </p:tav>
                                        <p:tav tm="100000">
                                          <p:val>
                                            <p:strVal val="#ppt_x"/>
                                          </p:val>
                                        </p:tav>
                                      </p:tavLst>
                                    </p:anim>
                                    <p:anim calcmode="lin" valueType="num">
                                      <p:cBhvr>
                                        <p:cTn id="87" dur="250" fill="hold"/>
                                        <p:tgtEl>
                                          <p:spTgt spid="10">
                                            <p:graphicEl>
                                              <a:dgm id="{AAAD8CA8-075F-4919-9468-75C071CEA788}"/>
                                            </p:graphicEl>
                                          </p:spTgt>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7" presetClass="entr" presetSubtype="0" fill="hold" grpId="0" nodeType="afterEffect">
                                  <p:stCondLst>
                                    <p:cond delay="0"/>
                                  </p:stCondLst>
                                  <p:childTnLst>
                                    <p:set>
                                      <p:cBhvr>
                                        <p:cTn id="90" dur="1" fill="hold">
                                          <p:stCondLst>
                                            <p:cond delay="0"/>
                                          </p:stCondLst>
                                        </p:cTn>
                                        <p:tgtEl>
                                          <p:spTgt spid="10">
                                            <p:graphicEl>
                                              <a:dgm id="{C4ECB0E1-5A8C-48A4-ACF8-8536DC18A175}"/>
                                            </p:graphicEl>
                                          </p:spTgt>
                                        </p:tgtEl>
                                        <p:attrNameLst>
                                          <p:attrName>style.visibility</p:attrName>
                                        </p:attrNameLst>
                                      </p:cBhvr>
                                      <p:to>
                                        <p:strVal val="visible"/>
                                      </p:to>
                                    </p:set>
                                    <p:animEffect transition="in" filter="fade">
                                      <p:cBhvr>
                                        <p:cTn id="91" dur="250"/>
                                        <p:tgtEl>
                                          <p:spTgt spid="10">
                                            <p:graphicEl>
                                              <a:dgm id="{C4ECB0E1-5A8C-48A4-ACF8-8536DC18A175}"/>
                                            </p:graphicEl>
                                          </p:spTgt>
                                        </p:tgtEl>
                                      </p:cBhvr>
                                    </p:animEffect>
                                    <p:anim calcmode="lin" valueType="num">
                                      <p:cBhvr>
                                        <p:cTn id="92" dur="250" fill="hold"/>
                                        <p:tgtEl>
                                          <p:spTgt spid="10">
                                            <p:graphicEl>
                                              <a:dgm id="{C4ECB0E1-5A8C-48A4-ACF8-8536DC18A175}"/>
                                            </p:graphicEl>
                                          </p:spTgt>
                                        </p:tgtEl>
                                        <p:attrNameLst>
                                          <p:attrName>ppt_x</p:attrName>
                                        </p:attrNameLst>
                                      </p:cBhvr>
                                      <p:tavLst>
                                        <p:tav tm="0">
                                          <p:val>
                                            <p:strVal val="#ppt_x"/>
                                          </p:val>
                                        </p:tav>
                                        <p:tav tm="100000">
                                          <p:val>
                                            <p:strVal val="#ppt_x"/>
                                          </p:val>
                                        </p:tav>
                                      </p:tavLst>
                                    </p:anim>
                                    <p:anim calcmode="lin" valueType="num">
                                      <p:cBhvr>
                                        <p:cTn id="93" dur="250" fill="hold"/>
                                        <p:tgtEl>
                                          <p:spTgt spid="10">
                                            <p:graphicEl>
                                              <a:dgm id="{C4ECB0E1-5A8C-48A4-ACF8-8536DC18A175}"/>
                                            </p:graphicEl>
                                          </p:spTgt>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7" presetClass="entr" presetSubtype="0" fill="hold" grpId="0" nodeType="afterEffect">
                                  <p:stCondLst>
                                    <p:cond delay="0"/>
                                  </p:stCondLst>
                                  <p:childTnLst>
                                    <p:set>
                                      <p:cBhvr>
                                        <p:cTn id="96" dur="1" fill="hold">
                                          <p:stCondLst>
                                            <p:cond delay="0"/>
                                          </p:stCondLst>
                                        </p:cTn>
                                        <p:tgtEl>
                                          <p:spTgt spid="10">
                                            <p:graphicEl>
                                              <a:dgm id="{E2754471-DDDF-4285-BAC5-3CDE5206C1C4}"/>
                                            </p:graphicEl>
                                          </p:spTgt>
                                        </p:tgtEl>
                                        <p:attrNameLst>
                                          <p:attrName>style.visibility</p:attrName>
                                        </p:attrNameLst>
                                      </p:cBhvr>
                                      <p:to>
                                        <p:strVal val="visible"/>
                                      </p:to>
                                    </p:set>
                                    <p:animEffect transition="in" filter="fade">
                                      <p:cBhvr>
                                        <p:cTn id="97" dur="250"/>
                                        <p:tgtEl>
                                          <p:spTgt spid="10">
                                            <p:graphicEl>
                                              <a:dgm id="{E2754471-DDDF-4285-BAC5-3CDE5206C1C4}"/>
                                            </p:graphicEl>
                                          </p:spTgt>
                                        </p:tgtEl>
                                      </p:cBhvr>
                                    </p:animEffect>
                                    <p:anim calcmode="lin" valueType="num">
                                      <p:cBhvr>
                                        <p:cTn id="98" dur="250" fill="hold"/>
                                        <p:tgtEl>
                                          <p:spTgt spid="10">
                                            <p:graphicEl>
                                              <a:dgm id="{E2754471-DDDF-4285-BAC5-3CDE5206C1C4}"/>
                                            </p:graphicEl>
                                          </p:spTgt>
                                        </p:tgtEl>
                                        <p:attrNameLst>
                                          <p:attrName>ppt_x</p:attrName>
                                        </p:attrNameLst>
                                      </p:cBhvr>
                                      <p:tavLst>
                                        <p:tav tm="0">
                                          <p:val>
                                            <p:strVal val="#ppt_x"/>
                                          </p:val>
                                        </p:tav>
                                        <p:tav tm="100000">
                                          <p:val>
                                            <p:strVal val="#ppt_x"/>
                                          </p:val>
                                        </p:tav>
                                      </p:tavLst>
                                    </p:anim>
                                    <p:anim calcmode="lin" valueType="num">
                                      <p:cBhvr>
                                        <p:cTn id="99" dur="250" fill="hold"/>
                                        <p:tgtEl>
                                          <p:spTgt spid="10">
                                            <p:graphicEl>
                                              <a:dgm id="{E2754471-DDDF-4285-BAC5-3CDE5206C1C4}"/>
                                            </p:graphic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7" presetClass="entr" presetSubtype="0" fill="hold" grpId="0" nodeType="afterEffect">
                                  <p:stCondLst>
                                    <p:cond delay="0"/>
                                  </p:stCondLst>
                                  <p:childTnLst>
                                    <p:set>
                                      <p:cBhvr>
                                        <p:cTn id="102" dur="1" fill="hold">
                                          <p:stCondLst>
                                            <p:cond delay="0"/>
                                          </p:stCondLst>
                                        </p:cTn>
                                        <p:tgtEl>
                                          <p:spTgt spid="10">
                                            <p:graphicEl>
                                              <a:dgm id="{62E67D6B-C83A-4834-AC10-CFFDC9488BBA}"/>
                                            </p:graphicEl>
                                          </p:spTgt>
                                        </p:tgtEl>
                                        <p:attrNameLst>
                                          <p:attrName>style.visibility</p:attrName>
                                        </p:attrNameLst>
                                      </p:cBhvr>
                                      <p:to>
                                        <p:strVal val="visible"/>
                                      </p:to>
                                    </p:set>
                                    <p:animEffect transition="in" filter="fade">
                                      <p:cBhvr>
                                        <p:cTn id="103" dur="250"/>
                                        <p:tgtEl>
                                          <p:spTgt spid="10">
                                            <p:graphicEl>
                                              <a:dgm id="{62E67D6B-C83A-4834-AC10-CFFDC9488BBA}"/>
                                            </p:graphicEl>
                                          </p:spTgt>
                                        </p:tgtEl>
                                      </p:cBhvr>
                                    </p:animEffect>
                                    <p:anim calcmode="lin" valueType="num">
                                      <p:cBhvr>
                                        <p:cTn id="104" dur="250" fill="hold"/>
                                        <p:tgtEl>
                                          <p:spTgt spid="10">
                                            <p:graphicEl>
                                              <a:dgm id="{62E67D6B-C83A-4834-AC10-CFFDC9488BBA}"/>
                                            </p:graphicEl>
                                          </p:spTgt>
                                        </p:tgtEl>
                                        <p:attrNameLst>
                                          <p:attrName>ppt_x</p:attrName>
                                        </p:attrNameLst>
                                      </p:cBhvr>
                                      <p:tavLst>
                                        <p:tav tm="0">
                                          <p:val>
                                            <p:strVal val="#ppt_x"/>
                                          </p:val>
                                        </p:tav>
                                        <p:tav tm="100000">
                                          <p:val>
                                            <p:strVal val="#ppt_x"/>
                                          </p:val>
                                        </p:tav>
                                      </p:tavLst>
                                    </p:anim>
                                    <p:anim calcmode="lin" valueType="num">
                                      <p:cBhvr>
                                        <p:cTn id="105" dur="250" fill="hold"/>
                                        <p:tgtEl>
                                          <p:spTgt spid="10">
                                            <p:graphicEl>
                                              <a:dgm id="{62E67D6B-C83A-4834-AC10-CFFDC9488BBA}"/>
                                            </p:graphicEl>
                                          </p:spTgt>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7" presetClass="entr" presetSubtype="0" fill="hold" grpId="0" nodeType="afterEffect">
                                  <p:stCondLst>
                                    <p:cond delay="0"/>
                                  </p:stCondLst>
                                  <p:childTnLst>
                                    <p:set>
                                      <p:cBhvr>
                                        <p:cTn id="108" dur="1" fill="hold">
                                          <p:stCondLst>
                                            <p:cond delay="0"/>
                                          </p:stCondLst>
                                        </p:cTn>
                                        <p:tgtEl>
                                          <p:spTgt spid="10">
                                            <p:graphicEl>
                                              <a:dgm id="{9F6E37FE-EC8D-49F6-B80B-B7B094FCFD7D}"/>
                                            </p:graphicEl>
                                          </p:spTgt>
                                        </p:tgtEl>
                                        <p:attrNameLst>
                                          <p:attrName>style.visibility</p:attrName>
                                        </p:attrNameLst>
                                      </p:cBhvr>
                                      <p:to>
                                        <p:strVal val="visible"/>
                                      </p:to>
                                    </p:set>
                                    <p:animEffect transition="in" filter="fade">
                                      <p:cBhvr>
                                        <p:cTn id="109" dur="250"/>
                                        <p:tgtEl>
                                          <p:spTgt spid="10">
                                            <p:graphicEl>
                                              <a:dgm id="{9F6E37FE-EC8D-49F6-B80B-B7B094FCFD7D}"/>
                                            </p:graphicEl>
                                          </p:spTgt>
                                        </p:tgtEl>
                                      </p:cBhvr>
                                    </p:animEffect>
                                    <p:anim calcmode="lin" valueType="num">
                                      <p:cBhvr>
                                        <p:cTn id="110" dur="250" fill="hold"/>
                                        <p:tgtEl>
                                          <p:spTgt spid="10">
                                            <p:graphicEl>
                                              <a:dgm id="{9F6E37FE-EC8D-49F6-B80B-B7B094FCFD7D}"/>
                                            </p:graphicEl>
                                          </p:spTgt>
                                        </p:tgtEl>
                                        <p:attrNameLst>
                                          <p:attrName>ppt_x</p:attrName>
                                        </p:attrNameLst>
                                      </p:cBhvr>
                                      <p:tavLst>
                                        <p:tav tm="0">
                                          <p:val>
                                            <p:strVal val="#ppt_x"/>
                                          </p:val>
                                        </p:tav>
                                        <p:tav tm="100000">
                                          <p:val>
                                            <p:strVal val="#ppt_x"/>
                                          </p:val>
                                        </p:tav>
                                      </p:tavLst>
                                    </p:anim>
                                    <p:anim calcmode="lin" valueType="num">
                                      <p:cBhvr>
                                        <p:cTn id="111" dur="250" fill="hold"/>
                                        <p:tgtEl>
                                          <p:spTgt spid="10">
                                            <p:graphicEl>
                                              <a:dgm id="{9F6E37FE-EC8D-49F6-B80B-B7B094FCFD7D}"/>
                                            </p:graphicEl>
                                          </p:spTgt>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7" presetClass="entr" presetSubtype="0" fill="hold" grpId="0" nodeType="afterEffect">
                                  <p:stCondLst>
                                    <p:cond delay="0"/>
                                  </p:stCondLst>
                                  <p:childTnLst>
                                    <p:set>
                                      <p:cBhvr>
                                        <p:cTn id="114" dur="1" fill="hold">
                                          <p:stCondLst>
                                            <p:cond delay="0"/>
                                          </p:stCondLst>
                                        </p:cTn>
                                        <p:tgtEl>
                                          <p:spTgt spid="10">
                                            <p:graphicEl>
                                              <a:dgm id="{ADFC19F2-5A70-4CF3-AEE5-8B115A4B0262}"/>
                                            </p:graphicEl>
                                          </p:spTgt>
                                        </p:tgtEl>
                                        <p:attrNameLst>
                                          <p:attrName>style.visibility</p:attrName>
                                        </p:attrNameLst>
                                      </p:cBhvr>
                                      <p:to>
                                        <p:strVal val="visible"/>
                                      </p:to>
                                    </p:set>
                                    <p:animEffect transition="in" filter="fade">
                                      <p:cBhvr>
                                        <p:cTn id="115" dur="250"/>
                                        <p:tgtEl>
                                          <p:spTgt spid="10">
                                            <p:graphicEl>
                                              <a:dgm id="{ADFC19F2-5A70-4CF3-AEE5-8B115A4B0262}"/>
                                            </p:graphicEl>
                                          </p:spTgt>
                                        </p:tgtEl>
                                      </p:cBhvr>
                                    </p:animEffect>
                                    <p:anim calcmode="lin" valueType="num">
                                      <p:cBhvr>
                                        <p:cTn id="116" dur="250" fill="hold"/>
                                        <p:tgtEl>
                                          <p:spTgt spid="10">
                                            <p:graphicEl>
                                              <a:dgm id="{ADFC19F2-5A70-4CF3-AEE5-8B115A4B0262}"/>
                                            </p:graphicEl>
                                          </p:spTgt>
                                        </p:tgtEl>
                                        <p:attrNameLst>
                                          <p:attrName>ppt_x</p:attrName>
                                        </p:attrNameLst>
                                      </p:cBhvr>
                                      <p:tavLst>
                                        <p:tav tm="0">
                                          <p:val>
                                            <p:strVal val="#ppt_x"/>
                                          </p:val>
                                        </p:tav>
                                        <p:tav tm="100000">
                                          <p:val>
                                            <p:strVal val="#ppt_x"/>
                                          </p:val>
                                        </p:tav>
                                      </p:tavLst>
                                    </p:anim>
                                    <p:anim calcmode="lin" valueType="num">
                                      <p:cBhvr>
                                        <p:cTn id="117" dur="250" fill="hold"/>
                                        <p:tgtEl>
                                          <p:spTgt spid="10">
                                            <p:graphicEl>
                                              <a:dgm id="{ADFC19F2-5A70-4CF3-AEE5-8B115A4B0262}"/>
                                            </p:graphicEl>
                                          </p:spTgt>
                                        </p:tgtEl>
                                        <p:attrNameLst>
                                          <p:attrName>ppt_y</p:attrName>
                                        </p:attrNameLst>
                                      </p:cBhvr>
                                      <p:tavLst>
                                        <p:tav tm="0">
                                          <p:val>
                                            <p:strVal val="#ppt_y-.1"/>
                                          </p:val>
                                        </p:tav>
                                        <p:tav tm="100000">
                                          <p:val>
                                            <p:strVal val="#ppt_y"/>
                                          </p:val>
                                        </p:tav>
                                      </p:tavLst>
                                    </p:anim>
                                  </p:childTnLst>
                                </p:cTn>
                              </p:par>
                            </p:childTnLst>
                          </p:cTn>
                        </p:par>
                        <p:par>
                          <p:cTn id="118" fill="hold">
                            <p:stCondLst>
                              <p:cond delay="4750"/>
                            </p:stCondLst>
                            <p:childTnLst>
                              <p:par>
                                <p:cTn id="119" presetID="47" presetClass="entr" presetSubtype="0" fill="hold" grpId="0" nodeType="afterEffect">
                                  <p:stCondLst>
                                    <p:cond delay="0"/>
                                  </p:stCondLst>
                                  <p:childTnLst>
                                    <p:set>
                                      <p:cBhvr>
                                        <p:cTn id="120" dur="1" fill="hold">
                                          <p:stCondLst>
                                            <p:cond delay="0"/>
                                          </p:stCondLst>
                                        </p:cTn>
                                        <p:tgtEl>
                                          <p:spTgt spid="10">
                                            <p:graphicEl>
                                              <a:dgm id="{00009EAD-65B8-44F3-A158-F234AEE3C938}"/>
                                            </p:graphicEl>
                                          </p:spTgt>
                                        </p:tgtEl>
                                        <p:attrNameLst>
                                          <p:attrName>style.visibility</p:attrName>
                                        </p:attrNameLst>
                                      </p:cBhvr>
                                      <p:to>
                                        <p:strVal val="visible"/>
                                      </p:to>
                                    </p:set>
                                    <p:animEffect transition="in" filter="fade">
                                      <p:cBhvr>
                                        <p:cTn id="121" dur="250"/>
                                        <p:tgtEl>
                                          <p:spTgt spid="10">
                                            <p:graphicEl>
                                              <a:dgm id="{00009EAD-65B8-44F3-A158-F234AEE3C938}"/>
                                            </p:graphicEl>
                                          </p:spTgt>
                                        </p:tgtEl>
                                      </p:cBhvr>
                                    </p:animEffect>
                                    <p:anim calcmode="lin" valueType="num">
                                      <p:cBhvr>
                                        <p:cTn id="122" dur="250" fill="hold"/>
                                        <p:tgtEl>
                                          <p:spTgt spid="10">
                                            <p:graphicEl>
                                              <a:dgm id="{00009EAD-65B8-44F3-A158-F234AEE3C938}"/>
                                            </p:graphicEl>
                                          </p:spTgt>
                                        </p:tgtEl>
                                        <p:attrNameLst>
                                          <p:attrName>ppt_x</p:attrName>
                                        </p:attrNameLst>
                                      </p:cBhvr>
                                      <p:tavLst>
                                        <p:tav tm="0">
                                          <p:val>
                                            <p:strVal val="#ppt_x"/>
                                          </p:val>
                                        </p:tav>
                                        <p:tav tm="100000">
                                          <p:val>
                                            <p:strVal val="#ppt_x"/>
                                          </p:val>
                                        </p:tav>
                                      </p:tavLst>
                                    </p:anim>
                                    <p:anim calcmode="lin" valueType="num">
                                      <p:cBhvr>
                                        <p:cTn id="123" dur="250" fill="hold"/>
                                        <p:tgtEl>
                                          <p:spTgt spid="10">
                                            <p:graphicEl>
                                              <a:dgm id="{00009EAD-65B8-44F3-A158-F234AEE3C9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Dikdörtgen 34">
            <a:extLst>
              <a:ext uri="{FF2B5EF4-FFF2-40B4-BE49-F238E27FC236}">
                <a16:creationId xmlns:a16="http://schemas.microsoft.com/office/drawing/2014/main" id="{499D56A2-D743-4466-AA0E-4A52B37FDCED}"/>
              </a:ext>
            </a:extLst>
          </p:cNvPr>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err="1"/>
              <a:t>Düşmancıl</a:t>
            </a:r>
            <a:r>
              <a:rPr lang="tr-TR" altLang="tr-TR" sz="2000" b="1" dirty="0"/>
              <a:t> Örnekler</a:t>
            </a:r>
          </a:p>
        </p:txBody>
      </p:sp>
      <p:pic>
        <p:nvPicPr>
          <p:cNvPr id="8" name="Picture 3">
            <a:extLst>
              <a:ext uri="{FF2B5EF4-FFF2-40B4-BE49-F238E27FC236}">
                <a16:creationId xmlns:a16="http://schemas.microsoft.com/office/drawing/2014/main" id="{3AE88702-3538-478F-905E-3B4C34573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43" y="2246777"/>
            <a:ext cx="8171792" cy="2441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340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Dikdörtgen 34">
            <a:extLst>
              <a:ext uri="{FF2B5EF4-FFF2-40B4-BE49-F238E27FC236}">
                <a16:creationId xmlns:a16="http://schemas.microsoft.com/office/drawing/2014/main" id="{499D56A2-D743-4466-AA0E-4A52B37FDCED}"/>
              </a:ext>
            </a:extLst>
          </p:cNvPr>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err="1"/>
              <a:t>Düşmancıl</a:t>
            </a:r>
            <a:r>
              <a:rPr lang="tr-TR" altLang="tr-TR" sz="2000" b="1" dirty="0"/>
              <a:t> Örnekler</a:t>
            </a:r>
          </a:p>
        </p:txBody>
      </p:sp>
      <p:pic>
        <p:nvPicPr>
          <p:cNvPr id="7" name="Picture 2">
            <a:extLst>
              <a:ext uri="{FF2B5EF4-FFF2-40B4-BE49-F238E27FC236}">
                <a16:creationId xmlns:a16="http://schemas.microsoft.com/office/drawing/2014/main" id="{6A4A0727-2A7C-4FD7-BD0B-64144195A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205" y="1704725"/>
            <a:ext cx="3786004" cy="4172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53006068-D09B-49E7-A6D7-D82CA83F7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04725"/>
            <a:ext cx="4627606" cy="4172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4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Dikdörtgen 34">
            <a:extLst>
              <a:ext uri="{FF2B5EF4-FFF2-40B4-BE49-F238E27FC236}">
                <a16:creationId xmlns:a16="http://schemas.microsoft.com/office/drawing/2014/main" id="{499D56A2-D743-4466-AA0E-4A52B37FDCED}"/>
              </a:ext>
            </a:extLst>
          </p:cNvPr>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err="1"/>
              <a:t>Düşmancıl</a:t>
            </a:r>
            <a:r>
              <a:rPr lang="tr-TR" altLang="tr-TR" sz="2000" b="1" dirty="0"/>
              <a:t> Örnekler</a:t>
            </a:r>
          </a:p>
        </p:txBody>
      </p:sp>
      <p:grpSp>
        <p:nvGrpSpPr>
          <p:cNvPr id="8" name="Group 31">
            <a:extLst>
              <a:ext uri="{FF2B5EF4-FFF2-40B4-BE49-F238E27FC236}">
                <a16:creationId xmlns:a16="http://schemas.microsoft.com/office/drawing/2014/main" id="{269B0063-50E3-4218-8B13-A396F9291078}"/>
              </a:ext>
            </a:extLst>
          </p:cNvPr>
          <p:cNvGrpSpPr>
            <a:grpSpLocks/>
          </p:cNvGrpSpPr>
          <p:nvPr/>
        </p:nvGrpSpPr>
        <p:grpSpPr bwMode="auto">
          <a:xfrm>
            <a:off x="611560" y="1618325"/>
            <a:ext cx="8424490" cy="4540253"/>
            <a:chOff x="1701" y="1071"/>
            <a:chExt cx="11565" cy="2860"/>
          </a:xfrm>
        </p:grpSpPr>
        <p:sp>
          <p:nvSpPr>
            <p:cNvPr id="10" name="Text Box 16">
              <a:extLst>
                <a:ext uri="{FF2B5EF4-FFF2-40B4-BE49-F238E27FC236}">
                  <a16:creationId xmlns:a16="http://schemas.microsoft.com/office/drawing/2014/main" id="{1E6A683F-C037-4E7A-BE40-A81A075053B6}"/>
                </a:ext>
              </a:extLst>
            </p:cNvPr>
            <p:cNvSpPr txBox="1">
              <a:spLocks noChangeArrowheads="1"/>
            </p:cNvSpPr>
            <p:nvPr/>
          </p:nvSpPr>
          <p:spPr bwMode="auto">
            <a:xfrm>
              <a:off x="1710" y="1071"/>
              <a:ext cx="11556" cy="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Char char="§"/>
              </a:pPr>
              <a:r>
                <a:rPr lang="tr-TR" altLang="tr-TR" sz="1700" dirty="0">
                  <a:latin typeface="+mn-lt"/>
                </a:rPr>
                <a:t> </a:t>
              </a:r>
              <a:r>
                <a:rPr lang="tr-TR" altLang="tr-TR" sz="1700" dirty="0" err="1">
                  <a:latin typeface="+mn-lt"/>
                </a:rPr>
                <a:t>Fast</a:t>
              </a:r>
              <a:r>
                <a:rPr lang="tr-TR" altLang="tr-TR" sz="1700" dirty="0">
                  <a:latin typeface="+mn-lt"/>
                </a:rPr>
                <a:t> </a:t>
              </a:r>
              <a:r>
                <a:rPr lang="tr-TR" altLang="tr-TR" sz="1700" dirty="0" err="1">
                  <a:latin typeface="+mn-lt"/>
                </a:rPr>
                <a:t>Gradient</a:t>
              </a:r>
              <a:r>
                <a:rPr lang="tr-TR" altLang="tr-TR" sz="1700" dirty="0">
                  <a:latin typeface="+mn-lt"/>
                </a:rPr>
                <a:t> </a:t>
              </a:r>
              <a:r>
                <a:rPr lang="tr-TR" altLang="tr-TR" sz="1700" dirty="0" err="1">
                  <a:latin typeface="+mn-lt"/>
                </a:rPr>
                <a:t>Sign</a:t>
              </a:r>
              <a:r>
                <a:rPr lang="tr-TR" altLang="tr-TR" sz="1700" dirty="0">
                  <a:latin typeface="+mn-lt"/>
                </a:rPr>
                <a:t> </a:t>
              </a:r>
              <a:r>
                <a:rPr lang="tr-TR" altLang="tr-TR" sz="1700" dirty="0" err="1">
                  <a:latin typeface="+mn-lt"/>
                </a:rPr>
                <a:t>Method</a:t>
              </a:r>
              <a:r>
                <a:rPr lang="tr-TR" altLang="tr-TR" sz="1700" dirty="0">
                  <a:latin typeface="+mn-lt"/>
                </a:rPr>
                <a:t> (FGSM),</a:t>
              </a:r>
            </a:p>
            <a:p>
              <a:pPr eaLnBrk="1" hangingPunct="1">
                <a:spcBef>
                  <a:spcPct val="0"/>
                </a:spcBef>
                <a:buFont typeface="Wingdings" panose="05000000000000000000" pitchFamily="2" charset="2"/>
                <a:buChar char="§"/>
              </a:pPr>
              <a:endParaRPr lang="tr-TR" altLang="tr-TR" sz="1700" dirty="0">
                <a:latin typeface="+mn-lt"/>
              </a:endParaRPr>
            </a:p>
            <a:p>
              <a:pPr eaLnBrk="1" hangingPunct="1">
                <a:spcBef>
                  <a:spcPct val="0"/>
                </a:spcBef>
                <a:buFont typeface="Wingdings" panose="05000000000000000000" pitchFamily="2" charset="2"/>
                <a:buChar char="§"/>
              </a:pPr>
              <a:r>
                <a:rPr lang="tr-TR" altLang="tr-TR" sz="1700" dirty="0">
                  <a:latin typeface="+mn-lt"/>
                </a:rPr>
                <a:t> Basic </a:t>
              </a:r>
              <a:r>
                <a:rPr lang="tr-TR" altLang="tr-TR" sz="1700" dirty="0" err="1">
                  <a:latin typeface="+mn-lt"/>
                </a:rPr>
                <a:t>Iterative</a:t>
              </a:r>
              <a:r>
                <a:rPr lang="tr-TR" altLang="tr-TR" sz="1700" dirty="0">
                  <a:latin typeface="+mn-lt"/>
                </a:rPr>
                <a:t> </a:t>
              </a:r>
              <a:r>
                <a:rPr lang="tr-TR" altLang="tr-TR" sz="1700" dirty="0" err="1">
                  <a:latin typeface="+mn-lt"/>
                </a:rPr>
                <a:t>Method</a:t>
              </a:r>
              <a:r>
                <a:rPr lang="tr-TR" altLang="tr-TR" sz="1700" dirty="0">
                  <a:latin typeface="+mn-lt"/>
                </a:rPr>
                <a:t> (BIM),</a:t>
              </a:r>
            </a:p>
            <a:p>
              <a:pPr eaLnBrk="1" hangingPunct="1">
                <a:spcBef>
                  <a:spcPct val="0"/>
                </a:spcBef>
                <a:buFont typeface="Wingdings" panose="05000000000000000000" pitchFamily="2" charset="2"/>
                <a:buChar char="§"/>
              </a:pPr>
              <a:endParaRPr lang="tr-TR" altLang="tr-TR" sz="1700" dirty="0">
                <a:latin typeface="+mn-lt"/>
              </a:endParaRPr>
            </a:p>
            <a:p>
              <a:pPr eaLnBrk="1" hangingPunct="1">
                <a:spcBef>
                  <a:spcPct val="0"/>
                </a:spcBef>
                <a:buFont typeface="Wingdings" panose="05000000000000000000" pitchFamily="2" charset="2"/>
                <a:buChar char="§"/>
              </a:pPr>
              <a:r>
                <a:rPr lang="tr-TR" altLang="tr-TR" sz="1700" dirty="0">
                  <a:latin typeface="+mn-lt"/>
                </a:rPr>
                <a:t> (R)</a:t>
              </a:r>
              <a:r>
                <a:rPr lang="tr-TR" altLang="tr-TR" sz="1700" dirty="0" err="1">
                  <a:latin typeface="+mn-lt"/>
                </a:rPr>
                <a:t>andom</a:t>
              </a:r>
              <a:r>
                <a:rPr lang="tr-TR" altLang="tr-TR" sz="1700" dirty="0">
                  <a:latin typeface="+mn-lt"/>
                </a:rPr>
                <a:t> + FGSM (R+FGSM),</a:t>
              </a:r>
            </a:p>
            <a:p>
              <a:pPr eaLnBrk="1" hangingPunct="1">
                <a:spcBef>
                  <a:spcPct val="0"/>
                </a:spcBef>
                <a:buNone/>
              </a:pPr>
              <a:endParaRPr lang="tr-TR" altLang="tr-TR" sz="1700" dirty="0">
                <a:latin typeface="+mn-lt"/>
              </a:endParaRPr>
            </a:p>
            <a:p>
              <a:pPr algn="r" eaLnBrk="1" hangingPunct="1">
                <a:spcBef>
                  <a:spcPct val="0"/>
                </a:spcBef>
                <a:buNone/>
              </a:pPr>
              <a:r>
                <a:rPr lang="tr-TR" altLang="tr-TR" sz="1700" b="1" i="1" dirty="0">
                  <a:latin typeface="+mn-lt"/>
                </a:rPr>
                <a:t>Optimizasyon:</a:t>
              </a:r>
              <a:endParaRPr lang="tr-TR" altLang="tr-TR" sz="1700" b="1" dirty="0">
                <a:latin typeface="+mn-lt"/>
              </a:endParaRPr>
            </a:p>
            <a:p>
              <a:pPr algn="r" eaLnBrk="1" hangingPunct="1">
                <a:spcBef>
                  <a:spcPct val="0"/>
                </a:spcBef>
                <a:buFont typeface="Wingdings" panose="05000000000000000000" pitchFamily="2" charset="2"/>
                <a:buChar char="§"/>
              </a:pPr>
              <a:endParaRPr lang="tr-TR" altLang="tr-TR" sz="1700" dirty="0">
                <a:latin typeface="+mn-lt"/>
              </a:endParaRPr>
            </a:p>
            <a:p>
              <a:pPr algn="r" eaLnBrk="1" hangingPunct="1">
                <a:spcBef>
                  <a:spcPct val="0"/>
                </a:spcBef>
                <a:buFont typeface="Wingdings" panose="05000000000000000000" pitchFamily="2" charset="2"/>
                <a:buChar char="§"/>
              </a:pPr>
              <a:r>
                <a:rPr lang="tr-TR" altLang="tr-TR" sz="1700" dirty="0">
                  <a:latin typeface="+mn-lt"/>
                </a:rPr>
                <a:t> Limited-Memory </a:t>
              </a:r>
              <a:r>
                <a:rPr lang="tr-TR" altLang="tr-TR" sz="1700" dirty="0" err="1">
                  <a:latin typeface="+mn-lt"/>
                </a:rPr>
                <a:t>Broyden-Fletcher-Goldfarb-Shanno</a:t>
              </a:r>
              <a:r>
                <a:rPr lang="tr-TR" altLang="tr-TR" sz="1700" dirty="0">
                  <a:latin typeface="+mn-lt"/>
                </a:rPr>
                <a:t> (L-BFGS) ,</a:t>
              </a:r>
            </a:p>
            <a:p>
              <a:pPr algn="r" eaLnBrk="1" hangingPunct="1">
                <a:spcBef>
                  <a:spcPct val="0"/>
                </a:spcBef>
                <a:buFont typeface="Wingdings" panose="05000000000000000000" pitchFamily="2" charset="2"/>
                <a:buChar char="§"/>
              </a:pPr>
              <a:endParaRPr lang="tr-TR" altLang="tr-TR" sz="1700" dirty="0">
                <a:latin typeface="+mn-lt"/>
              </a:endParaRPr>
            </a:p>
            <a:p>
              <a:pPr algn="r" eaLnBrk="1" hangingPunct="1">
                <a:spcBef>
                  <a:spcPct val="0"/>
                </a:spcBef>
                <a:buFont typeface="Wingdings" panose="05000000000000000000" pitchFamily="2" charset="2"/>
                <a:buChar char="§"/>
              </a:pPr>
              <a:r>
                <a:rPr lang="tr-TR" altLang="tr-TR" sz="1700" dirty="0">
                  <a:latin typeface="+mn-lt"/>
                </a:rPr>
                <a:t> </a:t>
              </a:r>
              <a:r>
                <a:rPr lang="tr-TR" altLang="tr-TR" sz="1700" dirty="0" err="1">
                  <a:latin typeface="+mn-lt"/>
                </a:rPr>
                <a:t>Carlini</a:t>
              </a:r>
              <a:r>
                <a:rPr lang="tr-TR" altLang="tr-TR" sz="1700" dirty="0">
                  <a:latin typeface="+mn-lt"/>
                </a:rPr>
                <a:t> &amp; Wagner Attack (C&amp;W),</a:t>
              </a:r>
            </a:p>
            <a:p>
              <a:pPr eaLnBrk="1" hangingPunct="1">
                <a:spcBef>
                  <a:spcPct val="0"/>
                </a:spcBef>
                <a:buNone/>
              </a:pPr>
              <a:endParaRPr lang="tr-TR" altLang="tr-TR" sz="1700" dirty="0">
                <a:latin typeface="+mn-lt"/>
              </a:endParaRPr>
            </a:p>
            <a:p>
              <a:pPr eaLnBrk="1" hangingPunct="1">
                <a:spcBef>
                  <a:spcPct val="0"/>
                </a:spcBef>
                <a:buNone/>
              </a:pPr>
              <a:r>
                <a:rPr lang="tr-TR" altLang="tr-TR" sz="1700" b="1" i="1" dirty="0">
                  <a:latin typeface="+mn-lt"/>
                </a:rPr>
                <a:t>Ağ Tabanlı Saldırılar:</a:t>
              </a:r>
            </a:p>
            <a:p>
              <a:pPr eaLnBrk="1" hangingPunct="1">
                <a:spcBef>
                  <a:spcPct val="0"/>
                </a:spcBef>
                <a:buFont typeface="Wingdings" panose="05000000000000000000" pitchFamily="2" charset="2"/>
                <a:buChar char="§"/>
              </a:pPr>
              <a:endParaRPr lang="tr-TR" altLang="tr-TR" sz="1700" dirty="0">
                <a:latin typeface="+mn-lt"/>
              </a:endParaRPr>
            </a:p>
            <a:p>
              <a:pPr eaLnBrk="1" hangingPunct="1">
                <a:spcBef>
                  <a:spcPct val="0"/>
                </a:spcBef>
                <a:buFont typeface="Wingdings" panose="05000000000000000000" pitchFamily="2" charset="2"/>
                <a:buChar char="§"/>
              </a:pPr>
              <a:r>
                <a:rPr lang="tr-TR" altLang="tr-TR" sz="1700" dirty="0">
                  <a:latin typeface="+mn-lt"/>
                </a:rPr>
                <a:t> </a:t>
              </a:r>
              <a:r>
                <a:rPr lang="tr-TR" altLang="tr-TR" sz="1700" dirty="0" err="1">
                  <a:latin typeface="+mn-lt"/>
                </a:rPr>
                <a:t>Adversarial</a:t>
              </a:r>
              <a:r>
                <a:rPr lang="tr-TR" altLang="tr-TR" sz="1700" dirty="0">
                  <a:latin typeface="+mn-lt"/>
                </a:rPr>
                <a:t> </a:t>
              </a:r>
              <a:r>
                <a:rPr lang="tr-TR" altLang="tr-TR" sz="1700" dirty="0" err="1">
                  <a:latin typeface="+mn-lt"/>
                </a:rPr>
                <a:t>Transformation</a:t>
              </a:r>
              <a:r>
                <a:rPr lang="tr-TR" altLang="tr-TR" sz="1700" dirty="0">
                  <a:latin typeface="+mn-lt"/>
                </a:rPr>
                <a:t> Network (ATN),</a:t>
              </a:r>
            </a:p>
            <a:p>
              <a:pPr eaLnBrk="1" hangingPunct="1">
                <a:spcBef>
                  <a:spcPct val="0"/>
                </a:spcBef>
                <a:buFont typeface="Wingdings" panose="05000000000000000000" pitchFamily="2" charset="2"/>
                <a:buChar char="§"/>
              </a:pPr>
              <a:endParaRPr lang="tr-TR" altLang="tr-TR" sz="1700" dirty="0">
                <a:latin typeface="+mn-lt"/>
              </a:endParaRPr>
            </a:p>
            <a:p>
              <a:pPr eaLnBrk="1" hangingPunct="1">
                <a:spcBef>
                  <a:spcPct val="0"/>
                </a:spcBef>
                <a:buFont typeface="Wingdings" panose="05000000000000000000" pitchFamily="2" charset="2"/>
                <a:buChar char="§"/>
              </a:pPr>
              <a:r>
                <a:rPr lang="tr-TR" altLang="tr-TR" sz="1700" dirty="0">
                  <a:latin typeface="+mn-lt"/>
                </a:rPr>
                <a:t> </a:t>
              </a:r>
              <a:r>
                <a:rPr lang="tr-TR" altLang="tr-TR" sz="1700" dirty="0" err="1">
                  <a:latin typeface="+mn-lt"/>
                </a:rPr>
                <a:t>Spatially</a:t>
              </a:r>
              <a:r>
                <a:rPr lang="tr-TR" altLang="tr-TR" sz="1700" dirty="0">
                  <a:latin typeface="+mn-lt"/>
                </a:rPr>
                <a:t> </a:t>
              </a:r>
              <a:r>
                <a:rPr lang="tr-TR" altLang="tr-TR" sz="1700" dirty="0" err="1">
                  <a:latin typeface="+mn-lt"/>
                </a:rPr>
                <a:t>Transformed</a:t>
              </a:r>
              <a:r>
                <a:rPr lang="tr-TR" altLang="tr-TR" sz="1700" dirty="0">
                  <a:latin typeface="+mn-lt"/>
                </a:rPr>
                <a:t> Network (</a:t>
              </a:r>
              <a:r>
                <a:rPr lang="tr-TR" altLang="tr-TR" sz="1700" dirty="0" err="1">
                  <a:latin typeface="+mn-lt"/>
                </a:rPr>
                <a:t>stAdv</a:t>
              </a:r>
              <a:r>
                <a:rPr lang="tr-TR" altLang="tr-TR" sz="1700" dirty="0">
                  <a:latin typeface="+mn-lt"/>
                </a:rPr>
                <a:t>)</a:t>
              </a:r>
            </a:p>
          </p:txBody>
        </p:sp>
        <p:sp>
          <p:nvSpPr>
            <p:cNvPr id="12" name="Text Box 15">
              <a:extLst>
                <a:ext uri="{FF2B5EF4-FFF2-40B4-BE49-F238E27FC236}">
                  <a16:creationId xmlns:a16="http://schemas.microsoft.com/office/drawing/2014/main" id="{87263D9E-CAE4-4EFB-BBD7-97FFF776B4EC}"/>
                </a:ext>
              </a:extLst>
            </p:cNvPr>
            <p:cNvSpPr txBox="1">
              <a:spLocks noChangeArrowheads="1"/>
            </p:cNvSpPr>
            <p:nvPr/>
          </p:nvSpPr>
          <p:spPr bwMode="auto">
            <a:xfrm>
              <a:off x="1701" y="1810"/>
              <a:ext cx="25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latin typeface="+mn-lt"/>
              </a:endParaRPr>
            </a:p>
          </p:txBody>
        </p:sp>
        <p:sp>
          <p:nvSpPr>
            <p:cNvPr id="13" name="Text Box 16">
              <a:extLst>
                <a:ext uri="{FF2B5EF4-FFF2-40B4-BE49-F238E27FC236}">
                  <a16:creationId xmlns:a16="http://schemas.microsoft.com/office/drawing/2014/main" id="{3E772005-AC99-4175-A70F-49C909AE7215}"/>
                </a:ext>
              </a:extLst>
            </p:cNvPr>
            <p:cNvSpPr txBox="1">
              <a:spLocks noChangeArrowheads="1"/>
            </p:cNvSpPr>
            <p:nvPr/>
          </p:nvSpPr>
          <p:spPr bwMode="auto">
            <a:xfrm>
              <a:off x="1710" y="2536"/>
              <a:ext cx="25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latin typeface="+mn-lt"/>
              </a:endParaRPr>
            </a:p>
          </p:txBody>
        </p:sp>
        <p:sp>
          <p:nvSpPr>
            <p:cNvPr id="14" name="Rectangle 18">
              <a:extLst>
                <a:ext uri="{FF2B5EF4-FFF2-40B4-BE49-F238E27FC236}">
                  <a16:creationId xmlns:a16="http://schemas.microsoft.com/office/drawing/2014/main" id="{495218B3-F584-4896-A18E-7F50C7C27CCB}"/>
                </a:ext>
              </a:extLst>
            </p:cNvPr>
            <p:cNvSpPr>
              <a:spLocks noChangeArrowheads="1"/>
            </p:cNvSpPr>
            <p:nvPr/>
          </p:nvSpPr>
          <p:spPr bwMode="auto">
            <a:xfrm>
              <a:off x="1713" y="3088"/>
              <a:ext cx="409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latin typeface="+mn-lt"/>
              </a:endParaRPr>
            </a:p>
          </p:txBody>
        </p:sp>
      </p:grpSp>
    </p:spTree>
    <p:extLst>
      <p:ext uri="{BB962C8B-B14F-4D97-AF65-F5344CB8AC3E}">
        <p14:creationId xmlns:p14="http://schemas.microsoft.com/office/powerpoint/2010/main" val="1833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Dikdörtgen 34">
            <a:extLst>
              <a:ext uri="{FF2B5EF4-FFF2-40B4-BE49-F238E27FC236}">
                <a16:creationId xmlns:a16="http://schemas.microsoft.com/office/drawing/2014/main" id="{499D56A2-D743-4466-AA0E-4A52B37FDCED}"/>
              </a:ext>
            </a:extLst>
          </p:cNvPr>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err="1"/>
              <a:t>Düşmancıl</a:t>
            </a:r>
            <a:r>
              <a:rPr lang="tr-TR" altLang="tr-TR" sz="2000" b="1" dirty="0"/>
              <a:t> Örnekler</a:t>
            </a:r>
          </a:p>
        </p:txBody>
      </p:sp>
      <p:grpSp>
        <p:nvGrpSpPr>
          <p:cNvPr id="15" name="Group 31">
            <a:extLst>
              <a:ext uri="{FF2B5EF4-FFF2-40B4-BE49-F238E27FC236}">
                <a16:creationId xmlns:a16="http://schemas.microsoft.com/office/drawing/2014/main" id="{A7B3F628-EF30-46BE-AA61-1617D088F923}"/>
              </a:ext>
            </a:extLst>
          </p:cNvPr>
          <p:cNvGrpSpPr>
            <a:grpSpLocks/>
          </p:cNvGrpSpPr>
          <p:nvPr/>
        </p:nvGrpSpPr>
        <p:grpSpPr bwMode="auto">
          <a:xfrm>
            <a:off x="1907704" y="1659239"/>
            <a:ext cx="6335712" cy="3539522"/>
            <a:chOff x="1701" y="1071"/>
            <a:chExt cx="11565" cy="7825"/>
          </a:xfrm>
        </p:grpSpPr>
        <p:sp>
          <p:nvSpPr>
            <p:cNvPr id="16" name="Text Box 16">
              <a:extLst>
                <a:ext uri="{FF2B5EF4-FFF2-40B4-BE49-F238E27FC236}">
                  <a16:creationId xmlns:a16="http://schemas.microsoft.com/office/drawing/2014/main" id="{97EDC97B-D141-49BD-ADED-4C8CDAA20FD3}"/>
                </a:ext>
              </a:extLst>
            </p:cNvPr>
            <p:cNvSpPr txBox="1">
              <a:spLocks noChangeArrowheads="1"/>
            </p:cNvSpPr>
            <p:nvPr/>
          </p:nvSpPr>
          <p:spPr bwMode="auto">
            <a:xfrm>
              <a:off x="1710" y="1071"/>
              <a:ext cx="11556" cy="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None/>
              </a:pPr>
              <a:r>
                <a:rPr lang="tr-TR" altLang="tr-TR" sz="1600" b="1" dirty="0" err="1"/>
                <a:t>Fast</a:t>
              </a:r>
              <a:r>
                <a:rPr lang="tr-TR" altLang="tr-TR" sz="1600" b="1" dirty="0"/>
                <a:t> </a:t>
              </a:r>
              <a:r>
                <a:rPr lang="tr-TR" altLang="tr-TR" sz="1600" b="1" dirty="0" err="1"/>
                <a:t>Gradient</a:t>
              </a:r>
              <a:r>
                <a:rPr lang="tr-TR" altLang="tr-TR" sz="1600" b="1" dirty="0"/>
                <a:t> </a:t>
              </a:r>
              <a:r>
                <a:rPr lang="tr-TR" altLang="tr-TR" sz="1600" b="1" dirty="0" err="1"/>
                <a:t>Sign</a:t>
              </a:r>
              <a:r>
                <a:rPr lang="tr-TR" altLang="tr-TR" sz="1600" b="1" dirty="0"/>
                <a:t> </a:t>
              </a:r>
              <a:r>
                <a:rPr lang="tr-TR" altLang="tr-TR" sz="1600" b="1" dirty="0" err="1"/>
                <a:t>Method</a:t>
              </a:r>
              <a:r>
                <a:rPr lang="tr-TR" altLang="tr-TR" sz="1600" b="1" dirty="0"/>
                <a:t> (FGSM)</a:t>
              </a:r>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r>
                <a:rPr lang="tr-TR" altLang="tr-TR" sz="1600" b="1" dirty="0"/>
                <a:t>Basic </a:t>
              </a:r>
              <a:r>
                <a:rPr lang="tr-TR" altLang="tr-TR" sz="1600" b="1" dirty="0" err="1"/>
                <a:t>Iterative</a:t>
              </a:r>
              <a:r>
                <a:rPr lang="tr-TR" altLang="tr-TR" sz="1600" b="1" dirty="0"/>
                <a:t> </a:t>
              </a:r>
              <a:r>
                <a:rPr lang="tr-TR" altLang="tr-TR" sz="1600" b="1" dirty="0" err="1"/>
                <a:t>Method</a:t>
              </a:r>
              <a:r>
                <a:rPr lang="tr-TR" altLang="tr-TR" sz="1600" b="1" dirty="0"/>
                <a:t> (BIM)</a:t>
              </a:r>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endParaRPr lang="tr-TR" altLang="tr-TR" sz="1600" b="1" dirty="0"/>
            </a:p>
            <a:p>
              <a:pPr eaLnBrk="1" hangingPunct="1">
                <a:spcBef>
                  <a:spcPct val="0"/>
                </a:spcBef>
                <a:buNone/>
              </a:pPr>
              <a:r>
                <a:rPr lang="tr-TR" altLang="tr-TR" sz="1600" b="1" dirty="0" err="1"/>
                <a:t>Carlini</a:t>
              </a:r>
              <a:r>
                <a:rPr lang="tr-TR" altLang="tr-TR" sz="1600" b="1" dirty="0"/>
                <a:t> &amp; Wagner Attack (C&amp;W)</a:t>
              </a:r>
            </a:p>
            <a:p>
              <a:pPr eaLnBrk="1" hangingPunct="1">
                <a:spcBef>
                  <a:spcPct val="0"/>
                </a:spcBef>
                <a:buNone/>
              </a:pPr>
              <a:endParaRPr lang="tr-TR" altLang="tr-TR" sz="1600" b="1" dirty="0"/>
            </a:p>
            <a:p>
              <a:pPr eaLnBrk="1" hangingPunct="1">
                <a:spcBef>
                  <a:spcPct val="0"/>
                </a:spcBef>
                <a:buNone/>
              </a:pPr>
              <a:endParaRPr lang="tr-TR" altLang="tr-TR" sz="1600" dirty="0"/>
            </a:p>
          </p:txBody>
        </p:sp>
        <p:sp>
          <p:nvSpPr>
            <p:cNvPr id="17" name="Text Box 15">
              <a:extLst>
                <a:ext uri="{FF2B5EF4-FFF2-40B4-BE49-F238E27FC236}">
                  <a16:creationId xmlns:a16="http://schemas.microsoft.com/office/drawing/2014/main" id="{4C99D44E-0D39-4B49-BCA0-E44454D80F6B}"/>
                </a:ext>
              </a:extLst>
            </p:cNvPr>
            <p:cNvSpPr txBox="1">
              <a:spLocks noChangeArrowheads="1"/>
            </p:cNvSpPr>
            <p:nvPr/>
          </p:nvSpPr>
          <p:spPr bwMode="auto">
            <a:xfrm>
              <a:off x="1701" y="1810"/>
              <a:ext cx="33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p>
          </p:txBody>
        </p:sp>
        <p:sp>
          <p:nvSpPr>
            <p:cNvPr id="18" name="Text Box 16">
              <a:extLst>
                <a:ext uri="{FF2B5EF4-FFF2-40B4-BE49-F238E27FC236}">
                  <a16:creationId xmlns:a16="http://schemas.microsoft.com/office/drawing/2014/main" id="{467693B7-9064-4FA6-92AC-99614BDB636F}"/>
                </a:ext>
              </a:extLst>
            </p:cNvPr>
            <p:cNvSpPr txBox="1">
              <a:spLocks noChangeArrowheads="1"/>
            </p:cNvSpPr>
            <p:nvPr/>
          </p:nvSpPr>
          <p:spPr bwMode="auto">
            <a:xfrm>
              <a:off x="1710" y="2536"/>
              <a:ext cx="33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p>
          </p:txBody>
        </p:sp>
        <p:sp>
          <p:nvSpPr>
            <p:cNvPr id="19" name="Rectangle 18">
              <a:extLst>
                <a:ext uri="{FF2B5EF4-FFF2-40B4-BE49-F238E27FC236}">
                  <a16:creationId xmlns:a16="http://schemas.microsoft.com/office/drawing/2014/main" id="{488A3764-7A88-403E-9C34-1CF1FA54DF78}"/>
                </a:ext>
              </a:extLst>
            </p:cNvPr>
            <p:cNvSpPr>
              <a:spLocks noChangeArrowheads="1"/>
            </p:cNvSpPr>
            <p:nvPr/>
          </p:nvSpPr>
          <p:spPr bwMode="auto">
            <a:xfrm>
              <a:off x="1713" y="3088"/>
              <a:ext cx="409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600"/>
            </a:p>
          </p:txBody>
        </p:sp>
      </p:grpSp>
      <p:pic>
        <p:nvPicPr>
          <p:cNvPr id="20" name="Picture 2">
            <a:extLst>
              <a:ext uri="{FF2B5EF4-FFF2-40B4-BE49-F238E27FC236}">
                <a16:creationId xmlns:a16="http://schemas.microsoft.com/office/drawing/2014/main" id="{B1004351-ED0E-4EBC-8053-025D446B7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61" y="2091287"/>
            <a:ext cx="3447516" cy="533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a:extLst>
              <a:ext uri="{FF2B5EF4-FFF2-40B4-BE49-F238E27FC236}">
                <a16:creationId xmlns:a16="http://schemas.microsoft.com/office/drawing/2014/main" id="{22CE3339-2679-47C4-A23E-76EB0ADCE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425" y="3367612"/>
            <a:ext cx="5791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4">
            <a:extLst>
              <a:ext uri="{FF2B5EF4-FFF2-40B4-BE49-F238E27FC236}">
                <a16:creationId xmlns:a16="http://schemas.microsoft.com/office/drawing/2014/main" id="{64AE6235-B4A6-489E-89B6-15FB607AF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369" y="4804037"/>
            <a:ext cx="40005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a:extLst>
              <a:ext uri="{FF2B5EF4-FFF2-40B4-BE49-F238E27FC236}">
                <a16:creationId xmlns:a16="http://schemas.microsoft.com/office/drawing/2014/main" id="{7CA264E6-6F41-4321-AA8D-775A2B114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254" y="5408219"/>
            <a:ext cx="401002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0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inVertical)">
                                      <p:cBhvr>
                                        <p:cTn id="11" dur="500"/>
                                        <p:tgtEl>
                                          <p:spTgt spid="20"/>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inVertical)">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Diyagram 13">
            <a:extLst>
              <a:ext uri="{FF2B5EF4-FFF2-40B4-BE49-F238E27FC236}">
                <a16:creationId xmlns:a16="http://schemas.microsoft.com/office/drawing/2014/main" id="{EB1EE2A1-F5AA-4B1F-8685-764FD4580685}"/>
              </a:ext>
            </a:extLst>
          </p:cNvPr>
          <p:cNvGraphicFramePr/>
          <p:nvPr>
            <p:extLst>
              <p:ext uri="{D42A27DB-BD31-4B8C-83A1-F6EECF244321}">
                <p14:modId xmlns:p14="http://schemas.microsoft.com/office/powerpoint/2010/main" val="1490814820"/>
              </p:ext>
            </p:extLst>
          </p:nvPr>
        </p:nvGraphicFramePr>
        <p:xfrm>
          <a:off x="1331640" y="447675"/>
          <a:ext cx="6337563" cy="29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Dikdörtgen 34">
            <a:extLst>
              <a:ext uri="{FF2B5EF4-FFF2-40B4-BE49-F238E27FC236}">
                <a16:creationId xmlns:a16="http://schemas.microsoft.com/office/drawing/2014/main" id="{044A64C8-A7EC-4918-934C-635B264D930F}"/>
              </a:ext>
            </a:extLst>
          </p:cNvPr>
          <p:cNvSpPr>
            <a:spLocks noChangeArrowheads="1"/>
          </p:cNvSpPr>
          <p:nvPr/>
        </p:nvSpPr>
        <p:spPr bwMode="auto">
          <a:xfrm>
            <a:off x="467544" y="3435350"/>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Güncel Konular:</a:t>
            </a:r>
          </a:p>
        </p:txBody>
      </p:sp>
      <p:sp>
        <p:nvSpPr>
          <p:cNvPr id="25" name="Dikdörtgen 24">
            <a:extLst>
              <a:ext uri="{FF2B5EF4-FFF2-40B4-BE49-F238E27FC236}">
                <a16:creationId xmlns:a16="http://schemas.microsoft.com/office/drawing/2014/main" id="{C22A09B2-2F3A-4110-8C6B-F7DAB6AE0452}"/>
              </a:ext>
            </a:extLst>
          </p:cNvPr>
          <p:cNvSpPr>
            <a:spLocks noChangeArrowheads="1"/>
          </p:cNvSpPr>
          <p:nvPr/>
        </p:nvSpPr>
        <p:spPr bwMode="auto">
          <a:xfrm>
            <a:off x="712788" y="3933056"/>
            <a:ext cx="712864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tr-TR"/>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eaLnBrk="1" hangingPunct="1">
              <a:buFont typeface="Wingdings" panose="05000000000000000000" pitchFamily="2" charset="2"/>
              <a:buChar char="§"/>
            </a:pPr>
            <a:r>
              <a:rPr lang="tr-TR" altLang="tr-TR" dirty="0"/>
              <a:t> Yapay Zekâ insanlık ve canlılar için bir tehdit olabilir mi?</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Zekâ kötü emellere alet olabilir mi?</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Zekâ çalışmalarında etik kurallar neler olmalı?</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Zekâ ile bir gelecek ütopik mi </a:t>
            </a:r>
            <a:r>
              <a:rPr lang="tr-TR" altLang="tr-TR" dirty="0" err="1"/>
              <a:t>distopik</a:t>
            </a:r>
            <a:r>
              <a:rPr lang="tr-TR" altLang="tr-TR" dirty="0"/>
              <a:t> mi?</a:t>
            </a:r>
          </a:p>
        </p:txBody>
      </p:sp>
    </p:spTree>
    <p:extLst>
      <p:ext uri="{BB962C8B-B14F-4D97-AF65-F5344CB8AC3E}">
        <p14:creationId xmlns:p14="http://schemas.microsoft.com/office/powerpoint/2010/main" val="29269648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Sistemlerinde Güvenlik</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Dikdörtgen 34">
            <a:extLst>
              <a:ext uri="{FF2B5EF4-FFF2-40B4-BE49-F238E27FC236}">
                <a16:creationId xmlns:a16="http://schemas.microsoft.com/office/drawing/2014/main" id="{044A64C8-A7EC-4918-934C-635B264D930F}"/>
              </a:ext>
            </a:extLst>
          </p:cNvPr>
          <p:cNvSpPr>
            <a:spLocks noChangeArrowheads="1"/>
          </p:cNvSpPr>
          <p:nvPr/>
        </p:nvSpPr>
        <p:spPr bwMode="auto">
          <a:xfrm>
            <a:off x="467544" y="772209"/>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Güncel Konular:</a:t>
            </a:r>
          </a:p>
        </p:txBody>
      </p:sp>
      <p:sp>
        <p:nvSpPr>
          <p:cNvPr id="25" name="Dikdörtgen 24">
            <a:extLst>
              <a:ext uri="{FF2B5EF4-FFF2-40B4-BE49-F238E27FC236}">
                <a16:creationId xmlns:a16="http://schemas.microsoft.com/office/drawing/2014/main" id="{C22A09B2-2F3A-4110-8C6B-F7DAB6AE0452}"/>
              </a:ext>
            </a:extLst>
          </p:cNvPr>
          <p:cNvSpPr>
            <a:spLocks noChangeArrowheads="1"/>
          </p:cNvSpPr>
          <p:nvPr/>
        </p:nvSpPr>
        <p:spPr bwMode="auto">
          <a:xfrm>
            <a:off x="712788" y="1269915"/>
            <a:ext cx="7128643"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tr-TR"/>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eaLnBrk="1" hangingPunct="1">
              <a:buFont typeface="Wingdings" panose="05000000000000000000" pitchFamily="2" charset="2"/>
              <a:buChar char="§"/>
            </a:pPr>
            <a:r>
              <a:rPr lang="tr-TR" altLang="tr-TR" dirty="0"/>
              <a:t> Bir Yapay Zekâ nasıl doğru eğitilebilir?</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Bir Yapay Zekâ olumsuz senaryolara karşı hazırlıklı olabilir mi?</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Zekâ ne kadar özgür olmalı?</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a:t>
            </a:r>
            <a:r>
              <a:rPr lang="tr-TR" altLang="tr-TR" dirty="0" err="1"/>
              <a:t>Zekâ’da</a:t>
            </a:r>
            <a:r>
              <a:rPr lang="tr-TR" altLang="tr-TR" dirty="0"/>
              <a:t> güvenliğin ve etiğin sınırları nasıl çizilebilir?</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Takviyeli Öğrenme nasıl etkin yapılabilir?</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Tersine İşbirlikçi Takviyeli Öğrenme…</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Kararsız ajanlar, Tehlikeli ajanlar, Kısıtlı ajanlar…</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Yapay Zekâ iyi bir amaç yolunda tehlikeli sonuçlara neden olabilir mi?</a:t>
            </a:r>
          </a:p>
          <a:p>
            <a:pPr eaLnBrk="1" hangingPunct="1">
              <a:buFont typeface="Wingdings" panose="05000000000000000000" pitchFamily="2" charset="2"/>
              <a:buChar char="§"/>
            </a:pPr>
            <a:endParaRPr lang="tr-TR" altLang="tr-TR" dirty="0"/>
          </a:p>
          <a:p>
            <a:pPr eaLnBrk="1" hangingPunct="1">
              <a:buFont typeface="Wingdings" panose="05000000000000000000" pitchFamily="2" charset="2"/>
              <a:buChar char="§"/>
            </a:pPr>
            <a:r>
              <a:rPr lang="tr-TR" altLang="tr-TR" dirty="0"/>
              <a:t> Süper Zekâ…</a:t>
            </a:r>
          </a:p>
        </p:txBody>
      </p:sp>
      <p:pic>
        <p:nvPicPr>
          <p:cNvPr id="8" name="Picture 11" descr="C:\Users\hp\AppData\Local\Microsoft\Windows\Temporary Internet Files\Content.IE5\6EY6Z55Y\MC900241041[1].wmf">
            <a:extLst>
              <a:ext uri="{FF2B5EF4-FFF2-40B4-BE49-F238E27FC236}">
                <a16:creationId xmlns:a16="http://schemas.microsoft.com/office/drawing/2014/main" id="{28A9D524-3971-417C-94F7-3C9163E0279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4288" y="2703512"/>
            <a:ext cx="1223962"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1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90" name="Metin kutusu 9"/>
          <p:cNvSpPr txBox="1">
            <a:spLocks noChangeArrowheads="1"/>
          </p:cNvSpPr>
          <p:nvPr/>
        </p:nvSpPr>
        <p:spPr bwMode="auto">
          <a:xfrm>
            <a:off x="2490788" y="2492375"/>
            <a:ext cx="408463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AVANTAJLARI</a:t>
            </a:r>
          </a:p>
        </p:txBody>
      </p:sp>
      <p:sp>
        <p:nvSpPr>
          <p:cNvPr id="12" name="Yukarı Ok 11"/>
          <p:cNvSpPr/>
          <p:nvPr/>
        </p:nvSpPr>
        <p:spPr>
          <a:xfrm>
            <a:off x="422676" y="1034734"/>
            <a:ext cx="1052980" cy="1458162"/>
          </a:xfrm>
          <a:prstGeom prst="upArrow">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tr-TR"/>
          </a:p>
        </p:txBody>
      </p:sp>
      <p:sp>
        <p:nvSpPr>
          <p:cNvPr id="29" name="Yukarı Ok 28"/>
          <p:cNvSpPr/>
          <p:nvPr/>
        </p:nvSpPr>
        <p:spPr>
          <a:xfrm>
            <a:off x="6899856" y="3742472"/>
            <a:ext cx="745935" cy="982672"/>
          </a:xfrm>
          <a:prstGeom prst="upArrow">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tr-TR"/>
          </a:p>
        </p:txBody>
      </p:sp>
      <p:sp>
        <p:nvSpPr>
          <p:cNvPr id="31" name="Yukarı Ok 30"/>
          <p:cNvSpPr/>
          <p:nvPr/>
        </p:nvSpPr>
        <p:spPr>
          <a:xfrm>
            <a:off x="7645791" y="3089585"/>
            <a:ext cx="745935" cy="982672"/>
          </a:xfrm>
          <a:prstGeom prst="upArrow">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tr-TR"/>
          </a:p>
        </p:txBody>
      </p:sp>
      <p:sp>
        <p:nvSpPr>
          <p:cNvPr id="32" name="Yukarı Ok 31"/>
          <p:cNvSpPr/>
          <p:nvPr/>
        </p:nvSpPr>
        <p:spPr>
          <a:xfrm>
            <a:off x="8202549" y="4108160"/>
            <a:ext cx="745935" cy="982672"/>
          </a:xfrm>
          <a:prstGeom prst="upArrow">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tr-TR"/>
          </a:p>
        </p:txBody>
      </p:sp>
      <p:sp>
        <p:nvSpPr>
          <p:cNvPr id="33" name="Yukarı Ok 32"/>
          <p:cNvSpPr/>
          <p:nvPr/>
        </p:nvSpPr>
        <p:spPr>
          <a:xfrm>
            <a:off x="7637862" y="4386208"/>
            <a:ext cx="564688" cy="704624"/>
          </a:xfrm>
          <a:prstGeom prst="upArrow">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tr-TR"/>
          </a:p>
        </p:txBody>
      </p:sp>
      <p:pic>
        <p:nvPicPr>
          <p:cNvPr id="16407" name="Picture 19" descr="C:\Users\hp\AppData\Local\Microsoft\Windows\Temporary Internet Files\Content.IE5\SXPVMRYU\MC900441322[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850" y="3352800"/>
            <a:ext cx="1736725"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768364" y="1412875"/>
            <a:ext cx="5512022"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GÜNÜMÜZ YAPAY ZEKÂ</a:t>
            </a:r>
          </a:p>
          <a:p>
            <a:pPr algn="ctr" eaLnBrk="1" hangingPunct="1">
              <a:spcBef>
                <a:spcPts val="300"/>
              </a:spcBef>
              <a:spcAft>
                <a:spcPts val="300"/>
              </a:spcAft>
            </a:pPr>
            <a:r>
              <a:rPr lang="tr-TR" altLang="tr-TR" sz="3600" b="1" dirty="0">
                <a:solidFill>
                  <a:srgbClr val="C00000"/>
                </a:solidFill>
                <a:latin typeface="Arial" charset="0"/>
              </a:rPr>
              <a:t>ÇALIŞMALARINDA</a:t>
            </a:r>
          </a:p>
          <a:p>
            <a:pPr algn="ctr" eaLnBrk="1" hangingPunct="1">
              <a:spcBef>
                <a:spcPts val="300"/>
              </a:spcBef>
              <a:spcAft>
                <a:spcPts val="300"/>
              </a:spcAft>
            </a:pPr>
            <a:r>
              <a:rPr lang="tr-TR" altLang="tr-TR" sz="3600" b="1" dirty="0">
                <a:solidFill>
                  <a:srgbClr val="C00000"/>
                </a:solidFill>
                <a:latin typeface="Arial" charset="0"/>
              </a:rPr>
              <a:t>TEMEL YAKLAŞIMLAR</a:t>
            </a:r>
          </a:p>
        </p:txBody>
      </p:sp>
      <p:pic>
        <p:nvPicPr>
          <p:cNvPr id="2056" name="Picture 6" descr="C:\Users\hp\AppData\Local\Microsoft\Windows\Temporary Internet Files\Content.IE5\SXPVMRYU\MC900229685[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85075" y="1052513"/>
            <a:ext cx="12573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5" descr="C:\Users\hp\AppData\Local\Microsoft\Windows\Temporary Internet Files\Content.IE5\9F8U0IRN\MC900318226[2].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7350" y="3573463"/>
            <a:ext cx="12573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1901825" y="2205038"/>
            <a:ext cx="526256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UYGULAMA YÖNÜNDE</a:t>
            </a:r>
          </a:p>
          <a:p>
            <a:pPr algn="ctr" eaLnBrk="1" hangingPunct="1">
              <a:spcBef>
                <a:spcPts val="300"/>
              </a:spcBef>
              <a:spcAft>
                <a:spcPts val="300"/>
              </a:spcAft>
            </a:pPr>
            <a:r>
              <a:rPr lang="tr-TR" altLang="tr-TR" sz="3600" b="1">
                <a:latin typeface="Arial" charset="0"/>
              </a:rPr>
              <a:t>YAKLAŞIMLAR</a:t>
            </a:r>
          </a:p>
        </p:txBody>
      </p:sp>
      <p:pic>
        <p:nvPicPr>
          <p:cNvPr id="3079" name="Picture 13" descr="C:\Users\hp\AppData\Local\Microsoft\Windows\Temporary Internet Files\Content.IE5\SXPVMRYU\MC90019939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8150" y="1011238"/>
            <a:ext cx="139223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12" descr="C:\Users\hp\AppData\Local\Microsoft\Windows\Temporary Internet Files\Content.IE5\SXPVMRYU\MC900229563[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91363" y="3824288"/>
            <a:ext cx="1833562"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3" descr="C:\Users\hp\AppData\Local\Microsoft\Windows\Temporary Internet Files\Content.IE5\6EY6Z55Y\MC900334268[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150" y="3487738"/>
            <a:ext cx="181451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Metin kutusu 1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01" name="Dikdörtgen 3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Çok-disiplinli kullanım…</a:t>
            </a:r>
          </a:p>
        </p:txBody>
      </p:sp>
      <p:sp>
        <p:nvSpPr>
          <p:cNvPr id="14" name="Metin kutusu 1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pic>
        <p:nvPicPr>
          <p:cNvPr id="17411" name="Picture 3" descr="C:\Users\hp\AppData\Local\Microsoft\Windows\Temporary Internet Files\Content.IE5\9F8U0IRN\MC900379693[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08400" y="2636838"/>
            <a:ext cx="1663700"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descr="C:\Users\hp\AppData\Local\Microsoft\Windows\Temporary Internet Files\Content.IE5\9F8U0IRN\MC900311198[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1913" y="1993900"/>
            <a:ext cx="18129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C:\Users\hp\AppData\Local\Microsoft\Windows\Temporary Internet Files\Content.IE5\SXPVMRYU\MC900082399[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88125" y="5041900"/>
            <a:ext cx="17891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C:\Users\hp\AppData\Local\Microsoft\Windows\Temporary Internet Files\Content.IE5\6EY6Z55Y\MC90029419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39975" y="4509120"/>
            <a:ext cx="1030288"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C:\Users\hp\AppData\Local\Microsoft\Windows\Temporary Internet Files\Content.IE5\SXPVMRYU\MC900229643[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92813" y="1517650"/>
            <a:ext cx="181768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descr="C:\Users\hp\AppData\Local\Microsoft\Windows\Temporary Internet Files\Content.IE5\RN11PPUB\MC900216986[1].wm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4788" y="3789040"/>
            <a:ext cx="1817687"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C:\Program Files\Microsoft Office\MEDIA\CAGCAT10\j0301252.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27763" y="3305175"/>
            <a:ext cx="13477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1" descr="C:\Users\hp\AppData\Local\Microsoft\Windows\Temporary Internet Files\Content.IE5\RN11PPUB\MC900310884[1].w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6875" y="4975225"/>
            <a:ext cx="1322388"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2" descr="C:\Users\hp\AppData\Local\Microsoft\Windows\Temporary Internet Files\Content.IE5\9F8U0IRN\MC900437619[1].wmf"/>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7013" y="1106488"/>
            <a:ext cx="10064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fltVal val="0"/>
                                          </p:val>
                                        </p:tav>
                                        <p:tav tm="100000">
                                          <p:val>
                                            <p:strVal val="#ppt_h"/>
                                          </p:val>
                                        </p:tav>
                                      </p:tavLst>
                                    </p:anim>
                                    <p:animEffect transition="in" filter="fade">
                                      <p:cBhvr>
                                        <p:cTn id="9" dur="500"/>
                                        <p:tgtEl>
                                          <p:spTgt spid="17411"/>
                                        </p:tgtEl>
                                      </p:cBhvr>
                                    </p:animEffect>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17412"/>
                                        </p:tgtEl>
                                        <p:attrNameLst>
                                          <p:attrName>style.visibility</p:attrName>
                                        </p:attrNameLst>
                                      </p:cBhvr>
                                      <p:to>
                                        <p:strVal val="visible"/>
                                      </p:to>
                                    </p:set>
                                    <p:animEffect transition="in" filter="fade">
                                      <p:cBhvr>
                                        <p:cTn id="13" dur="500"/>
                                        <p:tgtEl>
                                          <p:spTgt spid="17412"/>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fade">
                                      <p:cBhvr>
                                        <p:cTn id="17" dur="500"/>
                                        <p:tgtEl>
                                          <p:spTgt spid="17413"/>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7414"/>
                                        </p:tgtEl>
                                        <p:attrNameLst>
                                          <p:attrName>style.visibility</p:attrName>
                                        </p:attrNameLst>
                                      </p:cBhvr>
                                      <p:to>
                                        <p:strVal val="visible"/>
                                      </p:to>
                                    </p:set>
                                    <p:animEffect transition="in" filter="fade">
                                      <p:cBhvr>
                                        <p:cTn id="21" dur="500"/>
                                        <p:tgtEl>
                                          <p:spTgt spid="17414"/>
                                        </p:tgtEl>
                                      </p:cBhvr>
                                    </p:animEffect>
                                  </p:childTnLst>
                                </p:cTn>
                              </p:par>
                            </p:childTnLst>
                          </p:cTn>
                        </p:par>
                        <p:par>
                          <p:cTn id="22" fill="hold" nodeType="afterGroup">
                            <p:stCondLst>
                              <p:cond delay="2000"/>
                            </p:stCondLst>
                            <p:childTnLst>
                              <p:par>
                                <p:cTn id="23" presetID="10" presetClass="entr" presetSubtype="0" fill="hold" nodeType="afterEffect">
                                  <p:stCondLst>
                                    <p:cond delay="0"/>
                                  </p:stCondLst>
                                  <p:childTnLst>
                                    <p:set>
                                      <p:cBhvr>
                                        <p:cTn id="24" dur="1" fill="hold">
                                          <p:stCondLst>
                                            <p:cond delay="0"/>
                                          </p:stCondLst>
                                        </p:cTn>
                                        <p:tgtEl>
                                          <p:spTgt spid="17416"/>
                                        </p:tgtEl>
                                        <p:attrNameLst>
                                          <p:attrName>style.visibility</p:attrName>
                                        </p:attrNameLst>
                                      </p:cBhvr>
                                      <p:to>
                                        <p:strVal val="visible"/>
                                      </p:to>
                                    </p:set>
                                    <p:animEffect transition="in" filter="fade">
                                      <p:cBhvr>
                                        <p:cTn id="25" dur="500"/>
                                        <p:tgtEl>
                                          <p:spTgt spid="17416"/>
                                        </p:tgtEl>
                                      </p:cBhvr>
                                    </p:animEffect>
                                  </p:childTnLst>
                                </p:cTn>
                              </p:par>
                            </p:childTnLst>
                          </p:cTn>
                        </p:par>
                        <p:par>
                          <p:cTn id="26" fill="hold" nodeType="afterGroup">
                            <p:stCondLst>
                              <p:cond delay="2500"/>
                            </p:stCondLst>
                            <p:childTnLst>
                              <p:par>
                                <p:cTn id="27" presetID="10" presetClass="entr" presetSubtype="0" fill="hold" nodeType="afterEffect">
                                  <p:stCondLst>
                                    <p:cond delay="0"/>
                                  </p:stCondLst>
                                  <p:childTnLst>
                                    <p:set>
                                      <p:cBhvr>
                                        <p:cTn id="28" dur="1" fill="hold">
                                          <p:stCondLst>
                                            <p:cond delay="0"/>
                                          </p:stCondLst>
                                        </p:cTn>
                                        <p:tgtEl>
                                          <p:spTgt spid="17417"/>
                                        </p:tgtEl>
                                        <p:attrNameLst>
                                          <p:attrName>style.visibility</p:attrName>
                                        </p:attrNameLst>
                                      </p:cBhvr>
                                      <p:to>
                                        <p:strVal val="visible"/>
                                      </p:to>
                                    </p:set>
                                    <p:animEffect transition="in" filter="fade">
                                      <p:cBhvr>
                                        <p:cTn id="29" dur="500"/>
                                        <p:tgtEl>
                                          <p:spTgt spid="17417"/>
                                        </p:tgtEl>
                                      </p:cBhvr>
                                    </p:animEffect>
                                  </p:childTnLst>
                                </p:cTn>
                              </p:par>
                            </p:childTnLst>
                          </p:cTn>
                        </p:par>
                        <p:par>
                          <p:cTn id="30" fill="hold" nodeType="afterGroup">
                            <p:stCondLst>
                              <p:cond delay="3000"/>
                            </p:stCondLst>
                            <p:childTnLst>
                              <p:par>
                                <p:cTn id="31" presetID="10" presetClass="entr" presetSubtype="0" fill="hold" nodeType="afterEffect">
                                  <p:stCondLst>
                                    <p:cond delay="0"/>
                                  </p:stCondLst>
                                  <p:childTnLst>
                                    <p:set>
                                      <p:cBhvr>
                                        <p:cTn id="32" dur="1" fill="hold">
                                          <p:stCondLst>
                                            <p:cond delay="0"/>
                                          </p:stCondLst>
                                        </p:cTn>
                                        <p:tgtEl>
                                          <p:spTgt spid="17418"/>
                                        </p:tgtEl>
                                        <p:attrNameLst>
                                          <p:attrName>style.visibility</p:attrName>
                                        </p:attrNameLst>
                                      </p:cBhvr>
                                      <p:to>
                                        <p:strVal val="visible"/>
                                      </p:to>
                                    </p:set>
                                    <p:animEffect transition="in" filter="fade">
                                      <p:cBhvr>
                                        <p:cTn id="33" dur="500"/>
                                        <p:tgtEl>
                                          <p:spTgt spid="17418"/>
                                        </p:tgtEl>
                                      </p:cBhvr>
                                    </p:animEffect>
                                  </p:childTnLst>
                                </p:cTn>
                              </p:par>
                            </p:childTnLst>
                          </p:cTn>
                        </p:par>
                        <p:par>
                          <p:cTn id="34" fill="hold" nodeType="afterGroup">
                            <p:stCondLst>
                              <p:cond delay="3500"/>
                            </p:stCondLst>
                            <p:childTnLst>
                              <p:par>
                                <p:cTn id="35" presetID="10" presetClass="entr" presetSubtype="0" fill="hold" nodeType="afterEffect">
                                  <p:stCondLst>
                                    <p:cond delay="0"/>
                                  </p:stCondLst>
                                  <p:childTnLst>
                                    <p:set>
                                      <p:cBhvr>
                                        <p:cTn id="36" dur="1" fill="hold">
                                          <p:stCondLst>
                                            <p:cond delay="0"/>
                                          </p:stCondLst>
                                        </p:cTn>
                                        <p:tgtEl>
                                          <p:spTgt spid="17419"/>
                                        </p:tgtEl>
                                        <p:attrNameLst>
                                          <p:attrName>style.visibility</p:attrName>
                                        </p:attrNameLst>
                                      </p:cBhvr>
                                      <p:to>
                                        <p:strVal val="visible"/>
                                      </p:to>
                                    </p:set>
                                    <p:animEffect transition="in" filter="fade">
                                      <p:cBhvr>
                                        <p:cTn id="37" dur="500"/>
                                        <p:tgtEl>
                                          <p:spTgt spid="17419"/>
                                        </p:tgtEl>
                                      </p:cBhvr>
                                    </p:animEffect>
                                  </p:childTnLst>
                                </p:cTn>
                              </p:par>
                            </p:childTnLst>
                          </p:cTn>
                        </p:par>
                        <p:par>
                          <p:cTn id="38" fill="hold" nodeType="afterGroup">
                            <p:stCondLst>
                              <p:cond delay="4000"/>
                            </p:stCondLst>
                            <p:childTnLst>
                              <p:par>
                                <p:cTn id="39" presetID="10" presetClass="entr" presetSubtype="0" fill="hold" nodeType="afterEffect">
                                  <p:stCondLst>
                                    <p:cond delay="0"/>
                                  </p:stCondLst>
                                  <p:childTnLst>
                                    <p:set>
                                      <p:cBhvr>
                                        <p:cTn id="40" dur="1" fill="hold">
                                          <p:stCondLst>
                                            <p:cond delay="0"/>
                                          </p:stCondLst>
                                        </p:cTn>
                                        <p:tgtEl>
                                          <p:spTgt spid="17420"/>
                                        </p:tgtEl>
                                        <p:attrNameLst>
                                          <p:attrName>style.visibility</p:attrName>
                                        </p:attrNameLst>
                                      </p:cBhvr>
                                      <p:to>
                                        <p:strVal val="visible"/>
                                      </p:to>
                                    </p:set>
                                    <p:animEffect transition="in" filter="fade">
                                      <p:cBhvr>
                                        <p:cTn id="41"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25" name="Dikdörtgen 3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Farklı disiplinlerde kullanıldığında…</a:t>
            </a:r>
          </a:p>
        </p:txBody>
      </p:sp>
      <p:sp>
        <p:nvSpPr>
          <p:cNvPr id="14" name="Metin kutusu 1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sp>
        <p:nvSpPr>
          <p:cNvPr id="17" name="Oval 16"/>
          <p:cNvSpPr/>
          <p:nvPr/>
        </p:nvSpPr>
        <p:spPr>
          <a:xfrm>
            <a:off x="742950" y="1827213"/>
            <a:ext cx="1944688" cy="11874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Basamak olarak kullanım</a:t>
            </a:r>
          </a:p>
        </p:txBody>
      </p:sp>
      <p:cxnSp>
        <p:nvCxnSpPr>
          <p:cNvPr id="3" name="Düz Ok Bağlayıcısı 2"/>
          <p:cNvCxnSpPr>
            <a:endCxn id="17" idx="5"/>
          </p:cNvCxnSpPr>
          <p:nvPr/>
        </p:nvCxnSpPr>
        <p:spPr>
          <a:xfrm flipH="1" flipV="1">
            <a:off x="2403475" y="2840038"/>
            <a:ext cx="1952625" cy="5175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Düz Ok Bağlayıcısı 20"/>
          <p:cNvCxnSpPr>
            <a:endCxn id="25" idx="6"/>
          </p:cNvCxnSpPr>
          <p:nvPr/>
        </p:nvCxnSpPr>
        <p:spPr>
          <a:xfrm flipH="1">
            <a:off x="3060700" y="3933825"/>
            <a:ext cx="1295400" cy="13858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Oval 24"/>
          <p:cNvSpPr/>
          <p:nvPr/>
        </p:nvSpPr>
        <p:spPr>
          <a:xfrm>
            <a:off x="1116013" y="4725988"/>
            <a:ext cx="1944687" cy="1185862"/>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Hibrit</a:t>
            </a:r>
            <a:r>
              <a:rPr lang="tr-TR" sz="1600" b="1" dirty="0">
                <a:solidFill>
                  <a:schemeClr val="tx1"/>
                </a:solidFill>
              </a:rPr>
              <a:t> kullanım</a:t>
            </a:r>
          </a:p>
        </p:txBody>
      </p:sp>
      <p:cxnSp>
        <p:nvCxnSpPr>
          <p:cNvPr id="26" name="Düz Ok Bağlayıcısı 25"/>
          <p:cNvCxnSpPr>
            <a:endCxn id="30" idx="0"/>
          </p:cNvCxnSpPr>
          <p:nvPr/>
        </p:nvCxnSpPr>
        <p:spPr>
          <a:xfrm>
            <a:off x="5292725" y="3933825"/>
            <a:ext cx="2124075" cy="112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Oval 29"/>
          <p:cNvSpPr/>
          <p:nvPr/>
        </p:nvSpPr>
        <p:spPr>
          <a:xfrm>
            <a:off x="6443663" y="5060950"/>
            <a:ext cx="1944687" cy="1185863"/>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Hibrit</a:t>
            </a:r>
            <a:r>
              <a:rPr lang="tr-TR" sz="1600" b="1" dirty="0">
                <a:solidFill>
                  <a:schemeClr val="tx1"/>
                </a:solidFill>
              </a:rPr>
              <a:t> yapıda basamak olarak kullanım</a:t>
            </a:r>
          </a:p>
        </p:txBody>
      </p:sp>
      <p:cxnSp>
        <p:nvCxnSpPr>
          <p:cNvPr id="32" name="Düz Ok Bağlayıcısı 31"/>
          <p:cNvCxnSpPr>
            <a:endCxn id="35" idx="2"/>
          </p:cNvCxnSpPr>
          <p:nvPr/>
        </p:nvCxnSpPr>
        <p:spPr>
          <a:xfrm flipV="1">
            <a:off x="4838700" y="1960563"/>
            <a:ext cx="1817688" cy="1054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Oval 34"/>
          <p:cNvSpPr/>
          <p:nvPr/>
        </p:nvSpPr>
        <p:spPr>
          <a:xfrm>
            <a:off x="6656388" y="1368425"/>
            <a:ext cx="1944687" cy="1185863"/>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Doğrudan kullanım</a:t>
            </a:r>
          </a:p>
        </p:txBody>
      </p:sp>
      <p:pic>
        <p:nvPicPr>
          <p:cNvPr id="16" name="Picture 9" descr="C:\Users\hp\Desktop\hea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48038" y="2420938"/>
            <a:ext cx="2547937"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nodeType="afterGroup">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nodeType="afterGroup">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nodeType="afterGroup">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nodeType="afterGroup">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30" grpId="0" animBg="1"/>
      <p:bldP spid="3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49" name="Metin kutusu 9"/>
          <p:cNvSpPr txBox="1">
            <a:spLocks noChangeArrowheads="1"/>
          </p:cNvSpPr>
          <p:nvPr/>
        </p:nvSpPr>
        <p:spPr bwMode="auto">
          <a:xfrm>
            <a:off x="1508125" y="2205038"/>
            <a:ext cx="604996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ALAN GELİŞİMİ YÖNÜNDE</a:t>
            </a:r>
          </a:p>
          <a:p>
            <a:pPr algn="ctr" eaLnBrk="1" hangingPunct="1">
              <a:spcBef>
                <a:spcPts val="300"/>
              </a:spcBef>
              <a:spcAft>
                <a:spcPts val="300"/>
              </a:spcAft>
            </a:pPr>
            <a:r>
              <a:rPr lang="tr-TR" altLang="tr-TR" sz="3600" b="1">
                <a:latin typeface="Arial" charset="0"/>
              </a:rPr>
              <a:t>YAKLAŞIMLAR</a:t>
            </a:r>
          </a:p>
        </p:txBody>
      </p:sp>
      <p:sp>
        <p:nvSpPr>
          <p:cNvPr id="14" name="Metin kutusu 1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pic>
        <p:nvPicPr>
          <p:cNvPr id="6152" name="Picture 14" descr="C:\Users\hp\AppData\Local\Microsoft\Windows\Temporary Internet Files\Content.IE5\SXPVMRYU\MC900292572[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877888"/>
            <a:ext cx="18034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C:\Program Files\Microsoft Office\MEDIA\CAGCAT10\j0293844.wmf"/>
          <p:cNvPicPr>
            <a:picLocks noChangeAspect="1" noChangeArrowheads="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41325" y="3789040"/>
            <a:ext cx="1438034" cy="15121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6" descr="C:\Users\hp\AppData\Local\Microsoft\Windows\Temporary Internet Files\Content.IE5\SXPVMRYU\MC900441976[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19925" y="3656013"/>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4838700" y="177800"/>
            <a:ext cx="4125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Günümüz Yapay Zekâ Çalış. Temel Yaklaşım.</a:t>
            </a:r>
          </a:p>
        </p:txBody>
      </p:sp>
      <p:sp>
        <p:nvSpPr>
          <p:cNvPr id="17" name="Oval 16"/>
          <p:cNvSpPr/>
          <p:nvPr/>
        </p:nvSpPr>
        <p:spPr>
          <a:xfrm>
            <a:off x="992188" y="1125538"/>
            <a:ext cx="1943100" cy="1185862"/>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Geliştirme</a:t>
            </a:r>
          </a:p>
        </p:txBody>
      </p:sp>
      <p:cxnSp>
        <p:nvCxnSpPr>
          <p:cNvPr id="3" name="Düz Ok Bağlayıcısı 2"/>
          <p:cNvCxnSpPr>
            <a:endCxn id="17" idx="5"/>
          </p:cNvCxnSpPr>
          <p:nvPr/>
        </p:nvCxnSpPr>
        <p:spPr>
          <a:xfrm flipH="1" flipV="1">
            <a:off x="2651125" y="2136775"/>
            <a:ext cx="1952625" cy="14414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Düz Ok Bağlayıcısı 20"/>
          <p:cNvCxnSpPr>
            <a:endCxn id="25" idx="7"/>
          </p:cNvCxnSpPr>
          <p:nvPr/>
        </p:nvCxnSpPr>
        <p:spPr>
          <a:xfrm flipH="1">
            <a:off x="2979738" y="3789363"/>
            <a:ext cx="1643062" cy="13255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Oval 24"/>
          <p:cNvSpPr/>
          <p:nvPr/>
        </p:nvSpPr>
        <p:spPr>
          <a:xfrm>
            <a:off x="1320800" y="4941888"/>
            <a:ext cx="1943100" cy="1185862"/>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Hibrit</a:t>
            </a:r>
            <a:r>
              <a:rPr lang="tr-TR" sz="1600" b="1" dirty="0">
                <a:solidFill>
                  <a:schemeClr val="tx1"/>
                </a:solidFill>
              </a:rPr>
              <a:t> Modelleme</a:t>
            </a:r>
          </a:p>
        </p:txBody>
      </p:sp>
      <p:cxnSp>
        <p:nvCxnSpPr>
          <p:cNvPr id="26" name="Düz Ok Bağlayıcısı 25"/>
          <p:cNvCxnSpPr>
            <a:endCxn id="30" idx="1"/>
          </p:cNvCxnSpPr>
          <p:nvPr/>
        </p:nvCxnSpPr>
        <p:spPr>
          <a:xfrm>
            <a:off x="4838700" y="3716338"/>
            <a:ext cx="2079625" cy="9794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Oval 29"/>
          <p:cNvSpPr/>
          <p:nvPr/>
        </p:nvSpPr>
        <p:spPr>
          <a:xfrm>
            <a:off x="6632575" y="4521200"/>
            <a:ext cx="1944688" cy="1187450"/>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Yeni Model</a:t>
            </a:r>
          </a:p>
        </p:txBody>
      </p:sp>
      <p:pic>
        <p:nvPicPr>
          <p:cNvPr id="16" name="Picture 9" descr="C:\Users\hp\Desktop\hea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48038" y="2420938"/>
            <a:ext cx="2547937"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C:\Users\hp\AppData\Local\Microsoft\Windows\Temporary Internet Files\Content.IE5\RN11PPUB\MC900434829[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700" y="2114550"/>
            <a:ext cx="9350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Yuvarlatılmış Dikdörtgen 44"/>
          <p:cNvSpPr/>
          <p:nvPr/>
        </p:nvSpPr>
        <p:spPr>
          <a:xfrm>
            <a:off x="2903538" y="692150"/>
            <a:ext cx="1338262" cy="64452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400" b="1" dirty="0">
                <a:solidFill>
                  <a:schemeClr val="tx1"/>
                </a:solidFill>
              </a:rPr>
              <a:t>Modifikasyon / Düzenleme</a:t>
            </a:r>
          </a:p>
        </p:txBody>
      </p:sp>
      <p:sp>
        <p:nvSpPr>
          <p:cNvPr id="46" name="Yuvarlatılmış Dikdörtgen 45"/>
          <p:cNvSpPr/>
          <p:nvPr/>
        </p:nvSpPr>
        <p:spPr>
          <a:xfrm>
            <a:off x="3282950" y="1666875"/>
            <a:ext cx="1339850" cy="64452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400" b="1" dirty="0">
                <a:solidFill>
                  <a:schemeClr val="tx1"/>
                </a:solidFill>
              </a:rPr>
              <a:t>Ekleme</a:t>
            </a:r>
          </a:p>
        </p:txBody>
      </p:sp>
      <p:pic>
        <p:nvPicPr>
          <p:cNvPr id="18436" name="Picture 4" descr="C:\Users\hp\AppData\Local\Microsoft\Windows\Temporary Internet Files\Content.IE5\6EY6Z55Y\MC900237945[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500" y="5357813"/>
            <a:ext cx="1100138"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C:\Users\hp\AppData\Local\Microsoft\Windows\Temporary Internet Files\Content.IE5\SXPVMRYU\MC900439178[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65875" y="4179888"/>
            <a:ext cx="25273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nodeType="afterGroup">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435"/>
                                        </p:tgtEl>
                                        <p:attrNameLst>
                                          <p:attrName>style.visibility</p:attrName>
                                        </p:attrNameLst>
                                      </p:cBhvr>
                                      <p:to>
                                        <p:strVal val="visible"/>
                                      </p:to>
                                    </p:set>
                                    <p:animEffect transition="in" filter="fade">
                                      <p:cBhvr>
                                        <p:cTn id="21" dur="500"/>
                                        <p:tgtEl>
                                          <p:spTgt spid="1843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18436"/>
                                        </p:tgtEl>
                                        <p:attrNameLst>
                                          <p:attrName>style.visibility</p:attrName>
                                        </p:attrNameLst>
                                      </p:cBhvr>
                                      <p:to>
                                        <p:strVal val="visible"/>
                                      </p:to>
                                    </p:set>
                                    <p:animEffect transition="in" filter="fade">
                                      <p:cBhvr>
                                        <p:cTn id="47" dur="500"/>
                                        <p:tgtEl>
                                          <p:spTgt spid="184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nodeType="afterGroup">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18437"/>
                                        </p:tgtEl>
                                        <p:attrNameLst>
                                          <p:attrName>style.visibility</p:attrName>
                                        </p:attrNameLst>
                                      </p:cBhvr>
                                      <p:to>
                                        <p:strVal val="visible"/>
                                      </p:to>
                                    </p:set>
                                    <p:animEffect transition="in" filter="fade">
                                      <p:cBhvr>
                                        <p:cTn id="59"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30" grpId="0" animBg="1"/>
      <p:bldP spid="45" grpId="0" animBg="1"/>
      <p:bldP spid="4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289707" y="2492896"/>
            <a:ext cx="6469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dirty="0">
                <a:solidFill>
                  <a:srgbClr val="C00000"/>
                </a:solidFill>
                <a:latin typeface="Arial" charset="0"/>
              </a:rPr>
              <a:t>YAPAY ZEKÂ’NIN GELECEĞİ</a:t>
            </a:r>
          </a:p>
        </p:txBody>
      </p:sp>
      <p:pic>
        <p:nvPicPr>
          <p:cNvPr id="2056" name="Picture 2" descr="C:\Users\hp\AppData\Local\Microsoft\Windows\Temporary Internet Files\Content.IE5\6EY6Z55Y\MC900297413[2].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1213" y="3860800"/>
            <a:ext cx="1677987"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4" descr="C:\Users\hp\AppData\Local\Microsoft\Windows\Temporary Internet Files\Content.IE5\SXPVMRYU\MC900434826[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863" y="3511550"/>
            <a:ext cx="18288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5" descr="C:\Users\hp\AppData\Local\Microsoft\Windows\Temporary Internet Files\Content.IE5\6EY6Z55Y\MC900251187[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0050" y="1052513"/>
            <a:ext cx="17446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1144588" y="1916113"/>
            <a:ext cx="6777037"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UYGULAMADAKİ GELİŞİMİNE</a:t>
            </a:r>
          </a:p>
          <a:p>
            <a:pPr algn="ctr" eaLnBrk="1" hangingPunct="1">
              <a:spcBef>
                <a:spcPts val="300"/>
              </a:spcBef>
              <a:spcAft>
                <a:spcPts val="300"/>
              </a:spcAft>
            </a:pPr>
            <a:r>
              <a:rPr lang="tr-TR" altLang="tr-TR" sz="3600" b="1">
                <a:latin typeface="Arial" charset="0"/>
              </a:rPr>
              <a:t>YÖNELİK ÖNGÖRÜLER</a:t>
            </a:r>
          </a:p>
        </p:txBody>
      </p:sp>
      <p:pic>
        <p:nvPicPr>
          <p:cNvPr id="3079"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9863" y="3429000"/>
            <a:ext cx="23018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18" descr="C:\Users\hp\AppData\Local\Microsoft\Windows\Temporary Internet Files\Content.IE5\6EY6Z55Y\MC900295859[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69188" y="1268413"/>
            <a:ext cx="1587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9" descr="C:\Users\hp\AppData\Local\Microsoft\Windows\Temporary Internet Files\Content.IE5\RN11PPUB\MC900310292[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725" y="1268413"/>
            <a:ext cx="105251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etin kutusu 12"/>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01" name="Dikdörtgen 3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Günlük hayatta Yapay Zekâ…</a:t>
            </a:r>
          </a:p>
        </p:txBody>
      </p:sp>
      <p:pic>
        <p:nvPicPr>
          <p:cNvPr id="4102" name="Picture 14" descr="C:\Program Files\Microsoft Office\MEDIA\CAGCAT10\j0195384.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31913" y="1989138"/>
            <a:ext cx="1795462"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5" descr="C:\Program Files\Microsoft Office\MEDIA\CAGCAT10\j0234657.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7175" y="3429000"/>
            <a:ext cx="171450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7" descr="C:\Users\hp\AppData\Local\Microsoft\Windows\Temporary Internet Files\Content.IE5\9F8U0IRN\MC900436075[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857850">
            <a:off x="2047875" y="4441825"/>
            <a:ext cx="10287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8" descr="C:\Users\hp\AppData\Local\Microsoft\Windows\Temporary Internet Files\Content.IE5\9F8U0IRN\MC900241385[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88125" y="4332288"/>
            <a:ext cx="1825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9" descr="C:\Users\hp\AppData\Local\Microsoft\Windows\Temporary Internet Files\Content.IE5\SXPVMRYU\MC900241397[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95725" y="1284288"/>
            <a:ext cx="1824038"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20" descr="C:\Users\hp\AppData\Local\Microsoft\Windows\Temporary Internet Files\Content.IE5\9F8U0IRN\MC900241431[1].wm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07163" y="2254250"/>
            <a:ext cx="1169987"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etin kutusu 12"/>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25" name="Dikdörtgen 1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Donanımlarda Yapay Zekâ…</a:t>
            </a:r>
          </a:p>
        </p:txBody>
      </p:sp>
      <p:pic>
        <p:nvPicPr>
          <p:cNvPr id="5126" name="Picture 2" descr="C:\Users\hp\AppData\Local\Microsoft\Windows\Temporary Internet Files\Content.IE5\9F8U0IRN\MC900241595[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3913" y="2205038"/>
            <a:ext cx="18256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3" descr="C:\Users\hp\AppData\Local\Microsoft\Windows\Temporary Internet Files\Content.IE5\SXPVMRYU\MC900310896[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76600" y="3933825"/>
            <a:ext cx="180181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4" descr="C:\Users\hp\AppData\Local\Microsoft\Windows\Temporary Internet Files\Content.IE5\6EY6Z55Y\MC900433867[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4300" y="1463675"/>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5" descr="C:\Users\hp\AppData\Local\Microsoft\Windows\Temporary Internet Files\Content.IE5\RN11PPUB\MC900254330[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27763" y="3292475"/>
            <a:ext cx="113665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etin kutusu 10"/>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ikdörtgen 26"/>
          <p:cNvSpPr/>
          <p:nvPr/>
        </p:nvSpPr>
        <p:spPr>
          <a:xfrm>
            <a:off x="169863" y="5229225"/>
            <a:ext cx="8759825" cy="93662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26" name="Dikdörtgen 25"/>
          <p:cNvSpPr/>
          <p:nvPr/>
        </p:nvSpPr>
        <p:spPr>
          <a:xfrm>
            <a:off x="169863" y="3611563"/>
            <a:ext cx="8759825" cy="12573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19" name="Dikdörtgen 18"/>
          <p:cNvSpPr/>
          <p:nvPr/>
        </p:nvSpPr>
        <p:spPr>
          <a:xfrm>
            <a:off x="206375" y="2349500"/>
            <a:ext cx="8758238" cy="93503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17413" name="Metin kutusu 12"/>
          <p:cNvSpPr txBox="1">
            <a:spLocks noChangeArrowheads="1"/>
          </p:cNvSpPr>
          <p:nvPr/>
        </p:nvSpPr>
        <p:spPr bwMode="auto">
          <a:xfrm>
            <a:off x="206375" y="981075"/>
            <a:ext cx="84264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Önceki bölümler – konu anlatımları altında öne sürülen açıklamalardan yola çıkarak, </a:t>
            </a:r>
          </a:p>
          <a:p>
            <a:pPr eaLnBrk="1" hangingPunct="1">
              <a:spcBef>
                <a:spcPts val="300"/>
              </a:spcBef>
              <a:spcAft>
                <a:spcPts val="300"/>
              </a:spcAft>
            </a:pPr>
            <a:r>
              <a:rPr lang="tr-TR" altLang="tr-TR" sz="1600" b="1">
                <a:latin typeface="Arial" charset="0"/>
              </a:rPr>
              <a:t>Yapay Zekâ’nın sunmuş olduğu avantajları yorumlayabilmemiz mümkündür. </a:t>
            </a:r>
          </a:p>
          <a:p>
            <a:pPr eaLnBrk="1" hangingPunct="1">
              <a:spcBef>
                <a:spcPts val="300"/>
              </a:spcBef>
              <a:spcAft>
                <a:spcPts val="300"/>
              </a:spcAft>
            </a:pPr>
            <a:r>
              <a:rPr lang="tr-TR" altLang="tr-TR" sz="1600" b="1">
                <a:latin typeface="Arial" charset="0"/>
              </a:rPr>
              <a:t>Bu kapsamda,  başlıca “avantajları” şu şekilde sıralayabiliriz:</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Metin kutusu 22"/>
          <p:cNvSpPr txBox="1"/>
          <p:nvPr/>
        </p:nvSpPr>
        <p:spPr>
          <a:xfrm>
            <a:off x="206375" y="2133600"/>
            <a:ext cx="8905875" cy="3892550"/>
          </a:xfrm>
          <a:prstGeom prst="rect">
            <a:avLst/>
          </a:prstGeom>
          <a:noFill/>
        </p:spPr>
        <p:txBody>
          <a:bodyPr wrap="none">
            <a:spAutoFit/>
          </a:bodyPr>
          <a:lstStyle/>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a:t>
            </a:r>
            <a:r>
              <a:rPr lang="tr-TR" sz="1600" b="1" dirty="0" err="1">
                <a:latin typeface="Arial" pitchFamily="34" charset="0"/>
                <a:cs typeface="Arial" pitchFamily="34" charset="0"/>
              </a:rPr>
              <a:t>Zekâ’nın</a:t>
            </a:r>
            <a:r>
              <a:rPr lang="tr-TR" sz="1600" b="1" dirty="0">
                <a:latin typeface="Arial" pitchFamily="34" charset="0"/>
                <a:cs typeface="Arial" pitchFamily="34" charset="0"/>
              </a:rPr>
              <a:t> işe koşulduğu bilgisayar tabanlı sistemler, insan tarafından çözülmesi </a:t>
            </a:r>
          </a:p>
          <a:p>
            <a:pPr fontAlgn="auto">
              <a:spcBef>
                <a:spcPts val="300"/>
              </a:spcBef>
              <a:spcAft>
                <a:spcPts val="300"/>
              </a:spcAft>
              <a:defRPr/>
            </a:pPr>
            <a:r>
              <a:rPr lang="tr-TR" sz="1600" b="1" dirty="0">
                <a:latin typeface="Arial" pitchFamily="34" charset="0"/>
                <a:cs typeface="Arial" pitchFamily="34" charset="0"/>
              </a:rPr>
              <a:t>uzun zaman alacak problemlerin kısa sürede çözülmesini sağlar.</a:t>
            </a: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İnsan tarafından çözümlenmesi, mekan problemleri nedeniyle zor olan problemlerdeki </a:t>
            </a:r>
          </a:p>
          <a:p>
            <a:pPr fontAlgn="auto">
              <a:spcBef>
                <a:spcPts val="300"/>
              </a:spcBef>
              <a:spcAft>
                <a:spcPts val="300"/>
              </a:spcAft>
              <a:defRPr/>
            </a:pPr>
            <a:r>
              <a:rPr lang="tr-TR" sz="1600" b="1" dirty="0">
                <a:latin typeface="Arial" pitchFamily="34" charset="0"/>
                <a:cs typeface="Arial" pitchFamily="34" charset="0"/>
              </a:rPr>
              <a:t>en büyük engellerden birisi de; mekan problemi çözülse bile çözümün zekice yapılıp </a:t>
            </a:r>
          </a:p>
          <a:p>
            <a:pPr fontAlgn="auto">
              <a:spcBef>
                <a:spcPts val="300"/>
              </a:spcBef>
              <a:spcAft>
                <a:spcPts val="300"/>
              </a:spcAft>
              <a:defRPr/>
            </a:pPr>
            <a:r>
              <a:rPr lang="tr-TR" sz="1600" b="1" dirty="0">
                <a:latin typeface="Arial" pitchFamily="34" charset="0"/>
                <a:cs typeface="Arial" pitchFamily="34" charset="0"/>
              </a:rPr>
              <a:t>yapılamayacağıdır. İşte bu noktada Yapay Zekâ devreye girmektedir.</a:t>
            </a: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Zekâ, insani duygulardan ve çözüme odaklanma konusunda bizlere problem </a:t>
            </a:r>
          </a:p>
          <a:p>
            <a:pPr fontAlgn="auto">
              <a:spcBef>
                <a:spcPts val="300"/>
              </a:spcBef>
              <a:spcAft>
                <a:spcPts val="300"/>
              </a:spcAft>
              <a:defRPr/>
            </a:pPr>
            <a:r>
              <a:rPr lang="tr-TR" sz="1600" b="1" dirty="0">
                <a:latin typeface="Arial" pitchFamily="34" charset="0"/>
                <a:cs typeface="Arial" pitchFamily="34" charset="0"/>
              </a:rPr>
              <a:t>yaratan diğer unsurların devre dışı bırakılmış olmasıdır.</a:t>
            </a:r>
          </a:p>
        </p:txBody>
      </p:sp>
      <p:sp>
        <p:nvSpPr>
          <p:cNvPr id="11" name="Metin kutusu 10"/>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49" name="Dikdörtgen 1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Uzman ve Zeki Sistemler…</a:t>
            </a:r>
          </a:p>
        </p:txBody>
      </p:sp>
      <p:pic>
        <p:nvPicPr>
          <p:cNvPr id="6150" name="Picture 3" descr="C:\Users\hp\AppData\Local\Microsoft\Windows\Temporary Internet Files\Content.IE5\RN11PPUB\MC90030095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16238" y="2101850"/>
            <a:ext cx="32273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etin kutusu 7"/>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73" name="Dikdörtgen 1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Yapay Organlar – Sibernetik…</a:t>
            </a:r>
          </a:p>
        </p:txBody>
      </p:sp>
      <p:pic>
        <p:nvPicPr>
          <p:cNvPr id="7174" name="Picture 2" descr="C:\Users\hp\AppData\Local\Microsoft\Windows\Temporary Internet Files\Content.IE5\9F8U0IRN\MC900311156[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8888" y="1916113"/>
            <a:ext cx="1368425"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5" descr="C:\Users\hp\AppData\Local\Microsoft\Windows\Temporary Internet Files\Content.IE5\SXPVMRYU\MC900439766[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35375" y="3644900"/>
            <a:ext cx="17287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6" descr="C:\Users\hp\AppData\Local\Microsoft\Windows\Temporary Internet Files\Content.IE5\RN11PPUB\MC900349657[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4788" y="1293813"/>
            <a:ext cx="987425"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8" descr="C:\Users\hp\AppData\Local\Microsoft\Windows\Temporary Internet Files\Content.IE5\SXPVMRYU\MC900349645[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40425" y="2492375"/>
            <a:ext cx="181133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9" descr="C:\Users\hp\AppData\Local\Microsoft\Windows\Temporary Internet Files\Content.IE5\6EY6Z55Y\MC900238193[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97613" y="5011738"/>
            <a:ext cx="1589087"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Metin kutusu 11"/>
          <p:cNvSpPr txBox="1"/>
          <p:nvPr/>
        </p:nvSpPr>
        <p:spPr>
          <a:xfrm>
            <a:off x="6983430" y="177800"/>
            <a:ext cx="1981183"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Metin kutusu 9"/>
          <p:cNvSpPr txBox="1">
            <a:spLocks noChangeArrowheads="1"/>
          </p:cNvSpPr>
          <p:nvPr/>
        </p:nvSpPr>
        <p:spPr bwMode="auto">
          <a:xfrm>
            <a:off x="1851025" y="1916113"/>
            <a:ext cx="536416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ALAN GELİŞİMİNE</a:t>
            </a:r>
          </a:p>
          <a:p>
            <a:pPr algn="ctr" eaLnBrk="1" hangingPunct="1">
              <a:spcBef>
                <a:spcPts val="300"/>
              </a:spcBef>
              <a:spcAft>
                <a:spcPts val="300"/>
              </a:spcAft>
            </a:pPr>
            <a:r>
              <a:rPr lang="tr-TR" altLang="tr-TR" sz="3600" b="1">
                <a:latin typeface="Arial" charset="0"/>
              </a:rPr>
              <a:t>YÖNELİK ÖNGÖRÜLER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pic>
        <p:nvPicPr>
          <p:cNvPr id="8201" name="Picture 13" descr="C:\Users\hp\AppData\Local\Microsoft\Windows\Temporary Internet Files\Content.IE5\RN11PPUB\MC90032476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15188" y="3824288"/>
            <a:ext cx="138747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4" descr="C:\Users\hp\AppData\Local\Microsoft\Windows\Temporary Internet Files\Content.IE5\9F8U0IRN\MC900424776[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8754" y="1060450"/>
            <a:ext cx="11604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21" name="Dikdörtgen 34"/>
          <p:cNvSpPr>
            <a:spLocks noChangeArrowheads="1"/>
          </p:cNvSpPr>
          <p:nvPr/>
        </p:nvSpPr>
        <p:spPr bwMode="auto">
          <a:xfrm>
            <a:off x="438150" y="1084263"/>
            <a:ext cx="4248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Yeni yaklaşımlar, yöntemler, teknikler…</a:t>
            </a:r>
          </a:p>
        </p:txBody>
      </p:sp>
      <p:pic>
        <p:nvPicPr>
          <p:cNvPr id="9222" name="Picture 21" descr="C:\Users\hp\AppData\Local\Microsoft\Windows\Temporary Internet Files\Content.IE5\RN11PPUB\MC90032524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03350" y="2205038"/>
            <a:ext cx="21113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3" name="Group 24"/>
          <p:cNvGrpSpPr>
            <a:grpSpLocks/>
          </p:cNvGrpSpPr>
          <p:nvPr/>
        </p:nvGrpSpPr>
        <p:grpSpPr bwMode="auto">
          <a:xfrm>
            <a:off x="4211638" y="2474913"/>
            <a:ext cx="2701925" cy="2393950"/>
            <a:chOff x="1632" y="1248"/>
            <a:chExt cx="2682" cy="2286"/>
          </a:xfrm>
        </p:grpSpPr>
        <p:sp>
          <p:nvSpPr>
            <p:cNvPr id="9225" name="Gear"/>
            <p:cNvSpPr>
              <a:spLocks noEditPoints="1" noChangeArrowhead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effectLst/>
            <a:scene3d>
              <a:camera prst="legacyPerspectiveFront">
                <a:rot lat="20099993"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tr-TR"/>
            </a:p>
          </p:txBody>
        </p:sp>
        <p:sp>
          <p:nvSpPr>
            <p:cNvPr id="9226" name="AutoShape 26"/>
            <p:cNvSpPr>
              <a:spLocks noEditPoints="1" noChangeArrowhead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effectLst/>
            <a:scene3d>
              <a:camera prst="legacyPerspectiveFront">
                <a:rot lat="20099993"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tr-TR"/>
            </a:p>
          </p:txBody>
        </p:sp>
        <p:sp>
          <p:nvSpPr>
            <p:cNvPr id="9227" name="AutoShape 27"/>
            <p:cNvSpPr>
              <a:spLocks noEditPoints="1" noChangeArrowheads="1"/>
            </p:cNvSpPr>
            <p:nvPr/>
          </p:nvSpPr>
          <p:spPr bwMode="auto">
            <a:xfrm>
              <a:off x="2559" y="2142"/>
              <a:ext cx="1588" cy="1392"/>
            </a:xfrm>
            <a:custGeom>
              <a:avLst/>
              <a:gdLst>
                <a:gd name="T0" fmla="*/ 0 w 21600"/>
                <a:gd name="T1" fmla="*/ 0 h 21600"/>
                <a:gd name="T2" fmla="*/ 1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effectLst/>
            <a:scene3d>
              <a:camera prst="legacyPerspectiveFront">
                <a:rot lat="20099993"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tr-TR"/>
            </a:p>
          </p:txBody>
        </p:sp>
      </p:gr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45" name="Dikdörtgen 1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Daha fazla çok-disiplinlilik…</a:t>
            </a:r>
          </a:p>
        </p:txBody>
      </p:sp>
      <p:pic>
        <p:nvPicPr>
          <p:cNvPr id="10246" name="Picture 6" descr="C:\Users\hp\AppData\Local\Microsoft\Windows\Temporary Internet Files\Content.IE5\6EY6Z55Y\MC90044189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16313" y="1811338"/>
            <a:ext cx="17589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7" descr="C:\Users\hp\AppData\Local\Microsoft\Windows\Temporary Internet Files\Content.IE5\RN11PPUB\MC900441896[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1025" y="2997200"/>
            <a:ext cx="22479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descr="C:\Users\hp\AppData\Local\Microsoft\Windows\Temporary Internet Files\Content.IE5\9F8U0IRN\MC900441894[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81113" y="3082925"/>
            <a:ext cx="21939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9" descr="C:\Users\hp\AppData\Local\Microsoft\Windows\Temporary Internet Files\Content.IE5\SXPVMRYU\MC900441900[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30600" y="4556125"/>
            <a:ext cx="18415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etin kutusu 10"/>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69" name="Dikdörtgen 14"/>
          <p:cNvSpPr>
            <a:spLocks noChangeArrowheads="1"/>
          </p:cNvSpPr>
          <p:nvPr/>
        </p:nvSpPr>
        <p:spPr bwMode="auto">
          <a:xfrm>
            <a:off x="438150" y="10842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a:t>Daha fazla doğa dinamikleri…</a:t>
            </a:r>
          </a:p>
        </p:txBody>
      </p:sp>
      <p:pic>
        <p:nvPicPr>
          <p:cNvPr id="11270" name="Picture 4" descr="C:\Program Files\Microsoft Office\MEDIA\CAGCAT10\j0090386.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17763" y="1628775"/>
            <a:ext cx="4537075"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etin kutusu 7"/>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93" name="Dikdörtgen 14"/>
          <p:cNvSpPr>
            <a:spLocks noChangeArrowheads="1"/>
          </p:cNvSpPr>
          <p:nvPr/>
        </p:nvSpPr>
        <p:spPr bwMode="auto">
          <a:xfrm>
            <a:off x="438148" y="1084263"/>
            <a:ext cx="55020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Mesleki uzmanlaşma (yeni meslekler), </a:t>
            </a:r>
          </a:p>
          <a:p>
            <a:pPr eaLnBrk="1" hangingPunct="1"/>
            <a:r>
              <a:rPr lang="tr-TR" altLang="tr-TR" sz="2000" b="1" dirty="0"/>
              <a:t>özel eğitimler, laboratuvarlar, artan karmaşıklık…</a:t>
            </a:r>
          </a:p>
        </p:txBody>
      </p:sp>
      <p:pic>
        <p:nvPicPr>
          <p:cNvPr id="12294" name="Picture 10" descr="C:\Program Files\Microsoft Office\MEDIA\CAGCAT10\j0301252.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450" y="2276475"/>
            <a:ext cx="18303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1" descr="C:\Users\hp\AppData\Local\Microsoft\Windows\Temporary Internet Files\Content.IE5\SXPVMRYU\MC900292942[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32238" y="2636838"/>
            <a:ext cx="18129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2" descr="C:\Program Files\Microsoft Office\MEDIA\CAGCAT10\j0299125.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01850" y="4375150"/>
            <a:ext cx="1100138"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3" descr="C:\Users\hp\AppData\Local\Microsoft\Windows\Temporary Internet Files\Content.IE5\RN11PPUB\MC900199675[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4275" y="4292600"/>
            <a:ext cx="16557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Metin kutusu 10"/>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Metin kutusu 9"/>
          <p:cNvSpPr txBox="1">
            <a:spLocks noChangeArrowheads="1"/>
          </p:cNvSpPr>
          <p:nvPr/>
        </p:nvSpPr>
        <p:spPr bwMode="auto">
          <a:xfrm>
            <a:off x="1683160" y="1916113"/>
            <a:ext cx="5699894"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dirty="0">
                <a:latin typeface="Arial" charset="0"/>
              </a:rPr>
              <a:t>MAKİNE ETİĞİ </a:t>
            </a:r>
          </a:p>
          <a:p>
            <a:pPr algn="ctr" eaLnBrk="1" hangingPunct="1">
              <a:spcBef>
                <a:spcPts val="300"/>
              </a:spcBef>
              <a:spcAft>
                <a:spcPts val="300"/>
              </a:spcAft>
            </a:pPr>
            <a:r>
              <a:rPr lang="tr-TR" altLang="tr-TR" sz="3600" b="1" dirty="0">
                <a:latin typeface="Arial" charset="0"/>
              </a:rPr>
              <a:t>VE</a:t>
            </a:r>
          </a:p>
          <a:p>
            <a:pPr algn="ctr" eaLnBrk="1" hangingPunct="1">
              <a:spcBef>
                <a:spcPts val="300"/>
              </a:spcBef>
              <a:spcAft>
                <a:spcPts val="300"/>
              </a:spcAft>
            </a:pPr>
            <a:r>
              <a:rPr lang="tr-TR" altLang="tr-TR" sz="3600" b="1" dirty="0">
                <a:latin typeface="Arial" charset="0"/>
              </a:rPr>
              <a:t>YAPAY ZEKÂ GÜVENLİĞİ</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pic>
        <p:nvPicPr>
          <p:cNvPr id="10" name="Picture 16" descr="C:\Users\hp\AppData\Local\Microsoft\Windows\Temporary Internet Files\Content.IE5\9F8U0IRN\MC900318226[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24328" y="3824328"/>
            <a:ext cx="1075094"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descr="C:\Users\hp\Desktop\84824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528" y="857481"/>
            <a:ext cx="1634332" cy="201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MCj04370790000[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463652">
            <a:off x="577225" y="3815597"/>
            <a:ext cx="1565275"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4703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graphicFrame>
        <p:nvGraphicFramePr>
          <p:cNvPr id="10" name="Diyagram 9"/>
          <p:cNvGraphicFramePr/>
          <p:nvPr>
            <p:extLst>
              <p:ext uri="{D42A27DB-BD31-4B8C-83A1-F6EECF244321}">
                <p14:modId xmlns:p14="http://schemas.microsoft.com/office/powerpoint/2010/main" val="4263112235"/>
              </p:ext>
            </p:extLst>
          </p:nvPr>
        </p:nvGraphicFramePr>
        <p:xfrm>
          <a:off x="1187624" y="715963"/>
          <a:ext cx="6460276" cy="3258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ikdörtgen 10"/>
          <p:cNvSpPr>
            <a:spLocks noChangeArrowheads="1"/>
          </p:cNvSpPr>
          <p:nvPr/>
        </p:nvSpPr>
        <p:spPr bwMode="auto">
          <a:xfrm>
            <a:off x="1619969" y="3974156"/>
            <a:ext cx="604837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tr-TR" altLang="tr-TR" dirty="0"/>
              <a:t> Etik kurallar Yapay Zeka tarafından nasıl uygulanabilir?</a:t>
            </a:r>
          </a:p>
          <a:p>
            <a:pPr eaLnBrk="1" hangingPunct="1">
              <a:buFont typeface="Wingdings" panose="05000000000000000000" pitchFamily="2" charset="2"/>
              <a:buChar char="§"/>
            </a:pPr>
            <a:r>
              <a:rPr lang="tr-TR" altLang="tr-TR" dirty="0"/>
              <a:t> Zeki bir sistem için etik nedir, ne değildir?</a:t>
            </a:r>
          </a:p>
          <a:p>
            <a:pPr eaLnBrk="1" hangingPunct="1">
              <a:buFont typeface="Wingdings" panose="05000000000000000000" pitchFamily="2" charset="2"/>
              <a:buChar char="§"/>
            </a:pPr>
            <a:r>
              <a:rPr lang="tr-TR" altLang="tr-TR" dirty="0"/>
              <a:t> Kültürel farklılıklar?</a:t>
            </a:r>
          </a:p>
          <a:p>
            <a:pPr eaLnBrk="1" hangingPunct="1">
              <a:buFont typeface="Wingdings" panose="05000000000000000000" pitchFamily="2" charset="2"/>
              <a:buChar char="§"/>
            </a:pPr>
            <a:r>
              <a:rPr lang="tr-TR" altLang="tr-TR" dirty="0"/>
              <a:t> Saydamlık?</a:t>
            </a:r>
          </a:p>
          <a:p>
            <a:pPr eaLnBrk="1" hangingPunct="1">
              <a:buFont typeface="Wingdings" panose="05000000000000000000" pitchFamily="2" charset="2"/>
              <a:buChar char="§"/>
            </a:pPr>
            <a:r>
              <a:rPr lang="tr-TR" altLang="tr-TR" dirty="0"/>
              <a:t> Evrensellik?</a:t>
            </a:r>
          </a:p>
          <a:p>
            <a:pPr eaLnBrk="1" hangingPunct="1">
              <a:buFont typeface="Wingdings" panose="05000000000000000000" pitchFamily="2" charset="2"/>
              <a:buChar char="§"/>
            </a:pPr>
            <a:r>
              <a:rPr lang="tr-TR" altLang="tr-TR" dirty="0"/>
              <a:t> Tamamen güvenli bir Yapay Zeka mümkün müdür?</a:t>
            </a:r>
          </a:p>
          <a:p>
            <a:pPr eaLnBrk="1" hangingPunct="1">
              <a:buFont typeface="Wingdings" panose="05000000000000000000" pitchFamily="2" charset="2"/>
              <a:buChar char="§"/>
            </a:pPr>
            <a:r>
              <a:rPr lang="tr-TR" altLang="tr-TR" b="1" i="1" dirty="0"/>
              <a:t> Makine Öğrenmesi?!</a:t>
            </a:r>
          </a:p>
        </p:txBody>
      </p:sp>
    </p:spTree>
    <p:extLst>
      <p:ext uri="{BB962C8B-B14F-4D97-AF65-F5344CB8AC3E}">
        <p14:creationId xmlns:p14="http://schemas.microsoft.com/office/powerpoint/2010/main" val="304908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
        <p:nvSpPr>
          <p:cNvPr id="6" name="Dikdörtgen 5"/>
          <p:cNvSpPr>
            <a:spLocks noChangeArrowheads="1"/>
          </p:cNvSpPr>
          <p:nvPr/>
        </p:nvSpPr>
        <p:spPr bwMode="auto">
          <a:xfrm>
            <a:off x="712788" y="908720"/>
            <a:ext cx="604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tr-TR" altLang="tr-TR" dirty="0"/>
              <a:t> Makine Öğrenmesi</a:t>
            </a:r>
          </a:p>
        </p:txBody>
      </p:sp>
      <p:sp>
        <p:nvSpPr>
          <p:cNvPr id="7" name="Bulut 6"/>
          <p:cNvSpPr/>
          <p:nvPr/>
        </p:nvSpPr>
        <p:spPr>
          <a:xfrm>
            <a:off x="4808562" y="1397240"/>
            <a:ext cx="2376997" cy="1354963"/>
          </a:xfrm>
          <a:prstGeom prst="cloud">
            <a:avLst/>
          </a:prstGeom>
          <a:solidFill>
            <a:schemeClr val="bg2"/>
          </a:solidFill>
          <a:scene3d>
            <a:camera prst="orthographicFront"/>
            <a:lightRig rig="threePt" dir="t"/>
          </a:scene3d>
          <a:sp3d>
            <a:bevelT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1600" b="1" dirty="0">
                <a:solidFill>
                  <a:schemeClr val="tx1"/>
                </a:solidFill>
              </a:rPr>
              <a:t>Problemin Modeli</a:t>
            </a:r>
          </a:p>
        </p:txBody>
      </p:sp>
      <p:sp>
        <p:nvSpPr>
          <p:cNvPr id="8" name="Bulut 7"/>
          <p:cNvSpPr/>
          <p:nvPr/>
        </p:nvSpPr>
        <p:spPr>
          <a:xfrm>
            <a:off x="4838700" y="3132595"/>
            <a:ext cx="2376997" cy="1354963"/>
          </a:xfrm>
          <a:prstGeom prst="cloud">
            <a:avLst/>
          </a:prstGeom>
          <a:solidFill>
            <a:schemeClr val="bg2"/>
          </a:solidFill>
          <a:scene3d>
            <a:camera prst="orthographicFront"/>
            <a:lightRig rig="threePt" dir="t"/>
          </a:scene3d>
          <a:sp3d>
            <a:bevelT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1600" b="1" dirty="0">
                <a:solidFill>
                  <a:schemeClr val="tx1"/>
                </a:solidFill>
              </a:rPr>
              <a:t>Eğitim Sorunsalı</a:t>
            </a:r>
          </a:p>
        </p:txBody>
      </p:sp>
      <p:sp>
        <p:nvSpPr>
          <p:cNvPr id="9" name="Bulut 8"/>
          <p:cNvSpPr/>
          <p:nvPr/>
        </p:nvSpPr>
        <p:spPr>
          <a:xfrm>
            <a:off x="4914371" y="4867950"/>
            <a:ext cx="2376997" cy="1354963"/>
          </a:xfrm>
          <a:prstGeom prst="cloud">
            <a:avLst/>
          </a:prstGeom>
          <a:solidFill>
            <a:schemeClr val="bg2"/>
          </a:solidFill>
          <a:scene3d>
            <a:camera prst="orthographicFront"/>
            <a:lightRig rig="threePt" dir="t"/>
          </a:scene3d>
          <a:sp3d>
            <a:bevelT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1400" b="1" dirty="0">
                <a:solidFill>
                  <a:schemeClr val="tx1"/>
                </a:solidFill>
              </a:rPr>
              <a:t>Hangi teknik? </a:t>
            </a:r>
          </a:p>
          <a:p>
            <a:pPr algn="ctr"/>
            <a:r>
              <a:rPr lang="tr-TR" sz="1400" b="1" dirty="0">
                <a:solidFill>
                  <a:schemeClr val="tx1"/>
                </a:solidFill>
              </a:rPr>
              <a:t>Hangi parametre?</a:t>
            </a:r>
          </a:p>
        </p:txBody>
      </p:sp>
      <p:graphicFrame>
        <p:nvGraphicFramePr>
          <p:cNvPr id="13" name="Diyagram 12"/>
          <p:cNvGraphicFramePr/>
          <p:nvPr>
            <p:extLst>
              <p:ext uri="{D42A27DB-BD31-4B8C-83A1-F6EECF244321}">
                <p14:modId xmlns:p14="http://schemas.microsoft.com/office/powerpoint/2010/main" val="1185595677"/>
              </p:ext>
            </p:extLst>
          </p:nvPr>
        </p:nvGraphicFramePr>
        <p:xfrm>
          <a:off x="847406" y="1402556"/>
          <a:ext cx="3732825" cy="4577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73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Graphic spid="1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kdörtgen 14"/>
          <p:cNvSpPr/>
          <p:nvPr/>
        </p:nvSpPr>
        <p:spPr>
          <a:xfrm>
            <a:off x="169863" y="4100513"/>
            <a:ext cx="8759825" cy="129698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11" name="Dikdörtgen 10"/>
          <p:cNvSpPr/>
          <p:nvPr/>
        </p:nvSpPr>
        <p:spPr>
          <a:xfrm>
            <a:off x="169863" y="908050"/>
            <a:ext cx="8759825" cy="129698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Dikdörtgen 13"/>
          <p:cNvSpPr/>
          <p:nvPr/>
        </p:nvSpPr>
        <p:spPr>
          <a:xfrm>
            <a:off x="176213" y="2516188"/>
            <a:ext cx="8859837" cy="129698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23" name="Metin kutusu 22"/>
          <p:cNvSpPr txBox="1"/>
          <p:nvPr/>
        </p:nvSpPr>
        <p:spPr>
          <a:xfrm>
            <a:off x="206375" y="1052513"/>
            <a:ext cx="9013825" cy="4216400"/>
          </a:xfrm>
          <a:prstGeom prst="rect">
            <a:avLst/>
          </a:prstGeom>
          <a:noFill/>
        </p:spPr>
        <p:txBody>
          <a:bodyPr wrap="none">
            <a:spAutoFit/>
          </a:bodyPr>
          <a:lstStyle/>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a:t>
            </a:r>
            <a:r>
              <a:rPr lang="tr-TR" sz="1600" b="1" dirty="0" err="1">
                <a:latin typeface="Arial" pitchFamily="34" charset="0"/>
                <a:cs typeface="Arial" pitchFamily="34" charset="0"/>
              </a:rPr>
              <a:t>Zekâ’nın</a:t>
            </a:r>
            <a:r>
              <a:rPr lang="tr-TR" sz="1600" b="1" dirty="0">
                <a:latin typeface="Arial" pitchFamily="34" charset="0"/>
                <a:cs typeface="Arial" pitchFamily="34" charset="0"/>
              </a:rPr>
              <a:t> sayısal bir sistem üzerine kurulu olması, herhangi bir Yapay Zekâ </a:t>
            </a:r>
          </a:p>
          <a:p>
            <a:pPr fontAlgn="auto">
              <a:spcBef>
                <a:spcPts val="300"/>
              </a:spcBef>
              <a:spcAft>
                <a:spcPts val="300"/>
              </a:spcAft>
              <a:defRPr/>
            </a:pPr>
            <a:r>
              <a:rPr lang="tr-TR" sz="1600" b="1" dirty="0">
                <a:latin typeface="Arial" pitchFamily="34" charset="0"/>
                <a:cs typeface="Arial" pitchFamily="34" charset="0"/>
              </a:rPr>
              <a:t>programının, kodlarının veya benzeri sayısal elemanların, teknolojinin elverdiği ölçüde </a:t>
            </a:r>
          </a:p>
          <a:p>
            <a:pPr fontAlgn="auto">
              <a:spcBef>
                <a:spcPts val="300"/>
              </a:spcBef>
              <a:spcAft>
                <a:spcPts val="300"/>
              </a:spcAft>
              <a:defRPr/>
            </a:pPr>
            <a:r>
              <a:rPr lang="tr-TR" sz="1600" b="1" dirty="0">
                <a:latin typeface="Arial" pitchFamily="34" charset="0"/>
                <a:cs typeface="Arial" pitchFamily="34" charset="0"/>
              </a:rPr>
              <a:t>başka bir yere kopyalanabilmesini (klonlanabilmesini) mümkün kılmaktadır.</a:t>
            </a: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Zekâ, bilgisayar teknolojisinin ve bağlı teknolojilerin yanında; mantık, matematik </a:t>
            </a:r>
          </a:p>
          <a:p>
            <a:pPr fontAlgn="auto">
              <a:spcBef>
                <a:spcPts val="300"/>
              </a:spcBef>
              <a:spcAft>
                <a:spcPts val="300"/>
              </a:spcAft>
              <a:defRPr/>
            </a:pPr>
            <a:r>
              <a:rPr lang="tr-TR" sz="1600" b="1" dirty="0">
                <a:latin typeface="Arial" pitchFamily="34" charset="0"/>
                <a:cs typeface="Arial" pitchFamily="34" charset="0"/>
              </a:rPr>
              <a:t>gibi bilimlerle etkili ilişkiler içerisinde olduğu için; söz konusu teknolojiler ve bilimler </a:t>
            </a:r>
          </a:p>
          <a:p>
            <a:pPr fontAlgn="auto">
              <a:spcBef>
                <a:spcPts val="300"/>
              </a:spcBef>
              <a:spcAft>
                <a:spcPts val="300"/>
              </a:spcAft>
              <a:defRPr/>
            </a:pPr>
            <a:r>
              <a:rPr lang="tr-TR" sz="1600" b="1" dirty="0">
                <a:latin typeface="Arial" pitchFamily="34" charset="0"/>
                <a:cs typeface="Arial" pitchFamily="34" charset="0"/>
              </a:rPr>
              <a:t>kapsamındaki süren gelişmelerden de etkilenmektedir. </a:t>
            </a:r>
          </a:p>
          <a:p>
            <a:pPr fontAlgn="auto">
              <a:spcBef>
                <a:spcPts val="300"/>
              </a:spcBef>
              <a:spcAft>
                <a:spcPts val="300"/>
              </a:spcAft>
              <a:defRPr/>
            </a:pPr>
            <a:endParaRPr lang="tr-TR" sz="1600" b="1" dirty="0">
              <a:latin typeface="Arial" pitchFamily="34" charset="0"/>
              <a:cs typeface="Arial" pitchFamily="34" charset="0"/>
            </a:endParaRPr>
          </a:p>
          <a:p>
            <a:pPr fontAlgn="auto">
              <a:spcBef>
                <a:spcPts val="300"/>
              </a:spcBef>
              <a:spcAft>
                <a:spcPts val="300"/>
              </a:spcAft>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Zekâ, çok-disiplinli özelliği nedeniyle; farklı bilim ve uygulama alanlarındaki </a:t>
            </a:r>
          </a:p>
          <a:p>
            <a:pPr fontAlgn="auto">
              <a:spcBef>
                <a:spcPts val="300"/>
              </a:spcBef>
              <a:spcAft>
                <a:spcPts val="300"/>
              </a:spcAft>
              <a:defRPr/>
            </a:pPr>
            <a:r>
              <a:rPr lang="tr-TR" sz="1600" b="1" dirty="0">
                <a:latin typeface="Arial" pitchFamily="34" charset="0"/>
                <a:cs typeface="Arial" pitchFamily="34" charset="0"/>
              </a:rPr>
              <a:t>problemlere kolaylıkla adapte edilebilmektedir. Bu nedenle, Yapay </a:t>
            </a:r>
            <a:r>
              <a:rPr lang="tr-TR" sz="1600" b="1" dirty="0" err="1">
                <a:latin typeface="Arial" pitchFamily="34" charset="0"/>
                <a:cs typeface="Arial" pitchFamily="34" charset="0"/>
              </a:rPr>
              <a:t>Zekâ’nın</a:t>
            </a:r>
            <a:r>
              <a:rPr lang="tr-TR" sz="1600" b="1" dirty="0">
                <a:latin typeface="Arial" pitchFamily="34" charset="0"/>
                <a:cs typeface="Arial" pitchFamily="34" charset="0"/>
              </a:rPr>
              <a:t> temellerinin </a:t>
            </a:r>
          </a:p>
          <a:p>
            <a:pPr fontAlgn="auto">
              <a:spcBef>
                <a:spcPts val="300"/>
              </a:spcBef>
              <a:spcAft>
                <a:spcPts val="300"/>
              </a:spcAft>
              <a:defRPr/>
            </a:pPr>
            <a:r>
              <a:rPr lang="tr-TR" sz="1600" b="1" dirty="0">
                <a:latin typeface="Arial" pitchFamily="34" charset="0"/>
                <a:cs typeface="Arial" pitchFamily="34" charset="0"/>
              </a:rPr>
              <a:t>ve geleceğinin sağlam olduğunu ifade edebiliriz.</a:t>
            </a:r>
          </a:p>
        </p:txBody>
      </p:sp>
      <p:sp>
        <p:nvSpPr>
          <p:cNvPr id="13" name="Metin kutusu 12"/>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
        <p:nvSpPr>
          <p:cNvPr id="4" name="Text Box 6"/>
          <p:cNvSpPr txBox="1">
            <a:spLocks noChangeArrowheads="1"/>
          </p:cNvSpPr>
          <p:nvPr/>
        </p:nvSpPr>
        <p:spPr bwMode="auto">
          <a:xfrm>
            <a:off x="712788" y="757937"/>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tr-TR" b="1" dirty="0">
                <a:latin typeface="Arial" pitchFamily="34" charset="0"/>
              </a:rPr>
              <a:t>AÇIK PROBLEMLER</a:t>
            </a:r>
          </a:p>
        </p:txBody>
      </p:sp>
      <p:sp>
        <p:nvSpPr>
          <p:cNvPr id="5" name="Dikdörtgen 4"/>
          <p:cNvSpPr>
            <a:spLocks noChangeArrowheads="1"/>
          </p:cNvSpPr>
          <p:nvPr/>
        </p:nvSpPr>
        <p:spPr bwMode="auto">
          <a:xfrm>
            <a:off x="865188" y="1364362"/>
            <a:ext cx="604837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Font typeface="Wingdings" panose="05000000000000000000" pitchFamily="2" charset="2"/>
              <a:buChar char="§"/>
            </a:pPr>
            <a:r>
              <a:rPr lang="tr-TR" altLang="tr-TR" sz="1600" dirty="0"/>
              <a:t> Yapay Zekâ insan değerlerine karşı hassas olmalı mı?</a:t>
            </a:r>
          </a:p>
          <a:p>
            <a:pPr eaLnBrk="1" hangingPunct="1">
              <a:lnSpc>
                <a:spcPct val="150000"/>
              </a:lnSpc>
              <a:buFont typeface="Wingdings" panose="05000000000000000000" pitchFamily="2" charset="2"/>
              <a:buChar char="§"/>
            </a:pPr>
            <a:r>
              <a:rPr lang="tr-TR" altLang="tr-TR" sz="1600" dirty="0"/>
              <a:t> Yapay Zekâ kötü emellere alet olabilir mi?</a:t>
            </a:r>
          </a:p>
          <a:p>
            <a:pPr eaLnBrk="1" hangingPunct="1">
              <a:lnSpc>
                <a:spcPct val="150000"/>
              </a:lnSpc>
              <a:buFont typeface="Wingdings" panose="05000000000000000000" pitchFamily="2" charset="2"/>
              <a:buChar char="§"/>
            </a:pPr>
            <a:r>
              <a:rPr lang="tr-TR" altLang="tr-TR" sz="1600" dirty="0"/>
              <a:t> Yapay Zekâ için etik nasıl modellenmelidir?</a:t>
            </a:r>
          </a:p>
          <a:p>
            <a:pPr eaLnBrk="1" hangingPunct="1">
              <a:lnSpc>
                <a:spcPct val="150000"/>
              </a:lnSpc>
              <a:buFont typeface="Wingdings" panose="05000000000000000000" pitchFamily="2" charset="2"/>
              <a:buChar char="§"/>
            </a:pPr>
            <a:r>
              <a:rPr lang="tr-TR" altLang="tr-TR" sz="1600" dirty="0"/>
              <a:t> Güvende olduğumuzu nasıl anlayabiliriz?</a:t>
            </a:r>
          </a:p>
          <a:p>
            <a:pPr eaLnBrk="1" hangingPunct="1">
              <a:lnSpc>
                <a:spcPct val="150000"/>
              </a:lnSpc>
              <a:buFont typeface="Wingdings" panose="05000000000000000000" pitchFamily="2" charset="2"/>
              <a:buChar char="§"/>
            </a:pPr>
            <a:r>
              <a:rPr lang="tr-TR" altLang="tr-TR" sz="1600" dirty="0"/>
              <a:t> Yapay Zekâ nasıl doğru eğitilebilir?</a:t>
            </a:r>
          </a:p>
          <a:p>
            <a:pPr eaLnBrk="1" hangingPunct="1">
              <a:lnSpc>
                <a:spcPct val="150000"/>
              </a:lnSpc>
              <a:buFont typeface="Wingdings" panose="05000000000000000000" pitchFamily="2" charset="2"/>
              <a:buChar char="§"/>
            </a:pPr>
            <a:r>
              <a:rPr lang="tr-TR" altLang="tr-TR" sz="1600" dirty="0"/>
              <a:t> Yapay Zekâ olumsuz senaryolara hazırlıklı olabilir mi?</a:t>
            </a:r>
          </a:p>
          <a:p>
            <a:pPr eaLnBrk="1" hangingPunct="1">
              <a:lnSpc>
                <a:spcPct val="150000"/>
              </a:lnSpc>
              <a:buFont typeface="Wingdings" panose="05000000000000000000" pitchFamily="2" charset="2"/>
              <a:buChar char="§"/>
            </a:pPr>
            <a:r>
              <a:rPr lang="tr-TR" altLang="tr-TR" sz="1600" dirty="0"/>
              <a:t> Yapay Zekâ ne kadar özgür olmalı?</a:t>
            </a:r>
          </a:p>
          <a:p>
            <a:pPr eaLnBrk="1" hangingPunct="1">
              <a:lnSpc>
                <a:spcPct val="150000"/>
              </a:lnSpc>
              <a:buFont typeface="Wingdings" panose="05000000000000000000" pitchFamily="2" charset="2"/>
              <a:buChar char="§"/>
            </a:pPr>
            <a:r>
              <a:rPr lang="tr-TR" altLang="tr-TR" sz="1600" dirty="0"/>
              <a:t> Teknoloji ne ölçüde Yapay </a:t>
            </a:r>
            <a:r>
              <a:rPr lang="tr-TR" altLang="tr-TR" sz="1600" dirty="0" err="1"/>
              <a:t>Zeka’ya</a:t>
            </a:r>
            <a:r>
              <a:rPr lang="tr-TR" altLang="tr-TR" sz="1600" dirty="0"/>
              <a:t> emanet edilmeli?</a:t>
            </a:r>
          </a:p>
          <a:p>
            <a:pPr eaLnBrk="1" hangingPunct="1">
              <a:lnSpc>
                <a:spcPct val="150000"/>
              </a:lnSpc>
              <a:buFont typeface="Wingdings" panose="05000000000000000000" pitchFamily="2" charset="2"/>
              <a:buChar char="§"/>
            </a:pPr>
            <a:r>
              <a:rPr lang="tr-TR" altLang="tr-TR" sz="1600" dirty="0"/>
              <a:t> Evrensel bir kurallar bütünü oluşturulabilir mi?</a:t>
            </a:r>
          </a:p>
          <a:p>
            <a:pPr eaLnBrk="1" hangingPunct="1">
              <a:lnSpc>
                <a:spcPct val="150000"/>
              </a:lnSpc>
              <a:buFont typeface="Wingdings" panose="05000000000000000000" pitchFamily="2" charset="2"/>
              <a:buChar char="§"/>
            </a:pPr>
            <a:r>
              <a:rPr lang="tr-TR" altLang="tr-TR" sz="1600" dirty="0"/>
              <a:t> Yapay Zeka gerçekten bir Varoluşsal Risk midir?</a:t>
            </a:r>
          </a:p>
          <a:p>
            <a:pPr eaLnBrk="1" hangingPunct="1">
              <a:lnSpc>
                <a:spcPct val="150000"/>
              </a:lnSpc>
              <a:buFont typeface="Wingdings" panose="05000000000000000000" pitchFamily="2" charset="2"/>
              <a:buChar char="§"/>
            </a:pPr>
            <a:r>
              <a:rPr lang="tr-TR" altLang="tr-TR" sz="1600" dirty="0"/>
              <a:t> </a:t>
            </a:r>
            <a:r>
              <a:rPr lang="tr-TR" altLang="tr-TR" sz="1600" dirty="0" err="1"/>
              <a:t>Biyo</a:t>
            </a:r>
            <a:r>
              <a:rPr lang="tr-TR" altLang="tr-TR" sz="1600" dirty="0"/>
              <a:t>-sayısal sistemlerin ne gibi avantajları olabilir?</a:t>
            </a:r>
          </a:p>
          <a:p>
            <a:pPr eaLnBrk="1" hangingPunct="1">
              <a:lnSpc>
                <a:spcPct val="150000"/>
              </a:lnSpc>
              <a:buFont typeface="Wingdings" panose="05000000000000000000" pitchFamily="2" charset="2"/>
              <a:buChar char="§"/>
            </a:pPr>
            <a:r>
              <a:rPr lang="tr-TR" altLang="tr-TR" sz="1600" dirty="0"/>
              <a:t> Yapay </a:t>
            </a:r>
            <a:r>
              <a:rPr lang="tr-TR" altLang="tr-TR" sz="1600" dirty="0" err="1"/>
              <a:t>Zeka’yı</a:t>
            </a:r>
            <a:r>
              <a:rPr lang="tr-TR" altLang="tr-TR" sz="1600" dirty="0"/>
              <a:t> kurallara bağlayabilir miyiz?</a:t>
            </a:r>
          </a:p>
        </p:txBody>
      </p:sp>
      <p:pic>
        <p:nvPicPr>
          <p:cNvPr id="6" name="Resim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080" y="3717032"/>
            <a:ext cx="3800121" cy="2721377"/>
          </a:xfrm>
          <a:prstGeom prst="rect">
            <a:avLst/>
          </a:prstGeom>
          <a:noFill/>
          <a:effectLst>
            <a:reflection endPos="0" dir="5400000" sy="-100000" algn="bl" rotWithShape="0"/>
          </a:effectLst>
        </p:spPr>
      </p:pic>
    </p:spTree>
    <p:extLst>
      <p:ext uri="{BB962C8B-B14F-4D97-AF65-F5344CB8AC3E}">
        <p14:creationId xmlns:p14="http://schemas.microsoft.com/office/powerpoint/2010/main" val="17349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
        <p:nvSpPr>
          <p:cNvPr id="10" name="Dikdörtgen 9"/>
          <p:cNvSpPr>
            <a:spLocks noChangeArrowheads="1"/>
          </p:cNvSpPr>
          <p:nvPr/>
        </p:nvSpPr>
        <p:spPr bwMode="auto">
          <a:xfrm>
            <a:off x="712788" y="908720"/>
            <a:ext cx="6048375"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tr-TR" altLang="tr-TR" dirty="0"/>
              <a:t> Isaac Asimov – Ben, Robot (Durağan Döngü)</a:t>
            </a:r>
          </a:p>
          <a:p>
            <a:pPr eaLnBrk="1" hangingPunct="1"/>
            <a:br>
              <a:rPr lang="tr-TR" altLang="tr-TR" sz="1600" u="sng" dirty="0"/>
            </a:br>
            <a:r>
              <a:rPr lang="tr-TR" altLang="tr-TR" sz="1600" u="sng" dirty="0"/>
              <a:t>Robot Yasaları:</a:t>
            </a:r>
          </a:p>
          <a:p>
            <a:pPr eaLnBrk="1" hangingPunct="1"/>
            <a:r>
              <a:rPr lang="tr-TR" altLang="tr-TR" sz="1600" dirty="0"/>
              <a:t>1 – Robotlar, insanlara zarar veremez ya da eylemsiz kalarak onlara zarar gelmesine göz yumamaz.</a:t>
            </a:r>
          </a:p>
          <a:p>
            <a:pPr eaLnBrk="1" hangingPunct="1"/>
            <a:r>
              <a:rPr lang="tr-TR" altLang="tr-TR" sz="1600" dirty="0"/>
              <a:t>2 – Robotlar, Birinci Kanun’la çakışmadığı sürece insanlar tarafından verilen emirlere itaat etmek zorundadır.</a:t>
            </a:r>
          </a:p>
          <a:p>
            <a:pPr eaLnBrk="1" hangingPunct="1"/>
            <a:r>
              <a:rPr lang="tr-TR" altLang="tr-TR" sz="1600" dirty="0"/>
              <a:t>3 -Robotlar, Birinci ya da İkinci Kanun’la çakışmadığı sürece kendi varlıklarını korumak zorundadır.</a:t>
            </a:r>
          </a:p>
        </p:txBody>
      </p:sp>
      <p:graphicFrame>
        <p:nvGraphicFramePr>
          <p:cNvPr id="11" name="Diyagram 10"/>
          <p:cNvGraphicFramePr/>
          <p:nvPr>
            <p:extLst>
              <p:ext uri="{D42A27DB-BD31-4B8C-83A1-F6EECF244321}">
                <p14:modId xmlns:p14="http://schemas.microsoft.com/office/powerpoint/2010/main" val="655630995"/>
              </p:ext>
            </p:extLst>
          </p:nvPr>
        </p:nvGraphicFramePr>
        <p:xfrm>
          <a:off x="1115616" y="3429000"/>
          <a:ext cx="7251972" cy="2892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32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1" grpId="0">
        <p:bldAsOne/>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Zekâ’nın</a:t>
            </a:r>
            <a:r>
              <a:rPr lang="tr-TR" sz="1200" b="1" dirty="0">
                <a:solidFill>
                  <a:schemeClr val="tx1">
                    <a:lumMod val="65000"/>
                    <a:lumOff val="35000"/>
                  </a:schemeClr>
                </a:solidFill>
                <a:latin typeface="Arial" pitchFamily="34" charset="0"/>
                <a:cs typeface="Arial" pitchFamily="34" charset="0"/>
              </a:rPr>
              <a:t> Geleceği</a:t>
            </a:r>
          </a:p>
        </p:txBody>
      </p:sp>
      <p:sp>
        <p:nvSpPr>
          <p:cNvPr id="4" name="Text Box 6"/>
          <p:cNvSpPr txBox="1">
            <a:spLocks noChangeArrowheads="1"/>
          </p:cNvSpPr>
          <p:nvPr/>
        </p:nvSpPr>
        <p:spPr bwMode="auto">
          <a:xfrm>
            <a:off x="690643" y="815787"/>
            <a:ext cx="42627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tr-TR" b="1" dirty="0">
                <a:latin typeface="Arial" pitchFamily="34" charset="0"/>
              </a:rPr>
              <a:t>Aktif Çalışmalar (2018-2019 itibariyle)</a:t>
            </a:r>
          </a:p>
        </p:txBody>
      </p:sp>
      <p:sp>
        <p:nvSpPr>
          <p:cNvPr id="5" name="Dikdörtgen 4"/>
          <p:cNvSpPr>
            <a:spLocks noChangeArrowheads="1"/>
          </p:cNvSpPr>
          <p:nvPr/>
        </p:nvSpPr>
        <p:spPr bwMode="auto">
          <a:xfrm>
            <a:off x="827584" y="1412776"/>
            <a:ext cx="6048375"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tr-TR" altLang="tr-TR" sz="1600" dirty="0"/>
              <a:t> Takviyeli Öğrenme nasıl etkin gerçekleştirilebilir?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Tersine İşbirlikçi Takviyeli Öğrenme…</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Kararsız ajanlar…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Tehlikeli ajanlar…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Kısıtlı ajanlar…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Düşmanca Örnekler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Ahlaki İkilemler</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Süper Zekâ…</a:t>
            </a:r>
          </a:p>
          <a:p>
            <a:pPr eaLnBrk="1" hangingPunct="1">
              <a:buFont typeface="Wingdings" panose="05000000000000000000" pitchFamily="2" charset="2"/>
              <a:buChar char="§"/>
            </a:pPr>
            <a:endParaRPr lang="tr-TR" altLang="tr-TR" sz="1600" dirty="0"/>
          </a:p>
          <a:p>
            <a:pPr eaLnBrk="1" hangingPunct="1">
              <a:buFont typeface="Wingdings" panose="05000000000000000000" pitchFamily="2" charset="2"/>
              <a:buChar char="§"/>
            </a:pPr>
            <a:r>
              <a:rPr lang="tr-TR" altLang="tr-TR" sz="1600" dirty="0"/>
              <a:t> Teknolojik Tekillik</a:t>
            </a:r>
          </a:p>
        </p:txBody>
      </p:sp>
      <p:pic>
        <p:nvPicPr>
          <p:cNvPr id="6" name="Resim 5"/>
          <p:cNvPicPr>
            <a:picLocks noChangeAspect="1"/>
          </p:cNvPicPr>
          <p:nvPr/>
        </p:nvPicPr>
        <p:blipFill rotWithShape="1">
          <a:blip r:embed="rId2" cstate="screen">
            <a:extLst>
              <a:ext uri="{28A0092B-C50C-407E-A947-70E740481C1C}">
                <a14:useLocalDpi xmlns:a14="http://schemas.microsoft.com/office/drawing/2010/main"/>
              </a:ext>
            </a:extLst>
          </a:blip>
          <a:srcRect l="25588" r="24801"/>
          <a:stretch/>
        </p:blipFill>
        <p:spPr>
          <a:xfrm>
            <a:off x="3713824" y="2430088"/>
            <a:ext cx="1505876" cy="1520623"/>
          </a:xfrm>
          <a:prstGeom prst="rect">
            <a:avLst/>
          </a:prstGeom>
        </p:spPr>
      </p:pic>
      <p:pic>
        <p:nvPicPr>
          <p:cNvPr id="7" name="Resim 6"/>
          <p:cNvPicPr>
            <a:picLocks noChangeAspect="1"/>
          </p:cNvPicPr>
          <p:nvPr/>
        </p:nvPicPr>
        <p:blipFill>
          <a:blip r:embed="rId3"/>
          <a:stretch>
            <a:fillRect/>
          </a:stretch>
        </p:blipFill>
        <p:spPr>
          <a:xfrm>
            <a:off x="5950371" y="1201143"/>
            <a:ext cx="2880493" cy="607199"/>
          </a:xfrm>
          <a:prstGeom prst="rect">
            <a:avLst/>
          </a:prstGeom>
        </p:spPr>
      </p:pic>
      <p:pic>
        <p:nvPicPr>
          <p:cNvPr id="8" name="Resim 7"/>
          <p:cNvPicPr>
            <a:picLocks noChangeAspect="1"/>
          </p:cNvPicPr>
          <p:nvPr/>
        </p:nvPicPr>
        <p:blipFill>
          <a:blip r:embed="rId4"/>
          <a:stretch>
            <a:fillRect/>
          </a:stretch>
        </p:blipFill>
        <p:spPr>
          <a:xfrm>
            <a:off x="5634309" y="2060848"/>
            <a:ext cx="3196555" cy="730396"/>
          </a:xfrm>
          <a:prstGeom prst="rect">
            <a:avLst/>
          </a:prstGeom>
        </p:spPr>
      </p:pic>
      <p:pic>
        <p:nvPicPr>
          <p:cNvPr id="9" name="Resim 8"/>
          <p:cNvPicPr>
            <a:picLocks noChangeAspect="1"/>
          </p:cNvPicPr>
          <p:nvPr/>
        </p:nvPicPr>
        <p:blipFill>
          <a:blip r:embed="rId5"/>
          <a:stretch>
            <a:fillRect/>
          </a:stretch>
        </p:blipFill>
        <p:spPr>
          <a:xfrm>
            <a:off x="3310300" y="4228247"/>
            <a:ext cx="1619250" cy="1095375"/>
          </a:xfrm>
          <a:prstGeom prst="rect">
            <a:avLst/>
          </a:prstGeom>
        </p:spPr>
      </p:pic>
      <p:pic>
        <p:nvPicPr>
          <p:cNvPr id="10" name="Resim 9"/>
          <p:cNvPicPr>
            <a:picLocks noChangeAspect="1"/>
          </p:cNvPicPr>
          <p:nvPr/>
        </p:nvPicPr>
        <p:blipFill>
          <a:blip r:embed="rId6"/>
          <a:stretch>
            <a:fillRect/>
          </a:stretch>
        </p:blipFill>
        <p:spPr>
          <a:xfrm>
            <a:off x="5995204" y="2996952"/>
            <a:ext cx="2790825" cy="1047750"/>
          </a:xfrm>
          <a:prstGeom prst="rect">
            <a:avLst/>
          </a:prstGeom>
        </p:spPr>
      </p:pic>
      <p:pic>
        <p:nvPicPr>
          <p:cNvPr id="11" name="Resim 10"/>
          <p:cNvPicPr>
            <a:picLocks noChangeAspect="1"/>
          </p:cNvPicPr>
          <p:nvPr/>
        </p:nvPicPr>
        <p:blipFill>
          <a:blip r:embed="rId7"/>
          <a:stretch>
            <a:fillRect/>
          </a:stretch>
        </p:blipFill>
        <p:spPr>
          <a:xfrm>
            <a:off x="6898027" y="4293096"/>
            <a:ext cx="1822373" cy="1065763"/>
          </a:xfrm>
          <a:prstGeom prst="rect">
            <a:avLst/>
          </a:prstGeom>
        </p:spPr>
      </p:pic>
      <p:pic>
        <p:nvPicPr>
          <p:cNvPr id="13" name="Resim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43808" y="5739576"/>
            <a:ext cx="2085742" cy="436161"/>
          </a:xfrm>
          <a:prstGeom prst="rect">
            <a:avLst/>
          </a:prstGeom>
        </p:spPr>
      </p:pic>
      <p:pic>
        <p:nvPicPr>
          <p:cNvPr id="14" name="Resim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3249" y="4872944"/>
            <a:ext cx="1480003" cy="1400433"/>
          </a:xfrm>
          <a:prstGeom prst="rect">
            <a:avLst/>
          </a:prstGeom>
        </p:spPr>
      </p:pic>
      <p:pic>
        <p:nvPicPr>
          <p:cNvPr id="15" name="Resim 14"/>
          <p:cNvPicPr>
            <a:picLocks noChangeAspect="1"/>
          </p:cNvPicPr>
          <p:nvPr/>
        </p:nvPicPr>
        <p:blipFill>
          <a:blip r:embed="rId10"/>
          <a:stretch>
            <a:fillRect/>
          </a:stretch>
        </p:blipFill>
        <p:spPr>
          <a:xfrm>
            <a:off x="7439271" y="5517232"/>
            <a:ext cx="1281129" cy="834224"/>
          </a:xfrm>
          <a:prstGeom prst="rect">
            <a:avLst/>
          </a:prstGeom>
        </p:spPr>
      </p:pic>
    </p:spTree>
    <p:extLst>
      <p:ext uri="{BB962C8B-B14F-4D97-AF65-F5344CB8AC3E}">
        <p14:creationId xmlns:p14="http://schemas.microsoft.com/office/powerpoint/2010/main" val="17349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2060848"/>
            <a:ext cx="7561262" cy="3312368"/>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3" name="Metin kutusu 9"/>
          <p:cNvSpPr txBox="1">
            <a:spLocks noChangeArrowheads="1"/>
          </p:cNvSpPr>
          <p:nvPr/>
        </p:nvSpPr>
        <p:spPr bwMode="auto">
          <a:xfrm>
            <a:off x="2376284" y="1281113"/>
            <a:ext cx="43041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000" b="1" dirty="0">
                <a:solidFill>
                  <a:srgbClr val="C00000"/>
                </a:solidFill>
                <a:latin typeface="Arial" charset="0"/>
              </a:rPr>
              <a:t>YAPAY ZEKÂ’YA GİRİŞ</a:t>
            </a:r>
          </a:p>
        </p:txBody>
      </p:sp>
      <p:sp>
        <p:nvSpPr>
          <p:cNvPr id="14" name="Metin kutusu 9"/>
          <p:cNvSpPr txBox="1">
            <a:spLocks noChangeArrowheads="1"/>
          </p:cNvSpPr>
          <p:nvPr/>
        </p:nvSpPr>
        <p:spPr bwMode="auto">
          <a:xfrm>
            <a:off x="971600" y="2362200"/>
            <a:ext cx="7272808"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2000" b="1" dirty="0">
                <a:latin typeface="Arial" charset="0"/>
              </a:rPr>
              <a:t>Görüş, öneri ve sorularınız için:</a:t>
            </a:r>
          </a:p>
          <a:p>
            <a:pPr eaLnBrk="1" hangingPunct="1">
              <a:spcBef>
                <a:spcPts val="300"/>
              </a:spcBef>
              <a:spcAft>
                <a:spcPts val="300"/>
              </a:spcAft>
            </a:pPr>
            <a:endParaRPr lang="tr-TR" altLang="tr-TR" b="1" dirty="0">
              <a:solidFill>
                <a:srgbClr val="C00000"/>
              </a:solidFill>
              <a:latin typeface="Arial" charset="0"/>
            </a:endParaRPr>
          </a:p>
          <a:p>
            <a:pPr eaLnBrk="1" hangingPunct="1">
              <a:spcBef>
                <a:spcPts val="300"/>
              </a:spcBef>
              <a:spcAft>
                <a:spcPts val="300"/>
              </a:spcAft>
            </a:pPr>
            <a:r>
              <a:rPr lang="tr-TR" altLang="tr-TR" b="1" dirty="0">
                <a:solidFill>
                  <a:srgbClr val="C00000"/>
                </a:solidFill>
                <a:latin typeface="Arial" charset="0"/>
              </a:rPr>
              <a:t>E-Posta	: </a:t>
            </a:r>
            <a:r>
              <a:rPr lang="tr-TR" altLang="tr-TR" b="1" dirty="0">
                <a:solidFill>
                  <a:srgbClr val="C00000"/>
                </a:solidFill>
                <a:latin typeface="Arial" charset="0"/>
                <a:hlinkClick r:id="rId2"/>
              </a:rPr>
              <a:t>utkukose@gmail.com</a:t>
            </a:r>
            <a:r>
              <a:rPr lang="tr-TR" altLang="tr-TR" b="1" dirty="0">
                <a:solidFill>
                  <a:srgbClr val="C00000"/>
                </a:solidFill>
                <a:latin typeface="Arial" charset="0"/>
              </a:rPr>
              <a:t>    </a:t>
            </a:r>
          </a:p>
          <a:p>
            <a:pPr eaLnBrk="1" hangingPunct="1">
              <a:spcBef>
                <a:spcPts val="300"/>
              </a:spcBef>
              <a:spcAft>
                <a:spcPts val="300"/>
              </a:spcAft>
            </a:pPr>
            <a:r>
              <a:rPr lang="tr-TR" altLang="tr-TR" b="1" dirty="0">
                <a:solidFill>
                  <a:srgbClr val="C00000"/>
                </a:solidFill>
                <a:latin typeface="Arial" charset="0"/>
              </a:rPr>
              <a:t>Web	: </a:t>
            </a:r>
            <a:r>
              <a:rPr lang="tr-TR" altLang="tr-TR" b="1" dirty="0">
                <a:solidFill>
                  <a:srgbClr val="C00000"/>
                </a:solidFill>
                <a:latin typeface="Arial" charset="0"/>
                <a:hlinkClick r:id="rId3"/>
              </a:rPr>
              <a:t>http://www.utkukose.com</a:t>
            </a:r>
            <a:r>
              <a:rPr lang="tr-TR" altLang="tr-TR" b="1" dirty="0">
                <a:solidFill>
                  <a:srgbClr val="C00000"/>
                </a:solidFill>
                <a:latin typeface="Arial" charset="0"/>
              </a:rPr>
              <a:t> </a:t>
            </a:r>
          </a:p>
          <a:p>
            <a:pPr eaLnBrk="1" hangingPunct="1">
              <a:spcBef>
                <a:spcPts val="300"/>
              </a:spcBef>
              <a:spcAft>
                <a:spcPts val="300"/>
              </a:spcAft>
            </a:pPr>
            <a:endParaRPr lang="tr-TR" altLang="tr-TR" sz="1600" b="1" dirty="0">
              <a:latin typeface="Arial" charset="0"/>
            </a:endParaRPr>
          </a:p>
          <a:p>
            <a:pPr eaLnBrk="1" hangingPunct="1">
              <a:spcBef>
                <a:spcPts val="300"/>
              </a:spcBef>
              <a:spcAft>
                <a:spcPts val="300"/>
              </a:spcAft>
            </a:pPr>
            <a:r>
              <a:rPr lang="tr-TR" altLang="tr-TR" sz="1600" b="1" dirty="0">
                <a:latin typeface="Arial" charset="0"/>
              </a:rPr>
              <a:t>(Sosyal Medya bağlantılarım için kişisel Web sitemi ziyaret edebilirsiniz.)</a:t>
            </a:r>
          </a:p>
          <a:p>
            <a:pPr eaLnBrk="1" hangingPunct="1">
              <a:spcBef>
                <a:spcPts val="300"/>
              </a:spcBef>
              <a:spcAft>
                <a:spcPts val="300"/>
              </a:spcAft>
            </a:pPr>
            <a:endParaRPr lang="tr-TR" altLang="tr-TR" sz="1600" b="1" dirty="0">
              <a:latin typeface="Arial" charset="0"/>
            </a:endParaRPr>
          </a:p>
          <a:p>
            <a:pPr algn="ctr" eaLnBrk="1" hangingPunct="1">
              <a:spcBef>
                <a:spcPts val="300"/>
              </a:spcBef>
              <a:spcAft>
                <a:spcPts val="300"/>
              </a:spcAft>
            </a:pPr>
            <a:r>
              <a:rPr lang="tr-TR" altLang="tr-TR" sz="1600" b="1" dirty="0">
                <a:latin typeface="Arial" charset="0"/>
              </a:rPr>
              <a:t>Dr. Utku KÖSE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462" name="Metin kutusu 9"/>
          <p:cNvSpPr txBox="1">
            <a:spLocks noChangeArrowheads="1"/>
          </p:cNvSpPr>
          <p:nvPr/>
        </p:nvSpPr>
        <p:spPr bwMode="auto">
          <a:xfrm>
            <a:off x="2401888" y="2492375"/>
            <a:ext cx="426243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DEZAVANTAJLARI</a:t>
            </a:r>
          </a:p>
        </p:txBody>
      </p:sp>
      <p:sp>
        <p:nvSpPr>
          <p:cNvPr id="12" name="Yukarı Ok 11"/>
          <p:cNvSpPr/>
          <p:nvPr/>
        </p:nvSpPr>
        <p:spPr>
          <a:xfrm flipV="1">
            <a:off x="422676" y="1034734"/>
            <a:ext cx="1052980" cy="1458162"/>
          </a:xfrm>
          <a:prstGeom prst="up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tr-TR"/>
          </a:p>
        </p:txBody>
      </p:sp>
      <p:sp>
        <p:nvSpPr>
          <p:cNvPr id="29" name="Yukarı Ok 28"/>
          <p:cNvSpPr/>
          <p:nvPr/>
        </p:nvSpPr>
        <p:spPr>
          <a:xfrm flipV="1">
            <a:off x="6899856" y="3742472"/>
            <a:ext cx="745935" cy="982672"/>
          </a:xfrm>
          <a:prstGeom prst="up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tr-TR"/>
          </a:p>
        </p:txBody>
      </p:sp>
      <p:sp>
        <p:nvSpPr>
          <p:cNvPr id="31" name="Yukarı Ok 30"/>
          <p:cNvSpPr/>
          <p:nvPr/>
        </p:nvSpPr>
        <p:spPr>
          <a:xfrm flipV="1">
            <a:off x="7645791" y="3089585"/>
            <a:ext cx="745935" cy="982672"/>
          </a:xfrm>
          <a:prstGeom prst="up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tr-TR"/>
          </a:p>
        </p:txBody>
      </p:sp>
      <p:sp>
        <p:nvSpPr>
          <p:cNvPr id="32" name="Yukarı Ok 31"/>
          <p:cNvSpPr/>
          <p:nvPr/>
        </p:nvSpPr>
        <p:spPr>
          <a:xfrm flipV="1">
            <a:off x="8202549" y="4108160"/>
            <a:ext cx="745935" cy="982672"/>
          </a:xfrm>
          <a:prstGeom prst="up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tr-TR"/>
          </a:p>
        </p:txBody>
      </p:sp>
      <p:sp>
        <p:nvSpPr>
          <p:cNvPr id="33" name="Yukarı Ok 32"/>
          <p:cNvSpPr/>
          <p:nvPr/>
        </p:nvSpPr>
        <p:spPr>
          <a:xfrm flipV="1">
            <a:off x="7637862" y="4386208"/>
            <a:ext cx="564688" cy="704624"/>
          </a:xfrm>
          <a:prstGeom prst="upArrow">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tr-TR"/>
          </a:p>
        </p:txBody>
      </p:sp>
      <p:pic>
        <p:nvPicPr>
          <p:cNvPr id="19479" name="Picture 20" descr="C:\Users\hp\AppData\Local\Microsoft\Windows\Temporary Internet Files\Content.IE5\6EY6Z55Y\MC900441321[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200" y="3503613"/>
            <a:ext cx="172402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883909" y="2205038"/>
            <a:ext cx="5280933"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YAPAY ZEKÂ KAVRAMI</a:t>
            </a:r>
          </a:p>
        </p:txBody>
      </p:sp>
      <p:pic>
        <p:nvPicPr>
          <p:cNvPr id="2056" name="Picture 4" descr="C:\Users\hp\AppData\Local\Microsoft\Windows\Temporary Internet Files\Content.IE5\RN11PPUB\MC90028535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888728">
            <a:off x="7031038" y="1155700"/>
            <a:ext cx="18192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Users\hp\Desktop\head.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50038" y="3321050"/>
            <a:ext cx="23018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2" descr="C:\Users\hp\AppData\Local\Microsoft\Windows\Temporary Internet Files\Content.IE5\6EY6Z55Y\MC900405936[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9888" y="3752850"/>
            <a:ext cx="1525587"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C:\Users\hp\Desktop\BrainChip65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0213" y="947738"/>
            <a:ext cx="1981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kdörtgen 29"/>
          <p:cNvSpPr/>
          <p:nvPr/>
        </p:nvSpPr>
        <p:spPr>
          <a:xfrm>
            <a:off x="185738" y="4854138"/>
            <a:ext cx="8859837" cy="12954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tr-TR"/>
          </a:p>
        </p:txBody>
      </p:sp>
      <p:sp>
        <p:nvSpPr>
          <p:cNvPr id="29" name="Dikdörtgen 28"/>
          <p:cNvSpPr/>
          <p:nvPr/>
        </p:nvSpPr>
        <p:spPr>
          <a:xfrm>
            <a:off x="165100" y="3565088"/>
            <a:ext cx="8859838" cy="9842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tr-TR"/>
          </a:p>
        </p:txBody>
      </p:sp>
      <p:sp>
        <p:nvSpPr>
          <p:cNvPr id="28" name="Dikdörtgen 27"/>
          <p:cNvSpPr/>
          <p:nvPr/>
        </p:nvSpPr>
        <p:spPr>
          <a:xfrm>
            <a:off x="165100" y="2004575"/>
            <a:ext cx="8859838" cy="12969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tr-TR"/>
          </a:p>
        </p:txBody>
      </p:sp>
      <p:sp>
        <p:nvSpPr>
          <p:cNvPr id="20485" name="Metin kutusu 12"/>
          <p:cNvSpPr txBox="1">
            <a:spLocks noChangeArrowheads="1"/>
          </p:cNvSpPr>
          <p:nvPr/>
        </p:nvSpPr>
        <p:spPr bwMode="auto">
          <a:xfrm>
            <a:off x="206375" y="829890"/>
            <a:ext cx="88185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dirty="0">
                <a:latin typeface="Arial" charset="0"/>
              </a:rPr>
              <a:t>Bir önceki bölüm – konu anlatımında bahsettiğimiz avantajların yanında, Yapay </a:t>
            </a:r>
            <a:r>
              <a:rPr lang="tr-TR" altLang="tr-TR" sz="1600" b="1" dirty="0" err="1">
                <a:latin typeface="Arial" charset="0"/>
              </a:rPr>
              <a:t>Zekâ’nın</a:t>
            </a:r>
            <a:r>
              <a:rPr lang="tr-TR" altLang="tr-TR" sz="1600" b="1" dirty="0">
                <a:latin typeface="Arial" charset="0"/>
              </a:rPr>
              <a:t> </a:t>
            </a:r>
          </a:p>
          <a:p>
            <a:pPr eaLnBrk="1" hangingPunct="1">
              <a:spcBef>
                <a:spcPts val="300"/>
              </a:spcBef>
              <a:spcAft>
                <a:spcPts val="300"/>
              </a:spcAft>
            </a:pPr>
            <a:r>
              <a:rPr lang="tr-TR" altLang="tr-TR" sz="1600" b="1" dirty="0">
                <a:latin typeface="Arial" charset="0"/>
              </a:rPr>
              <a:t>hiç mi dezavantajları yoktur? Elbette vardır… Yapay </a:t>
            </a:r>
            <a:r>
              <a:rPr lang="tr-TR" altLang="tr-TR" sz="1600" b="1" dirty="0" err="1">
                <a:latin typeface="Arial" charset="0"/>
              </a:rPr>
              <a:t>Zekâ’nın</a:t>
            </a:r>
            <a:r>
              <a:rPr lang="tr-TR" altLang="tr-TR" sz="1600" b="1" dirty="0">
                <a:latin typeface="Arial" charset="0"/>
              </a:rPr>
              <a:t> başlıca dezavantajlarını</a:t>
            </a:r>
          </a:p>
          <a:p>
            <a:pPr eaLnBrk="1" hangingPunct="1">
              <a:spcBef>
                <a:spcPts val="300"/>
              </a:spcBef>
              <a:spcAft>
                <a:spcPts val="300"/>
              </a:spcAft>
            </a:pPr>
            <a:r>
              <a:rPr lang="tr-TR" altLang="tr-TR" sz="1600" b="1" dirty="0">
                <a:latin typeface="Arial" charset="0"/>
              </a:rPr>
              <a:t>şöyle açıklayabiliriz:</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Metin kutusu 22"/>
          <p:cNvSpPr txBox="1"/>
          <p:nvPr/>
        </p:nvSpPr>
        <p:spPr>
          <a:xfrm>
            <a:off x="206375" y="1828189"/>
            <a:ext cx="9110663" cy="4216400"/>
          </a:xfrm>
          <a:prstGeom prst="rect">
            <a:avLst/>
          </a:prstGeom>
          <a:noFill/>
        </p:spPr>
        <p:txBody>
          <a:bodyPr wrap="none">
            <a:spAutoFit/>
          </a:bodyPr>
          <a:lstStyle/>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Her ne kadar sayısal sistemler üzerine kurulu olması, Yapay Zekâ için önemli olsa da; </a:t>
            </a:r>
          </a:p>
          <a:p>
            <a:pPr fontAlgn="auto">
              <a:spcBef>
                <a:spcPts val="300"/>
              </a:spcBef>
              <a:spcAft>
                <a:spcPts val="300"/>
              </a:spcAft>
              <a:defRPr/>
            </a:pPr>
            <a:r>
              <a:rPr lang="tr-TR" sz="1600" b="1" dirty="0">
                <a:latin typeface="Arial" pitchFamily="34" charset="0"/>
                <a:cs typeface="Arial" pitchFamily="34" charset="0"/>
              </a:rPr>
              <a:t>insanın ve gelişmiş biyolojik varlıkların sahip oldukları düşünce ve davranış sistemi </a:t>
            </a:r>
          </a:p>
          <a:p>
            <a:pPr fontAlgn="auto">
              <a:spcBef>
                <a:spcPts val="300"/>
              </a:spcBef>
              <a:spcAft>
                <a:spcPts val="300"/>
              </a:spcAft>
              <a:defRPr/>
            </a:pPr>
            <a:r>
              <a:rPr lang="tr-TR" sz="1600" b="1" dirty="0">
                <a:latin typeface="Arial" pitchFamily="34" charset="0"/>
                <a:cs typeface="Arial" pitchFamily="34" charset="0"/>
              </a:rPr>
              <a:t>elemanlarının organizasyon yapısına ve karmaşıklığına henüz erişilememiştir. </a:t>
            </a: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Zekâ sistemlerinde insana has duygusal ve psikolojik etkenler devre dışı </a:t>
            </a:r>
          </a:p>
          <a:p>
            <a:pPr fontAlgn="auto">
              <a:spcBef>
                <a:spcPts val="300"/>
              </a:spcBef>
              <a:spcAft>
                <a:spcPts val="300"/>
              </a:spcAft>
              <a:defRPr/>
            </a:pPr>
            <a:r>
              <a:rPr lang="tr-TR" sz="1600" b="1" dirty="0">
                <a:latin typeface="Arial" pitchFamily="34" charset="0"/>
                <a:cs typeface="Arial" pitchFamily="34" charset="0"/>
              </a:rPr>
              <a:t>bırakılmış olsa da; kimi zaman bu tarz duygulara da ihtiyaç duyulması bir gerçektir. </a:t>
            </a: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300"/>
              </a:spcBef>
              <a:spcAft>
                <a:spcPts val="300"/>
              </a:spcAft>
              <a:buFont typeface="Wingdings" pitchFamily="2" charset="2"/>
              <a:buChar char="§"/>
              <a:defRPr/>
            </a:pPr>
            <a:r>
              <a:rPr lang="tr-TR" sz="1600" b="1" dirty="0">
                <a:latin typeface="Arial" pitchFamily="34" charset="0"/>
                <a:cs typeface="Arial" pitchFamily="34" charset="0"/>
              </a:rPr>
              <a:t>Yapay Zekâ, halen büyük ölçüde insan kontrolüne ve tasarımına bağlıdır. Yapay Zekâ </a:t>
            </a:r>
          </a:p>
          <a:p>
            <a:pPr fontAlgn="auto">
              <a:spcBef>
                <a:spcPts val="300"/>
              </a:spcBef>
              <a:spcAft>
                <a:spcPts val="300"/>
              </a:spcAft>
              <a:defRPr/>
            </a:pPr>
            <a:r>
              <a:rPr lang="tr-TR" sz="1600" b="1" dirty="0">
                <a:latin typeface="Arial" pitchFamily="34" charset="0"/>
                <a:cs typeface="Arial" pitchFamily="34" charset="0"/>
              </a:rPr>
              <a:t>yaklaşımları, yöntemleri ve teknikleri insan düşüncesi ürünü olan tasarım ve modellere</a:t>
            </a:r>
          </a:p>
          <a:p>
            <a:pPr fontAlgn="auto">
              <a:spcBef>
                <a:spcPts val="300"/>
              </a:spcBef>
              <a:spcAft>
                <a:spcPts val="300"/>
              </a:spcAft>
              <a:defRPr/>
            </a:pPr>
            <a:r>
              <a:rPr lang="tr-TR" sz="1600" b="1" dirty="0">
                <a:latin typeface="Arial" pitchFamily="34" charset="0"/>
                <a:cs typeface="Arial" pitchFamily="34" charset="0"/>
              </a:rPr>
              <a:t>dayandığından dolayı ister istemez insan hatalarını da beraberinde getirebilmektedir.</a:t>
            </a:r>
          </a:p>
        </p:txBody>
      </p:sp>
      <p:sp>
        <p:nvSpPr>
          <p:cNvPr id="11" name="Metin kutusu 10"/>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510" name="Metin kutusu 9"/>
          <p:cNvSpPr txBox="1">
            <a:spLocks noChangeArrowheads="1"/>
          </p:cNvSpPr>
          <p:nvPr/>
        </p:nvSpPr>
        <p:spPr bwMode="auto">
          <a:xfrm>
            <a:off x="2230438" y="2492375"/>
            <a:ext cx="460533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TARİHSEL GELİŞİMİ</a:t>
            </a:r>
          </a:p>
        </p:txBody>
      </p:sp>
      <p:pic>
        <p:nvPicPr>
          <p:cNvPr id="21512" name="Picture 24" descr="C:\Users\hp\AppData\Local\Microsoft\Windows\Temporary Internet Files\Content.IE5\RN11PPUB\MC90029029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07225" y="3571875"/>
            <a:ext cx="19812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26" descr="C:\Users\hp\AppData\Local\Microsoft\Windows\Temporary Internet Files\Content.IE5\6EY6Z55Y\MM900323804[1].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00050" y="1133475"/>
            <a:ext cx="1406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27" descr="C:\Users\hp\AppData\Local\Microsoft\Windows\Temporary Internet Files\Content.IE5\SXPVMRYU\MC900312644[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0050" y="3770313"/>
            <a:ext cx="15922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Metin kutusu 12"/>
          <p:cNvSpPr txBox="1">
            <a:spLocks noChangeArrowheads="1"/>
          </p:cNvSpPr>
          <p:nvPr/>
        </p:nvSpPr>
        <p:spPr bwMode="auto">
          <a:xfrm>
            <a:off x="206375" y="981075"/>
            <a:ext cx="90630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Yapay Zekâ’nın tarihsel gelişimi konusunda temel düzeyde bilgi sahibi olmak, bu kavramın </a:t>
            </a:r>
          </a:p>
          <a:p>
            <a:pPr eaLnBrk="1" hangingPunct="1">
              <a:spcBef>
                <a:spcPts val="300"/>
              </a:spcBef>
              <a:spcAft>
                <a:spcPts val="300"/>
              </a:spcAft>
            </a:pPr>
            <a:r>
              <a:rPr lang="tr-TR" altLang="tr-TR" sz="1600" b="1">
                <a:latin typeface="Arial" charset="0"/>
              </a:rPr>
              <a:t>ve ilgili bilim alanının çıkış noktası ile ulaşılan noktanın anlaşılması adına son derece </a:t>
            </a:r>
          </a:p>
          <a:p>
            <a:pPr eaLnBrk="1" hangingPunct="1">
              <a:spcBef>
                <a:spcPts val="300"/>
              </a:spcBef>
              <a:spcAft>
                <a:spcPts val="300"/>
              </a:spcAft>
            </a:pPr>
            <a:r>
              <a:rPr lang="tr-TR" altLang="tr-TR" sz="1600" b="1">
                <a:latin typeface="Arial" charset="0"/>
              </a:rPr>
              <a:t>önemlidir.</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2276475"/>
            <a:ext cx="2546350" cy="936625"/>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tr-TR" b="1" dirty="0"/>
              <a:t>Otomatlar </a:t>
            </a:r>
          </a:p>
          <a:p>
            <a:pPr algn="ctr">
              <a:defRPr/>
            </a:pPr>
            <a:r>
              <a:rPr lang="tr-TR" b="1" i="1" dirty="0"/>
              <a:t>(15. 16. </a:t>
            </a:r>
            <a:r>
              <a:rPr lang="tr-TR" b="1" i="1" dirty="0" err="1"/>
              <a:t>YY.lar</a:t>
            </a:r>
            <a:r>
              <a:rPr lang="tr-TR" b="1" i="1" dirty="0"/>
              <a:t>)</a:t>
            </a:r>
            <a:endParaRPr lang="tr-TR" b="1" dirty="0"/>
          </a:p>
        </p:txBody>
      </p:sp>
      <p:pic>
        <p:nvPicPr>
          <p:cNvPr id="22535" name="Picture 11" descr="C:\Users\hp\Desktop\hugo-automaton-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8038" y="1844675"/>
            <a:ext cx="1898650"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2" descr="C:\Users\hp\Desktop\automato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80063" y="2025650"/>
            <a:ext cx="8096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3" descr="C:\Users\hp\Desktop\pierre-jaquet-droz-the-writer-automaton-ancestor-of-modern-computer-9.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04025" y="2276475"/>
            <a:ext cx="150177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Düz Bağlayıcı 3"/>
          <p:cNvCxnSpPr/>
          <p:nvPr/>
        </p:nvCxnSpPr>
        <p:spPr>
          <a:xfrm>
            <a:off x="206375" y="3789363"/>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4149725"/>
            <a:ext cx="2546350" cy="935038"/>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tr-TR" b="1" dirty="0"/>
              <a:t>Mekanik Sistemler</a:t>
            </a:r>
          </a:p>
          <a:p>
            <a:pPr algn="ctr">
              <a:defRPr/>
            </a:pPr>
            <a:r>
              <a:rPr lang="tr-TR" b="1" i="1" dirty="0"/>
              <a:t>(15. 16. </a:t>
            </a:r>
            <a:r>
              <a:rPr lang="tr-TR" b="1" i="1" dirty="0" err="1"/>
              <a:t>YY.lar</a:t>
            </a:r>
            <a:r>
              <a:rPr lang="tr-TR" b="1" i="1" dirty="0"/>
              <a:t>)</a:t>
            </a:r>
            <a:endParaRPr lang="tr-TR" b="1" dirty="0"/>
          </a:p>
        </p:txBody>
      </p:sp>
      <p:pic>
        <p:nvPicPr>
          <p:cNvPr id="22540" name="Picture 14" descr="C:\Users\hp\Desktop\da-vinci-airplane-tm.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1475" y="3987800"/>
            <a:ext cx="14319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5" descr="C:\Users\hp\Desktop\leonardo-da-vinci-helicopter-model.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79613" y="4616450"/>
            <a:ext cx="889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6" descr="C:\Users\hp\Desktop\Giant Catapult Da Vinci Painting.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32138" y="3987800"/>
            <a:ext cx="134461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17" descr="C:\Users\hp\Desktop\Leonardo-Da-Vinci.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91050" y="4394200"/>
            <a:ext cx="12319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Metin kutusu 15"/>
          <p:cNvSpPr txBox="1">
            <a:spLocks noChangeArrowheads="1"/>
          </p:cNvSpPr>
          <p:nvPr/>
        </p:nvSpPr>
        <p:spPr bwMode="auto">
          <a:xfrm>
            <a:off x="4427538" y="5973763"/>
            <a:ext cx="1535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Leonardo Da Vinci</a:t>
            </a:r>
          </a:p>
        </p:txBody>
      </p:sp>
      <p:sp>
        <p:nvSpPr>
          <p:cNvPr id="18" name="Metin kutusu 17"/>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tr-TR" b="1" dirty="0"/>
              <a:t>İlk Hesap Makineleri </a:t>
            </a:r>
            <a:r>
              <a:rPr lang="tr-TR" b="1" i="1" dirty="0"/>
              <a:t>(17. YY.)</a:t>
            </a:r>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860800"/>
            <a:ext cx="2546350" cy="936625"/>
          </a:xfrm>
          <a:prstGeom prst="snip2Diag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tr-TR" b="1" dirty="0"/>
              <a:t>İkili (</a:t>
            </a:r>
            <a:r>
              <a:rPr lang="tr-TR" b="1" dirty="0" err="1"/>
              <a:t>Binary</a:t>
            </a:r>
            <a:r>
              <a:rPr lang="tr-TR" b="1" dirty="0"/>
              <a:t>) Sayı Sistemi </a:t>
            </a:r>
            <a:r>
              <a:rPr lang="tr-TR" b="1" i="1" dirty="0"/>
              <a:t>(17. YY.)</a:t>
            </a:r>
          </a:p>
        </p:txBody>
      </p:sp>
      <p:pic>
        <p:nvPicPr>
          <p:cNvPr id="23560" name="Picture 2" descr="C:\Users\hp\Desktop\Shikkar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836613"/>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Metin kutusu 15"/>
          <p:cNvSpPr txBox="1">
            <a:spLocks noChangeArrowheads="1"/>
          </p:cNvSpPr>
          <p:nvPr/>
        </p:nvSpPr>
        <p:spPr bwMode="auto">
          <a:xfrm>
            <a:off x="3251200" y="2455863"/>
            <a:ext cx="1552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Wilhelm Schickard</a:t>
            </a:r>
          </a:p>
        </p:txBody>
      </p:sp>
      <p:pic>
        <p:nvPicPr>
          <p:cNvPr id="23562" name="Picture 3" descr="C:\Users\hp\Desktop\Schickard-Machine-1623.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4725" y="971550"/>
            <a:ext cx="1514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4" descr="C:\Users\hp\Desktop\1949xmsh4mwdkjpg.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13575" y="873125"/>
            <a:ext cx="110013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Metin kutusu 15"/>
          <p:cNvSpPr txBox="1">
            <a:spLocks noChangeArrowheads="1"/>
          </p:cNvSpPr>
          <p:nvPr/>
        </p:nvSpPr>
        <p:spPr bwMode="auto">
          <a:xfrm>
            <a:off x="6948488" y="2036763"/>
            <a:ext cx="1165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Blaise Pascal</a:t>
            </a:r>
          </a:p>
        </p:txBody>
      </p:sp>
      <p:pic>
        <p:nvPicPr>
          <p:cNvPr id="23565" name="Picture 5" descr="C:\Users\hp\Desktop\10302624.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77025" y="2424113"/>
            <a:ext cx="1792288"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6" descr="C:\Users\hp\Desktop\Gottfried_Wilhelm_von_Leibniz.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1188" y="3857625"/>
            <a:ext cx="1423987"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7" name="Metin kutusu 15"/>
          <p:cNvSpPr txBox="1">
            <a:spLocks noChangeArrowheads="1"/>
          </p:cNvSpPr>
          <p:nvPr/>
        </p:nvSpPr>
        <p:spPr bwMode="auto">
          <a:xfrm>
            <a:off x="279400" y="5626100"/>
            <a:ext cx="2087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Gottfried Wilhelm Leibniz </a:t>
            </a:r>
          </a:p>
        </p:txBody>
      </p:sp>
      <p:pic>
        <p:nvPicPr>
          <p:cNvPr id="23568" name="Picture 7" descr="C:\Users\hp\Desktop\binary.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43213" y="3875088"/>
            <a:ext cx="25098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Metin kutusu 17"/>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tr-TR" b="1" dirty="0"/>
              <a:t>İlk Programlanabilir Sistemler </a:t>
            </a:r>
            <a:r>
              <a:rPr lang="tr-TR" b="1" i="1" dirty="0"/>
              <a:t>(19. YY.)</a:t>
            </a:r>
            <a:endParaRPr lang="tr-TR" b="1" dirty="0"/>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860800"/>
            <a:ext cx="2546350" cy="936625"/>
          </a:xfrm>
          <a:prstGeom prst="snip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tr-TR" b="1" dirty="0"/>
              <a:t>Modern </a:t>
            </a:r>
            <a:r>
              <a:rPr lang="tr-TR" b="1" dirty="0" err="1"/>
              <a:t>Mantık’ın</a:t>
            </a:r>
            <a:r>
              <a:rPr lang="tr-TR" b="1" dirty="0"/>
              <a:t> Temelleri </a:t>
            </a:r>
          </a:p>
          <a:p>
            <a:pPr algn="ctr">
              <a:defRPr/>
            </a:pPr>
            <a:r>
              <a:rPr lang="tr-TR" b="1" i="1" dirty="0"/>
              <a:t>(19. 20. </a:t>
            </a:r>
            <a:r>
              <a:rPr lang="tr-TR" b="1" i="1" dirty="0" err="1"/>
              <a:t>YY.lar</a:t>
            </a:r>
            <a:r>
              <a:rPr lang="tr-TR" b="1" i="1" dirty="0"/>
              <a:t>)</a:t>
            </a:r>
            <a:endParaRPr lang="tr-TR" b="1" dirty="0"/>
          </a:p>
        </p:txBody>
      </p:sp>
      <p:sp>
        <p:nvSpPr>
          <p:cNvPr id="24584" name="Metin kutusu 15"/>
          <p:cNvSpPr txBox="1">
            <a:spLocks noChangeArrowheads="1"/>
          </p:cNvSpPr>
          <p:nvPr/>
        </p:nvSpPr>
        <p:spPr bwMode="auto">
          <a:xfrm>
            <a:off x="3251200" y="2455863"/>
            <a:ext cx="14827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Charles Babbage </a:t>
            </a:r>
          </a:p>
        </p:txBody>
      </p:sp>
      <p:sp>
        <p:nvSpPr>
          <p:cNvPr id="24585" name="Metin kutusu 15"/>
          <p:cNvSpPr txBox="1">
            <a:spLocks noChangeArrowheads="1"/>
          </p:cNvSpPr>
          <p:nvPr/>
        </p:nvSpPr>
        <p:spPr bwMode="auto">
          <a:xfrm>
            <a:off x="7531100" y="2503488"/>
            <a:ext cx="1165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Ada Lovelace</a:t>
            </a:r>
          </a:p>
        </p:txBody>
      </p:sp>
      <p:pic>
        <p:nvPicPr>
          <p:cNvPr id="24586" name="Picture 2" descr="C:\Users\hp\Desktop\Charles-Babbag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16288" y="803275"/>
            <a:ext cx="1354137"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3" descr="C:\Users\hp\Desktop\2009-Mayis-fark_makinesi.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38700" y="849313"/>
            <a:ext cx="2201863"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4" descr="C:\Users\hp\Desktop\ezine_73_0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27938" y="1028700"/>
            <a:ext cx="97155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5" descr="C:\Users\hp\Desktop\il_340x270.394279920_1uau.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18225" y="2538413"/>
            <a:ext cx="123666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 descr="C:\Users\hp\Desktop\Boole-standrews.jpe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9888" y="3743325"/>
            <a:ext cx="12192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Metin kutusu 15"/>
          <p:cNvSpPr txBox="1">
            <a:spLocks noChangeArrowheads="1"/>
          </p:cNvSpPr>
          <p:nvPr/>
        </p:nvSpPr>
        <p:spPr bwMode="auto">
          <a:xfrm>
            <a:off x="358775" y="5373688"/>
            <a:ext cx="1193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George Boole</a:t>
            </a:r>
          </a:p>
        </p:txBody>
      </p:sp>
      <p:pic>
        <p:nvPicPr>
          <p:cNvPr id="24592" name="Picture 7" descr="C:\Users\hp\Desktop\220px-Young_frege.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41538" y="4329113"/>
            <a:ext cx="1223962"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3" name="Metin kutusu 15"/>
          <p:cNvSpPr txBox="1">
            <a:spLocks noChangeArrowheads="1"/>
          </p:cNvSpPr>
          <p:nvPr/>
        </p:nvSpPr>
        <p:spPr bwMode="auto">
          <a:xfrm>
            <a:off x="2141538" y="5789613"/>
            <a:ext cx="11953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Gottlob Frege</a:t>
            </a:r>
          </a:p>
        </p:txBody>
      </p:sp>
      <p:pic>
        <p:nvPicPr>
          <p:cNvPr id="24594" name="Picture 8" descr="C:\Users\hp\Desktop\russell.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781425" y="3860800"/>
            <a:ext cx="1905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5" name="Metin kutusu 15"/>
          <p:cNvSpPr txBox="1">
            <a:spLocks noChangeArrowheads="1"/>
          </p:cNvSpPr>
          <p:nvPr/>
        </p:nvSpPr>
        <p:spPr bwMode="auto">
          <a:xfrm>
            <a:off x="3781425" y="5233988"/>
            <a:ext cx="190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en-US" altLang="tr-TR" sz="1200" b="1">
                <a:latin typeface="Arial" charset="0"/>
              </a:rPr>
              <a:t>Bertrand Russell</a:t>
            </a:r>
            <a:r>
              <a:rPr lang="tr-TR" altLang="tr-TR" sz="1200" b="1">
                <a:latin typeface="Arial" charset="0"/>
              </a:rPr>
              <a:t> &amp; </a:t>
            </a:r>
            <a:r>
              <a:rPr lang="en-US" altLang="tr-TR" sz="1200" b="1">
                <a:latin typeface="Arial" charset="0"/>
              </a:rPr>
              <a:t>Alfred North Whitehead</a:t>
            </a:r>
            <a:endParaRPr lang="tr-TR" altLang="tr-TR" sz="1200" b="1">
              <a:latin typeface="Arial" charset="0"/>
            </a:endParaRPr>
          </a:p>
        </p:txBody>
      </p:sp>
      <p:pic>
        <p:nvPicPr>
          <p:cNvPr id="24596" name="Picture 9" descr="C:\Users\hp\Desktop\Pmdsgdbhxdfgb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868639" y="4966705"/>
            <a:ext cx="854754" cy="134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Metin kutusu 21"/>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tr-TR" b="1" dirty="0"/>
              <a:t>Bilgisayar </a:t>
            </a:r>
            <a:r>
              <a:rPr lang="tr-TR" b="1" dirty="0" err="1"/>
              <a:t>Bilimleri’nin</a:t>
            </a:r>
            <a:r>
              <a:rPr lang="tr-TR" b="1" dirty="0"/>
              <a:t> Teorik Temelleri </a:t>
            </a:r>
            <a:r>
              <a:rPr lang="tr-TR" b="1" i="1" dirty="0"/>
              <a:t>(1931)</a:t>
            </a:r>
            <a:endParaRPr lang="tr-TR" b="1" dirty="0"/>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860800"/>
            <a:ext cx="2546350" cy="936625"/>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Alan Turing ve Çalışmaları </a:t>
            </a:r>
          </a:p>
          <a:p>
            <a:pPr algn="ctr">
              <a:defRPr/>
            </a:pPr>
            <a:r>
              <a:rPr lang="tr-TR" b="1" i="1" dirty="0"/>
              <a:t>(1940’lı ve 50’li Yıllar)</a:t>
            </a:r>
            <a:endParaRPr lang="tr-TR" b="1" dirty="0"/>
          </a:p>
        </p:txBody>
      </p:sp>
      <p:sp>
        <p:nvSpPr>
          <p:cNvPr id="25608" name="Metin kutusu 15"/>
          <p:cNvSpPr txBox="1">
            <a:spLocks noChangeArrowheads="1"/>
          </p:cNvSpPr>
          <p:nvPr/>
        </p:nvSpPr>
        <p:spPr bwMode="auto">
          <a:xfrm>
            <a:off x="3311525" y="2455863"/>
            <a:ext cx="13573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Kurt Gödel</a:t>
            </a:r>
          </a:p>
        </p:txBody>
      </p:sp>
      <p:sp>
        <p:nvSpPr>
          <p:cNvPr id="25609" name="Metin kutusu 15"/>
          <p:cNvSpPr txBox="1">
            <a:spLocks noChangeArrowheads="1"/>
          </p:cNvSpPr>
          <p:nvPr/>
        </p:nvSpPr>
        <p:spPr bwMode="auto">
          <a:xfrm>
            <a:off x="157163" y="5527675"/>
            <a:ext cx="17510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Alan Mathison Turing</a:t>
            </a:r>
          </a:p>
        </p:txBody>
      </p:sp>
      <p:pic>
        <p:nvPicPr>
          <p:cNvPr id="25610" name="Picture 2" descr="C:\Users\hp\Desktop\godel_photo.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3275" y="654050"/>
            <a:ext cx="1265238"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3" descr="C:\Users\hp\Desktop\gdelii4-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59413" y="968375"/>
            <a:ext cx="27241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2" name="Metin kutusu 15"/>
          <p:cNvSpPr txBox="1">
            <a:spLocks noChangeArrowheads="1"/>
          </p:cNvSpPr>
          <p:nvPr/>
        </p:nvSpPr>
        <p:spPr bwMode="auto">
          <a:xfrm>
            <a:off x="5940425" y="3068638"/>
            <a:ext cx="18669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Einstein &amp; Gödel</a:t>
            </a:r>
          </a:p>
        </p:txBody>
      </p:sp>
      <p:pic>
        <p:nvPicPr>
          <p:cNvPr id="25613" name="Picture 4" descr="C:\Users\hp\Desktop\1394394253_turing.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9100" y="3800475"/>
            <a:ext cx="1303338"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5" descr="C:\Users\hp\Desktop\1024px-Model_of_a_Turing_machin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32550" y="5013176"/>
            <a:ext cx="1851025"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6" descr="C:\Users\hp\Desktop\500px-State_diagram_3_state_busy_beaver_4_.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98900" y="3754438"/>
            <a:ext cx="1879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7" descr="C:\Users\hp\Desktop\turingMachine.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367213" y="5253038"/>
            <a:ext cx="16462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8" descr="C:\Users\hp\Desktop\Turing_Test_version_3.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19325" y="4230688"/>
            <a:ext cx="1392238"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Metin kutusu 18"/>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Sibernetik </a:t>
            </a:r>
            <a:r>
              <a:rPr lang="tr-TR" b="1" i="1" dirty="0"/>
              <a:t>(1948)</a:t>
            </a:r>
            <a:endParaRPr lang="tr-TR" b="1" dirty="0"/>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860800"/>
            <a:ext cx="2546350" cy="936625"/>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İlk Yapay Zekâ Tabanlı Yazılımlar</a:t>
            </a:r>
          </a:p>
          <a:p>
            <a:pPr algn="ctr">
              <a:defRPr/>
            </a:pPr>
            <a:r>
              <a:rPr lang="tr-TR" b="1" i="1" dirty="0"/>
              <a:t>(1950’li Yıllar)</a:t>
            </a:r>
          </a:p>
        </p:txBody>
      </p:sp>
      <p:sp>
        <p:nvSpPr>
          <p:cNvPr id="26632" name="Metin kutusu 15"/>
          <p:cNvSpPr txBox="1">
            <a:spLocks noChangeArrowheads="1"/>
          </p:cNvSpPr>
          <p:nvPr/>
        </p:nvSpPr>
        <p:spPr bwMode="auto">
          <a:xfrm>
            <a:off x="3311525" y="2455863"/>
            <a:ext cx="13573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tr-TR" altLang="tr-TR" sz="1200" b="1">
                <a:latin typeface="Arial" charset="0"/>
              </a:rPr>
              <a:t>Norbert Wiener</a:t>
            </a:r>
          </a:p>
        </p:txBody>
      </p:sp>
      <p:sp>
        <p:nvSpPr>
          <p:cNvPr id="26633" name="Metin kutusu 15"/>
          <p:cNvSpPr txBox="1">
            <a:spLocks noChangeArrowheads="1"/>
          </p:cNvSpPr>
          <p:nvPr/>
        </p:nvSpPr>
        <p:spPr bwMode="auto">
          <a:xfrm>
            <a:off x="514350" y="5805488"/>
            <a:ext cx="2343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Aft>
                <a:spcPts val="600"/>
              </a:spcAft>
            </a:pPr>
            <a:r>
              <a:rPr lang="de-DE" altLang="tr-TR" sz="1200" b="1">
                <a:latin typeface="Arial" charset="0"/>
              </a:rPr>
              <a:t>Herbert Simon </a:t>
            </a:r>
            <a:r>
              <a:rPr lang="tr-TR" altLang="tr-TR" sz="1200" b="1">
                <a:latin typeface="Arial" charset="0"/>
              </a:rPr>
              <a:t>&amp; </a:t>
            </a:r>
            <a:r>
              <a:rPr lang="de-DE" altLang="tr-TR" sz="1200" b="1">
                <a:latin typeface="Arial" charset="0"/>
              </a:rPr>
              <a:t>Allen Newell</a:t>
            </a:r>
            <a:endParaRPr lang="tr-TR" altLang="tr-TR" sz="1200" b="1">
              <a:latin typeface="Arial" charset="0"/>
            </a:endParaRPr>
          </a:p>
        </p:txBody>
      </p:sp>
      <p:pic>
        <p:nvPicPr>
          <p:cNvPr id="26634" name="Picture 2" descr="C:\Users\hp\Desktop\img00015.jpg"/>
          <p:cNvPicPr>
            <a:picLocks noChangeAspect="1" noChangeArrowheads="1"/>
          </p:cNvPicPr>
          <p:nvPr/>
        </p:nvPicPr>
        <p:blipFill>
          <a:blip r:embed="rId2" cstate="screen">
            <a:extLst>
              <a:ext uri="{28A0092B-C50C-407E-A947-70E740481C1C}">
                <a14:useLocalDpi xmlns:a14="http://schemas.microsoft.com/office/drawing/2010/main"/>
              </a:ext>
            </a:extLst>
          </a:blip>
          <a:srcRect t="2132" r="10593" b="2635"/>
          <a:stretch>
            <a:fillRect/>
          </a:stretch>
        </p:blipFill>
        <p:spPr bwMode="auto">
          <a:xfrm>
            <a:off x="3311525" y="620713"/>
            <a:ext cx="12811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3" descr="C:\Users\hp\Desktop\ar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38700" y="871538"/>
            <a:ext cx="20193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4" descr="C:\Users\hp\Desktop\Cybernetics06.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92950" y="1749425"/>
            <a:ext cx="178752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5" descr="C:\Users\hp\Desktop\v3_slide0130_image033.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0863" y="3875088"/>
            <a:ext cx="2328862"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6" descr="C:\Users\hp\Desktop\chess-shannon-type-a.png"/>
          <p:cNvPicPr>
            <a:picLocks noChangeAspect="1" noChangeArrowheads="1"/>
          </p:cNvPicPr>
          <p:nvPr/>
        </p:nvPicPr>
        <p:blipFill>
          <a:blip r:embed="rId6" cstate="screen">
            <a:extLst>
              <a:ext uri="{28A0092B-C50C-407E-A947-70E740481C1C}">
                <a14:useLocalDpi xmlns:a14="http://schemas.microsoft.com/office/drawing/2010/main"/>
              </a:ext>
            </a:extLst>
          </a:blip>
          <a:srcRect l="6989" r="12859"/>
          <a:stretch>
            <a:fillRect/>
          </a:stretch>
        </p:blipFill>
        <p:spPr bwMode="auto">
          <a:xfrm>
            <a:off x="3246438" y="3684588"/>
            <a:ext cx="2541587"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7" descr="C:\Users\hp\Desktop\crapsout.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886200" y="5194247"/>
            <a:ext cx="10759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8" descr="C:\Users\hp\Desktop\4.3_BSD_UWisc_VAX_Emulation_Lisp_Manual.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508625" y="5095822"/>
            <a:ext cx="196532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9" descr="C:\Users\hp\Desktop\LISP_machine.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919790" y="5078413"/>
            <a:ext cx="960683" cy="127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Metin kutusu 18"/>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Yapay </a:t>
            </a:r>
            <a:r>
              <a:rPr lang="tr-TR" b="1" dirty="0" err="1"/>
              <a:t>Zekâ’nın</a:t>
            </a:r>
            <a:r>
              <a:rPr lang="tr-TR" b="1" dirty="0"/>
              <a:t> Resmi Olarak Tanımlanması</a:t>
            </a:r>
          </a:p>
          <a:p>
            <a:pPr algn="ctr">
              <a:defRPr/>
            </a:pPr>
            <a:r>
              <a:rPr lang="tr-TR" b="1" i="1" dirty="0"/>
              <a:t>(1956)</a:t>
            </a:r>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717032"/>
            <a:ext cx="2546350" cy="936625"/>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Yapay Zekâ Alanında </a:t>
            </a:r>
            <a:r>
              <a:rPr lang="tr-TR" b="1" dirty="0" err="1"/>
              <a:t>Yazılımsal</a:t>
            </a:r>
            <a:r>
              <a:rPr lang="tr-TR" b="1" dirty="0"/>
              <a:t> Gelişmeler</a:t>
            </a:r>
          </a:p>
          <a:p>
            <a:pPr algn="ctr">
              <a:defRPr/>
            </a:pPr>
            <a:r>
              <a:rPr lang="tr-TR" b="1" i="1" dirty="0"/>
              <a:t>(1960’lı ve 70’li Yıllar)</a:t>
            </a:r>
          </a:p>
        </p:txBody>
      </p:sp>
      <p:pic>
        <p:nvPicPr>
          <p:cNvPr id="27656" name="Picture 2" descr="C:\Users\hp\Desktop\Adsdsdsız.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95663" y="958850"/>
            <a:ext cx="5214937"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3" descr="C:\Users\hp\Desktop\3807268_ori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9900" y="3860800"/>
            <a:ext cx="32670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4" descr="C:\Users\hp\Desktop\4966605.gif"/>
          <p:cNvPicPr>
            <a:picLocks noChangeAspect="1" noChangeArrowheads="1"/>
          </p:cNvPicPr>
          <p:nvPr/>
        </p:nvPicPr>
        <p:blipFill>
          <a:blip r:embed="rId4" cstate="screen">
            <a:extLst>
              <a:ext uri="{28A0092B-C50C-407E-A947-70E740481C1C}">
                <a14:useLocalDpi xmlns:a14="http://schemas.microsoft.com/office/drawing/2010/main"/>
              </a:ext>
            </a:extLst>
          </a:blip>
          <a:srcRect b="10487"/>
          <a:stretch>
            <a:fillRect/>
          </a:stretch>
        </p:blipFill>
        <p:spPr bwMode="auto">
          <a:xfrm>
            <a:off x="3995936" y="4792205"/>
            <a:ext cx="2736304" cy="159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etin kutusu 12"/>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Çapraz Köşesi Kesik Dikdörtgen 1"/>
          <p:cNvSpPr/>
          <p:nvPr/>
        </p:nvSpPr>
        <p:spPr>
          <a:xfrm>
            <a:off x="441325" y="1989138"/>
            <a:ext cx="2546350" cy="935037"/>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Yapay Zekâ Alanında Hızlanan Gelişmeler</a:t>
            </a:r>
          </a:p>
          <a:p>
            <a:pPr algn="ctr">
              <a:defRPr/>
            </a:pPr>
            <a:r>
              <a:rPr lang="tr-TR" b="1" i="1" dirty="0"/>
              <a:t>(1970’li Yıllar … 1990)</a:t>
            </a:r>
          </a:p>
        </p:txBody>
      </p:sp>
      <p:cxnSp>
        <p:nvCxnSpPr>
          <p:cNvPr id="4" name="Düz Bağlayıcı 3"/>
          <p:cNvCxnSpPr/>
          <p:nvPr/>
        </p:nvCxnSpPr>
        <p:spPr>
          <a:xfrm>
            <a:off x="206375" y="3500438"/>
            <a:ext cx="868680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7" name="Çapraz Köşesi Kesik Dikdörtgen 16"/>
          <p:cNvSpPr/>
          <p:nvPr/>
        </p:nvSpPr>
        <p:spPr>
          <a:xfrm>
            <a:off x="6084888" y="3860800"/>
            <a:ext cx="2546350" cy="936625"/>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tr-TR" b="1" dirty="0"/>
              <a:t>Yapay Zekâ Alanında 90’lardan Günümüze…</a:t>
            </a:r>
          </a:p>
        </p:txBody>
      </p:sp>
      <p:sp>
        <p:nvSpPr>
          <p:cNvPr id="28680" name="Metin kutusu 12"/>
          <p:cNvSpPr txBox="1">
            <a:spLocks noChangeArrowheads="1"/>
          </p:cNvSpPr>
          <p:nvPr/>
        </p:nvSpPr>
        <p:spPr bwMode="auto">
          <a:xfrm>
            <a:off x="3563938" y="1006475"/>
            <a:ext cx="51847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
            </a:pPr>
            <a:r>
              <a:rPr lang="tr-TR" altLang="tr-TR" sz="1600" b="1" dirty="0">
                <a:latin typeface="Arial" charset="0"/>
              </a:rPr>
              <a:t>Yeni zeki yazılım ve makine projeleri,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Yeni Yapay Zekâ yaklaşım, yöntem ve teknikleri,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Çok-disiplinli özelliğin ön plana çıkması,</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Yapay </a:t>
            </a:r>
            <a:r>
              <a:rPr lang="tr-TR" altLang="tr-TR" sz="1600" b="1" dirty="0" err="1">
                <a:latin typeface="Arial" charset="0"/>
              </a:rPr>
              <a:t>Zekâ’nın</a:t>
            </a:r>
            <a:r>
              <a:rPr lang="tr-TR" altLang="tr-TR" sz="1600" b="1" dirty="0">
                <a:latin typeface="Arial" charset="0"/>
              </a:rPr>
              <a:t> günlük hayata daha fazla nüfuz etmesi</a:t>
            </a:r>
          </a:p>
        </p:txBody>
      </p:sp>
      <p:sp>
        <p:nvSpPr>
          <p:cNvPr id="28681" name="Metin kutusu 13"/>
          <p:cNvSpPr txBox="1">
            <a:spLocks noChangeArrowheads="1"/>
          </p:cNvSpPr>
          <p:nvPr/>
        </p:nvSpPr>
        <p:spPr bwMode="auto">
          <a:xfrm>
            <a:off x="441325" y="3717032"/>
            <a:ext cx="53546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Font typeface="Wingdings" pitchFamily="2" charset="2"/>
              <a:buChar char="§"/>
            </a:pPr>
            <a:r>
              <a:rPr lang="tr-TR" altLang="tr-TR" sz="1600" b="1" dirty="0">
                <a:latin typeface="Arial" charset="0"/>
              </a:rPr>
              <a:t>Makine Öğrenmesi,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Yeni, gelişmiş zeki yazılım ve makine projeleri,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Yeni Yapay Zekâ yaklaşım, yöntem ve teknikleri ve var olanların geliştirilmesi,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err="1">
                <a:latin typeface="Arial" charset="0"/>
              </a:rPr>
              <a:t>Hibrit</a:t>
            </a:r>
            <a:r>
              <a:rPr lang="tr-TR" altLang="tr-TR" sz="1600" b="1" dirty="0">
                <a:latin typeface="Arial" charset="0"/>
              </a:rPr>
              <a:t> Yapay Zekâ yaklaşımların geliştirilmesi,</a:t>
            </a:r>
          </a:p>
          <a:p>
            <a:pPr eaLnBrk="1" hangingPunct="1">
              <a:buFont typeface="Wingdings" pitchFamily="2" charset="2"/>
              <a:buChar char="§"/>
            </a:pPr>
            <a:endParaRPr lang="tr-TR" altLang="tr-TR" sz="1600" b="1" dirty="0">
              <a:latin typeface="Arial" charset="0"/>
            </a:endParaRPr>
          </a:p>
          <a:p>
            <a:pPr eaLnBrk="1" hangingPunct="1">
              <a:buFont typeface="Wingdings" pitchFamily="2" charset="2"/>
              <a:buChar char="§"/>
            </a:pPr>
            <a:r>
              <a:rPr lang="tr-TR" altLang="tr-TR" sz="1600" b="1" dirty="0">
                <a:latin typeface="Arial" charset="0"/>
              </a:rPr>
              <a:t>Günlük hayatta daha fazla Yapay Zekâ…</a:t>
            </a:r>
          </a:p>
        </p:txBody>
      </p:sp>
      <p:sp>
        <p:nvSpPr>
          <p:cNvPr id="11" name="Metin kutusu 10"/>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264059" y="1916113"/>
            <a:ext cx="6520631"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YAPAY ZEKÂ PROBLEMLERİ</a:t>
            </a:r>
          </a:p>
          <a:p>
            <a:pPr algn="ctr" eaLnBrk="1" hangingPunct="1">
              <a:spcBef>
                <a:spcPts val="300"/>
              </a:spcBef>
              <a:spcAft>
                <a:spcPts val="300"/>
              </a:spcAft>
            </a:pPr>
            <a:r>
              <a:rPr lang="tr-TR" altLang="tr-TR" sz="3600" b="1" dirty="0">
                <a:solidFill>
                  <a:srgbClr val="C00000"/>
                </a:solidFill>
                <a:latin typeface="Arial" charset="0"/>
              </a:rPr>
              <a:t>VE UYGULAMA ALANLARI</a:t>
            </a:r>
          </a:p>
        </p:txBody>
      </p:sp>
      <p:pic>
        <p:nvPicPr>
          <p:cNvPr id="2056" name="Picture 4" descr="C:\Users\hp\AppData\Local\Microsoft\Windows\Temporary Internet Files\Content.IE5\RN11PPUB\MC90028535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888728">
            <a:off x="539750" y="4049713"/>
            <a:ext cx="181927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Users\hp\Desktop\head.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50038" y="3321050"/>
            <a:ext cx="23018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6" descr="C:\Users\hp\AppData\Local\Microsoft\Windows\Temporary Internet Files\Content.IE5\SXPVMRYU\MC900229685[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9725" y="941388"/>
            <a:ext cx="12573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2" descr="C:\Users\hp\Desktop\akılzekaegitmenegitimig.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488819">
            <a:off x="6818313" y="1104900"/>
            <a:ext cx="19161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1179513" y="2492375"/>
            <a:ext cx="670718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dirty="0">
                <a:latin typeface="Arial" charset="0"/>
              </a:rPr>
              <a:t>AKIL VE ZEKÂ KAVRAMLARI </a:t>
            </a:r>
          </a:p>
          <a:p>
            <a:pPr algn="ctr" eaLnBrk="1" hangingPunct="1">
              <a:spcBef>
                <a:spcPts val="300"/>
              </a:spcBef>
              <a:spcAft>
                <a:spcPts val="300"/>
              </a:spcAft>
            </a:pPr>
            <a:r>
              <a:rPr lang="tr-TR" altLang="tr-TR" sz="3600" b="1" dirty="0">
                <a:latin typeface="Arial" charset="0"/>
              </a:rPr>
              <a:t>ÜZERİNE</a:t>
            </a:r>
          </a:p>
        </p:txBody>
      </p:sp>
      <p:pic>
        <p:nvPicPr>
          <p:cNvPr id="3079" name="Picture 3" descr="C:\Users\hp\AppData\Local\Microsoft\Windows\Temporary Internet Files\Content.IE5\SXPVMRYU\MC90019632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493654">
            <a:off x="7789863" y="1185863"/>
            <a:ext cx="94138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4" descr="C:\Users\hp\AppData\Local\Microsoft\Windows\Temporary Internet Files\Content.IE5\RN11PPUB\MC900285350[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709719">
            <a:off x="493713" y="1052513"/>
            <a:ext cx="181927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5" descr="C:\Users\hp\AppData\Local\Microsoft\Windows\Temporary Internet Files\Content.IE5\9F8U0IRN\MC900318226[2].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51725" y="3770313"/>
            <a:ext cx="12573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6" descr="C:\Users\hp\AppData\Local\Microsoft\Windows\Temporary Internet Files\Content.IE5\SXPVMRYU\MC900229685[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9075" y="3848100"/>
            <a:ext cx="12573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Metin kutusu 11"/>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2028825" y="2492375"/>
            <a:ext cx="500856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 İLE </a:t>
            </a:r>
          </a:p>
          <a:p>
            <a:pPr algn="ctr" eaLnBrk="1" hangingPunct="1">
              <a:spcBef>
                <a:spcPts val="300"/>
              </a:spcBef>
              <a:spcAft>
                <a:spcPts val="300"/>
              </a:spcAft>
            </a:pPr>
            <a:r>
              <a:rPr lang="tr-TR" altLang="tr-TR" sz="3600" b="1">
                <a:latin typeface="Arial" charset="0"/>
              </a:rPr>
              <a:t>NELER YAPILABİLİR?</a:t>
            </a:r>
          </a:p>
        </p:txBody>
      </p:sp>
      <p:pic>
        <p:nvPicPr>
          <p:cNvPr id="3079" name="Picture 3" descr="C:\Users\hp\AppData\Local\Microsoft\Windows\Temporary Internet Files\Content.IE5\SXPVMRYU\MC90019632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493654">
            <a:off x="7843838" y="3830638"/>
            <a:ext cx="94138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5" descr="C:\Users\hp\AppData\Local\Microsoft\Windows\Temporary Internet Files\Content.IE5\9F8U0IRN\MC900318226[2].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7350" y="3573463"/>
            <a:ext cx="12573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pic>
        <p:nvPicPr>
          <p:cNvPr id="3082" name="Picture 11" descr="C:\Users\hp\Desktop\BrainChip65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80225" y="1168400"/>
            <a:ext cx="1981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2" descr="C:\Users\hp\AppData\Local\Microsoft\Windows\Temporary Internet Files\Content.IE5\6EY6Z55Y\MC900405936[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6713" y="963613"/>
            <a:ext cx="1525587"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195513" y="1844675"/>
            <a:ext cx="4248150" cy="331311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tr-TR"/>
          </a:p>
        </p:txBody>
      </p:sp>
      <p:sp>
        <p:nvSpPr>
          <p:cNvPr id="2" name="Çapraz Köşesi Kesik Dikdörtgen 1"/>
          <p:cNvSpPr/>
          <p:nvPr/>
        </p:nvSpPr>
        <p:spPr>
          <a:xfrm>
            <a:off x="657225" y="1557338"/>
            <a:ext cx="6002338" cy="874712"/>
          </a:xfrm>
          <a:prstGeom prst="snip2DiagRect">
            <a:avLst/>
          </a:prstGeom>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tr-TR" sz="1600" dirty="0"/>
              <a:t>İnsan düşünce sistemini taklit ederek, karmaşık problemleri çözmek;</a:t>
            </a:r>
          </a:p>
        </p:txBody>
      </p:sp>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Yuvarlatılmış Dikdörtgen 12"/>
          <p:cNvSpPr/>
          <p:nvPr/>
        </p:nvSpPr>
        <p:spPr>
          <a:xfrm>
            <a:off x="3203848" y="4653136"/>
            <a:ext cx="5472608" cy="1008112"/>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tr-TR" sz="1600" dirty="0"/>
              <a:t>Yeni edindiği bilgileri, eskileriyle harmanlayarak; sahip olduğu bilgi tabanını (</a:t>
            </a:r>
            <a:r>
              <a:rPr lang="tr-TR" sz="1600" dirty="0" err="1"/>
              <a:t>knowledge-base</a:t>
            </a:r>
            <a:r>
              <a:rPr lang="tr-TR" sz="1600" dirty="0"/>
              <a:t>) genişletmek;</a:t>
            </a:r>
          </a:p>
        </p:txBody>
      </p:sp>
      <p:sp>
        <p:nvSpPr>
          <p:cNvPr id="4106"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Yapay Zekâ tabanlı sistemlerin şu işlevleri yerine getirebileceğini ifade etmek mümkündür:</a:t>
            </a:r>
          </a:p>
        </p:txBody>
      </p:sp>
      <p:pic>
        <p:nvPicPr>
          <p:cNvPr id="17"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33725" y="2420938"/>
            <a:ext cx="23018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ynı Yan Köşesi Kesik Dikdörtgen 19"/>
          <p:cNvSpPr/>
          <p:nvPr/>
        </p:nvSpPr>
        <p:spPr>
          <a:xfrm>
            <a:off x="2627833" y="3068960"/>
            <a:ext cx="3312319" cy="792088"/>
          </a:xfrm>
          <a:prstGeom prst="snip2SameRect">
            <a:avLst/>
          </a:prstGeom>
        </p:spPr>
        <p:style>
          <a:lnRef idx="0">
            <a:schemeClr val="accent2"/>
          </a:lnRef>
          <a:fillRef idx="3">
            <a:schemeClr val="accent2"/>
          </a:fillRef>
          <a:effectRef idx="3">
            <a:schemeClr val="accent2"/>
          </a:effectRef>
          <a:fontRef idx="minor">
            <a:schemeClr val="lt1"/>
          </a:fontRef>
        </p:style>
        <p:txBody>
          <a:bodyPr anchor="ctr"/>
          <a:lstStyle/>
          <a:p>
            <a:pPr fontAlgn="auto">
              <a:spcBef>
                <a:spcPts val="0"/>
              </a:spcBef>
              <a:spcAft>
                <a:spcPts val="0"/>
              </a:spcAft>
              <a:defRPr/>
            </a:pPr>
            <a:r>
              <a:rPr lang="tr-TR" sz="1600" dirty="0"/>
              <a:t>Öğrenerek uzmanlığını geliştirmek;</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10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195513" y="1844675"/>
            <a:ext cx="4248150" cy="331311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tr-TR"/>
          </a:p>
        </p:txBody>
      </p:sp>
      <p:sp>
        <p:nvSpPr>
          <p:cNvPr id="2" name="Akış Çizelgesi: Belge 1"/>
          <p:cNvSpPr/>
          <p:nvPr/>
        </p:nvSpPr>
        <p:spPr>
          <a:xfrm>
            <a:off x="657225" y="1557338"/>
            <a:ext cx="4635500" cy="874712"/>
          </a:xfrm>
          <a:prstGeom prst="flowChartDocumen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tr-TR" sz="1600" dirty="0"/>
              <a:t>Dış ortam kaynaklı uyarılara dönütlerde bulunmak;</a:t>
            </a:r>
          </a:p>
        </p:txBody>
      </p:sp>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Beşgen 12"/>
          <p:cNvSpPr/>
          <p:nvPr/>
        </p:nvSpPr>
        <p:spPr>
          <a:xfrm>
            <a:off x="3203848" y="4653136"/>
            <a:ext cx="5472608" cy="1008112"/>
          </a:xfrm>
          <a:prstGeom prst="homePlate">
            <a:avLst/>
          </a:prstGeom>
        </p:spPr>
        <p:style>
          <a:lnRef idx="0">
            <a:schemeClr val="accent3"/>
          </a:lnRef>
          <a:fillRef idx="3">
            <a:schemeClr val="accent3"/>
          </a:fillRef>
          <a:effectRef idx="3">
            <a:schemeClr val="accent3"/>
          </a:effectRef>
          <a:fontRef idx="minor">
            <a:schemeClr val="lt1"/>
          </a:fontRef>
        </p:style>
        <p:txBody>
          <a:bodyPr anchor="ctr"/>
          <a:lstStyle/>
          <a:p>
            <a:pPr fontAlgn="auto">
              <a:spcBef>
                <a:spcPts val="0"/>
              </a:spcBef>
              <a:spcAft>
                <a:spcPts val="0"/>
              </a:spcAft>
              <a:defRPr/>
            </a:pPr>
            <a:r>
              <a:rPr lang="tr-TR" sz="1600" dirty="0">
                <a:solidFill>
                  <a:schemeClr val="tx1"/>
                </a:solidFill>
              </a:rPr>
              <a:t>Alışılagelmemiş problem durumlarına etkin cevap verebilmek – çözüm üretmek.</a:t>
            </a:r>
          </a:p>
        </p:txBody>
      </p:sp>
      <p:sp>
        <p:nvSpPr>
          <p:cNvPr id="5130" name="Dikdörtgen 3"/>
          <p:cNvSpPr>
            <a:spLocks noChangeArrowheads="1"/>
          </p:cNvSpPr>
          <p:nvPr/>
        </p:nvSpPr>
        <p:spPr bwMode="auto">
          <a:xfrm>
            <a:off x="441325" y="930275"/>
            <a:ext cx="8424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Yapay Zekâ tabanlı sistemlerin şu işlevleri yerine getirebileceğini ifade etmek mümkündür:</a:t>
            </a:r>
          </a:p>
        </p:txBody>
      </p:sp>
      <p:pic>
        <p:nvPicPr>
          <p:cNvPr id="5131"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33725" y="2420938"/>
            <a:ext cx="23018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ltıgen 19"/>
          <p:cNvSpPr/>
          <p:nvPr/>
        </p:nvSpPr>
        <p:spPr>
          <a:xfrm>
            <a:off x="2627784" y="3070106"/>
            <a:ext cx="4824536" cy="792088"/>
          </a:xfrm>
          <a:prstGeom prst="hexagon">
            <a:avLst/>
          </a:prstGeom>
        </p:spPr>
        <p:style>
          <a:lnRef idx="0">
            <a:schemeClr val="dk1"/>
          </a:lnRef>
          <a:fillRef idx="3">
            <a:schemeClr val="dk1"/>
          </a:fillRef>
          <a:effectRef idx="3">
            <a:schemeClr val="dk1"/>
          </a:effectRef>
          <a:fontRef idx="minor">
            <a:schemeClr val="lt1"/>
          </a:fontRef>
        </p:style>
        <p:txBody>
          <a:bodyPr anchor="ctr"/>
          <a:lstStyle/>
          <a:p>
            <a:pPr fontAlgn="auto">
              <a:spcBef>
                <a:spcPts val="0"/>
              </a:spcBef>
              <a:spcAft>
                <a:spcPts val="0"/>
              </a:spcAft>
              <a:defRPr/>
            </a:pPr>
            <a:r>
              <a:rPr lang="tr-TR" sz="1600" dirty="0"/>
              <a:t>Yorumlamalarda bulunmak ve yaptığı yorumlamaları açıklamak;</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290">
                                          <p:stCondLst>
                                            <p:cond delay="0"/>
                                          </p:stCondLst>
                                        </p:cTn>
                                        <p:tgtEl>
                                          <p:spTgt spid="20"/>
                                        </p:tgtEl>
                                      </p:cBhvr>
                                    </p:animEffect>
                                    <p:anim calcmode="lin" valueType="num">
                                      <p:cBhvr>
                                        <p:cTn id="15"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0" dur="13">
                                          <p:stCondLst>
                                            <p:cond delay="325"/>
                                          </p:stCondLst>
                                        </p:cTn>
                                        <p:tgtEl>
                                          <p:spTgt spid="20"/>
                                        </p:tgtEl>
                                      </p:cBhvr>
                                      <p:to x="100000" y="60000"/>
                                    </p:animScale>
                                    <p:animScale>
                                      <p:cBhvr>
                                        <p:cTn id="21" dur="83" decel="50000">
                                          <p:stCondLst>
                                            <p:cond delay="338"/>
                                          </p:stCondLst>
                                        </p:cTn>
                                        <p:tgtEl>
                                          <p:spTgt spid="20"/>
                                        </p:tgtEl>
                                      </p:cBhvr>
                                      <p:to x="100000" y="100000"/>
                                    </p:animScale>
                                    <p:animScale>
                                      <p:cBhvr>
                                        <p:cTn id="22" dur="13">
                                          <p:stCondLst>
                                            <p:cond delay="656"/>
                                          </p:stCondLst>
                                        </p:cTn>
                                        <p:tgtEl>
                                          <p:spTgt spid="20"/>
                                        </p:tgtEl>
                                      </p:cBhvr>
                                      <p:to x="100000" y="80000"/>
                                    </p:animScale>
                                    <p:animScale>
                                      <p:cBhvr>
                                        <p:cTn id="23" dur="83" decel="50000">
                                          <p:stCondLst>
                                            <p:cond delay="669"/>
                                          </p:stCondLst>
                                        </p:cTn>
                                        <p:tgtEl>
                                          <p:spTgt spid="20"/>
                                        </p:tgtEl>
                                      </p:cBhvr>
                                      <p:to x="100000" y="100000"/>
                                    </p:animScale>
                                    <p:animScale>
                                      <p:cBhvr>
                                        <p:cTn id="24" dur="13">
                                          <p:stCondLst>
                                            <p:cond delay="821"/>
                                          </p:stCondLst>
                                        </p:cTn>
                                        <p:tgtEl>
                                          <p:spTgt spid="20"/>
                                        </p:tgtEl>
                                      </p:cBhvr>
                                      <p:to x="100000" y="90000"/>
                                    </p:animScale>
                                    <p:animScale>
                                      <p:cBhvr>
                                        <p:cTn id="25" dur="83" decel="50000">
                                          <p:stCondLst>
                                            <p:cond delay="834"/>
                                          </p:stCondLst>
                                        </p:cTn>
                                        <p:tgtEl>
                                          <p:spTgt spid="20"/>
                                        </p:tgtEl>
                                      </p:cBhvr>
                                      <p:to x="100000" y="100000"/>
                                    </p:animScale>
                                    <p:animScale>
                                      <p:cBhvr>
                                        <p:cTn id="26" dur="13">
                                          <p:stCondLst>
                                            <p:cond delay="904"/>
                                          </p:stCondLst>
                                        </p:cTn>
                                        <p:tgtEl>
                                          <p:spTgt spid="20"/>
                                        </p:tgtEl>
                                      </p:cBhvr>
                                      <p:to x="100000" y="95000"/>
                                    </p:animScale>
                                    <p:animScale>
                                      <p:cBhvr>
                                        <p:cTn id="27" dur="83" decel="50000">
                                          <p:stCondLst>
                                            <p:cond delay="917"/>
                                          </p:stCondLst>
                                        </p:cTn>
                                        <p:tgtEl>
                                          <p:spTgt spid="20"/>
                                        </p:tgtEl>
                                      </p:cBhvr>
                                      <p:to x="100000" y="100000"/>
                                    </p:animScale>
                                  </p:childTnLst>
                                </p:cTn>
                              </p:par>
                            </p:childTnLst>
                          </p:cTn>
                        </p:par>
                      </p:childTnLst>
                    </p:cTn>
                  </p:par>
                  <p:par>
                    <p:cTn id="28" fill="hold" nodeType="clickPar">
                      <p:stCondLst>
                        <p:cond delay="indefinite"/>
                      </p:stCondLst>
                      <p:childTnLst>
                        <p:par>
                          <p:cTn id="29" fill="hold" nodeType="withGroup">
                            <p:stCondLst>
                              <p:cond delay="0"/>
                            </p:stCondLst>
                            <p:childTnLst>
                              <p:par>
                                <p:cTn id="30" presetID="6"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Altıgen 11"/>
          <p:cNvSpPr/>
          <p:nvPr/>
        </p:nvSpPr>
        <p:spPr>
          <a:xfrm>
            <a:off x="498475" y="1716088"/>
            <a:ext cx="3914775" cy="792162"/>
          </a:xfrm>
          <a:prstGeom prst="hexagon">
            <a:avLst/>
          </a:prstGeom>
        </p:spPr>
        <p:style>
          <a:lnRef idx="3">
            <a:schemeClr val="lt1"/>
          </a:lnRef>
          <a:fillRef idx="1">
            <a:schemeClr val="accent2"/>
          </a:fillRef>
          <a:effectRef idx="1">
            <a:schemeClr val="accent2"/>
          </a:effectRef>
          <a:fontRef idx="minor">
            <a:schemeClr val="lt1"/>
          </a:fontRef>
        </p:style>
        <p:txBody>
          <a:bodyPr anchor="ctr"/>
          <a:lstStyle/>
          <a:p>
            <a:pPr fontAlgn="auto">
              <a:spcBef>
                <a:spcPts val="0"/>
              </a:spcBef>
              <a:spcAft>
                <a:spcPts val="0"/>
              </a:spcAft>
              <a:defRPr/>
            </a:pPr>
            <a:r>
              <a:rPr lang="tr-TR" sz="1600" dirty="0"/>
              <a:t>İnsan Düşünce ve Davranış Sistemi</a:t>
            </a:r>
          </a:p>
        </p:txBody>
      </p:sp>
      <p:sp>
        <p:nvSpPr>
          <p:cNvPr id="14" name="Altıgen 13"/>
          <p:cNvSpPr/>
          <p:nvPr/>
        </p:nvSpPr>
        <p:spPr>
          <a:xfrm>
            <a:off x="6288088" y="4976813"/>
            <a:ext cx="2398712" cy="792162"/>
          </a:xfrm>
          <a:prstGeom prst="hexagon">
            <a:avLst/>
          </a:prstGeom>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r>
              <a:rPr lang="tr-TR" sz="1600" dirty="0">
                <a:solidFill>
                  <a:schemeClr val="tx1"/>
                </a:solidFill>
              </a:rPr>
              <a:t>Doğa Dinamikleri</a:t>
            </a:r>
          </a:p>
        </p:txBody>
      </p:sp>
      <p:sp>
        <p:nvSpPr>
          <p:cNvPr id="16" name="Oval 15"/>
          <p:cNvSpPr/>
          <p:nvPr/>
        </p:nvSpPr>
        <p:spPr>
          <a:xfrm>
            <a:off x="852488" y="4041775"/>
            <a:ext cx="2087562" cy="792163"/>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dirty="0"/>
              <a:t>Kasıtlı Eğitim-Öğrenme</a:t>
            </a:r>
          </a:p>
        </p:txBody>
      </p:sp>
      <p:sp>
        <p:nvSpPr>
          <p:cNvPr id="18" name="Oval 17"/>
          <p:cNvSpPr/>
          <p:nvPr/>
        </p:nvSpPr>
        <p:spPr>
          <a:xfrm>
            <a:off x="3563938" y="4437063"/>
            <a:ext cx="2087562" cy="792162"/>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600" dirty="0"/>
              <a:t>Zeki Davranışlar</a:t>
            </a:r>
          </a:p>
        </p:txBody>
      </p:sp>
      <p:sp>
        <p:nvSpPr>
          <p:cNvPr id="19" name="Oval 18"/>
          <p:cNvSpPr/>
          <p:nvPr/>
        </p:nvSpPr>
        <p:spPr>
          <a:xfrm>
            <a:off x="5867400" y="3644900"/>
            <a:ext cx="2089150" cy="7921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tr-TR" sz="1600" dirty="0"/>
              <a:t>Rutin Dinamikler</a:t>
            </a:r>
          </a:p>
        </p:txBody>
      </p:sp>
      <p:sp>
        <p:nvSpPr>
          <p:cNvPr id="6156"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Zekâ’nın temellerinde olan bitenler?</a:t>
            </a:r>
          </a:p>
        </p:txBody>
      </p:sp>
      <p:sp>
        <p:nvSpPr>
          <p:cNvPr id="20" name="Metin kutusu 19"/>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cxnSp>
        <p:nvCxnSpPr>
          <p:cNvPr id="3" name="Düz Bağlayıcı 2"/>
          <p:cNvCxnSpPr>
            <a:endCxn id="17" idx="4"/>
          </p:cNvCxnSpPr>
          <p:nvPr/>
        </p:nvCxnSpPr>
        <p:spPr>
          <a:xfrm flipV="1">
            <a:off x="5219700" y="2822528"/>
            <a:ext cx="828675" cy="174424"/>
          </a:xfrm>
          <a:prstGeom prst="line">
            <a:avLst/>
          </a:prstGeom>
        </p:spPr>
        <p:style>
          <a:lnRef idx="1">
            <a:schemeClr val="dk1"/>
          </a:lnRef>
          <a:fillRef idx="0">
            <a:schemeClr val="dk1"/>
          </a:fillRef>
          <a:effectRef idx="0">
            <a:schemeClr val="dk1"/>
          </a:effectRef>
          <a:fontRef idx="minor">
            <a:schemeClr val="tx1"/>
          </a:fontRef>
        </p:style>
      </p:cxnSp>
      <p:sp>
        <p:nvSpPr>
          <p:cNvPr id="15" name="Oval 14"/>
          <p:cNvSpPr/>
          <p:nvPr/>
        </p:nvSpPr>
        <p:spPr>
          <a:xfrm>
            <a:off x="3563938" y="2840602"/>
            <a:ext cx="2087562" cy="792163"/>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dirty="0"/>
              <a:t>Tecrübeler</a:t>
            </a:r>
          </a:p>
        </p:txBody>
      </p:sp>
      <p:sp>
        <p:nvSpPr>
          <p:cNvPr id="17" name="Oval 16"/>
          <p:cNvSpPr/>
          <p:nvPr/>
        </p:nvSpPr>
        <p:spPr>
          <a:xfrm>
            <a:off x="5004593" y="2030366"/>
            <a:ext cx="2087563" cy="79216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dirty="0"/>
              <a:t>Dolaylı Eğitim-Öğrenme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19" grpId="0" animBg="1"/>
      <p:bldP spid="15"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ikdörtgen 20"/>
          <p:cNvSpPr>
            <a:spLocks noChangeArrowheads="1"/>
          </p:cNvSpPr>
          <p:nvPr/>
        </p:nvSpPr>
        <p:spPr bwMode="auto">
          <a:xfrm>
            <a:off x="503238" y="1341438"/>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Öğrenme . . .</a:t>
            </a:r>
          </a:p>
        </p:txBody>
      </p:sp>
      <p:pic>
        <p:nvPicPr>
          <p:cNvPr id="19458" name="Picture 2" descr="C:\Users\hp\AppData\Local\Microsoft\Windows\Temporary Internet Files\Content.IE5\RN11PPUB\MC900356497[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1550" y="1893888"/>
            <a:ext cx="2663825"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Dikdörtgen 19"/>
          <p:cNvSpPr>
            <a:spLocks noChangeArrowheads="1"/>
          </p:cNvSpPr>
          <p:nvPr/>
        </p:nvSpPr>
        <p:spPr bwMode="auto">
          <a:xfrm>
            <a:off x="4364038" y="5591175"/>
            <a:ext cx="4248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Dönütler . . .</a:t>
            </a:r>
          </a:p>
          <a:p>
            <a:pPr eaLnBrk="1" hangingPunct="1"/>
            <a:r>
              <a:rPr lang="tr-TR" altLang="tr-TR" b="1"/>
              <a:t>Sonuçlar . . .</a:t>
            </a:r>
          </a:p>
        </p:txBody>
      </p:sp>
      <p:pic>
        <p:nvPicPr>
          <p:cNvPr id="19459" name="Picture 3" descr="C:\Users\hp\AppData\Local\Microsoft\Windows\Temporary Internet Files\Content.IE5\9F8U0IRN\MC900431582[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56100" y="331470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C:\Users\hp\AppData\Local\Microsoft\Windows\Temporary Internet Files\Content.IE5\SXPVMRYU\MC900238094[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27763" y="3594100"/>
            <a:ext cx="250031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Dikdörtgen 24"/>
          <p:cNvSpPr>
            <a:spLocks noChangeArrowheads="1"/>
          </p:cNvSpPr>
          <p:nvPr/>
        </p:nvSpPr>
        <p:spPr bwMode="auto">
          <a:xfrm>
            <a:off x="3348038" y="881063"/>
            <a:ext cx="424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2000" b="1" dirty="0"/>
              <a:t>Zeki Bir Sistemde;</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par>
                                <p:cTn id="12" presetID="14" presetClass="entr" presetSubtype="10" fill="hold" nodeType="withEffect">
                                  <p:stCondLst>
                                    <p:cond delay="0"/>
                                  </p:stCondLst>
                                  <p:childTnLst>
                                    <p:set>
                                      <p:cBhvr>
                                        <p:cTn id="13" dur="1" fill="hold">
                                          <p:stCondLst>
                                            <p:cond delay="0"/>
                                          </p:stCondLst>
                                        </p:cTn>
                                        <p:tgtEl>
                                          <p:spTgt spid="19458"/>
                                        </p:tgtEl>
                                        <p:attrNameLst>
                                          <p:attrName>style.visibility</p:attrName>
                                        </p:attrNameLst>
                                      </p:cBhvr>
                                      <p:to>
                                        <p:strVal val="visible"/>
                                      </p:to>
                                    </p:set>
                                    <p:animEffect transition="in" filter="randombar(horizontal)">
                                      <p:cBhvr>
                                        <p:cTn id="14" dur="500"/>
                                        <p:tgtEl>
                                          <p:spTgt spid="194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1" presetClass="entr" presetSubtype="2" fill="hold" nodeType="withEffect">
                                  <p:stCondLst>
                                    <p:cond delay="0"/>
                                  </p:stCondLst>
                                  <p:childTnLst>
                                    <p:set>
                                      <p:cBhvr>
                                        <p:cTn id="21" dur="1" fill="hold">
                                          <p:stCondLst>
                                            <p:cond delay="0"/>
                                          </p:stCondLst>
                                        </p:cTn>
                                        <p:tgtEl>
                                          <p:spTgt spid="19459"/>
                                        </p:tgtEl>
                                        <p:attrNameLst>
                                          <p:attrName>style.visibility</p:attrName>
                                        </p:attrNameLst>
                                      </p:cBhvr>
                                      <p:to>
                                        <p:strVal val="visible"/>
                                      </p:to>
                                    </p:set>
                                    <p:animEffect transition="in" filter="wheel(2)">
                                      <p:cBhvr>
                                        <p:cTn id="22" dur="2000"/>
                                        <p:tgtEl>
                                          <p:spTgt spid="19459"/>
                                        </p:tgtEl>
                                      </p:cBhvr>
                                    </p:animEffect>
                                  </p:childTnLst>
                                </p:cTn>
                              </p:par>
                            </p:childTnLst>
                          </p:cTn>
                        </p:par>
                        <p:par>
                          <p:cTn id="23" fill="hold" nodeType="afterGroup">
                            <p:stCondLst>
                              <p:cond delay="2000"/>
                            </p:stCondLst>
                            <p:childTnLst>
                              <p:par>
                                <p:cTn id="24" presetID="42" presetClass="entr" presetSubtype="0" fill="hold" nodeType="afterEffect">
                                  <p:stCondLst>
                                    <p:cond delay="0"/>
                                  </p:stCondLst>
                                  <p:childTnLst>
                                    <p:set>
                                      <p:cBhvr>
                                        <p:cTn id="25" dur="1" fill="hold">
                                          <p:stCondLst>
                                            <p:cond delay="0"/>
                                          </p:stCondLst>
                                        </p:cTn>
                                        <p:tgtEl>
                                          <p:spTgt spid="19460"/>
                                        </p:tgtEl>
                                        <p:attrNameLst>
                                          <p:attrName>style.visibility</p:attrName>
                                        </p:attrNameLst>
                                      </p:cBhvr>
                                      <p:to>
                                        <p:strVal val="visible"/>
                                      </p:to>
                                    </p:set>
                                    <p:animEffect transition="in" filter="fade">
                                      <p:cBhvr>
                                        <p:cTn id="26" dur="1000"/>
                                        <p:tgtEl>
                                          <p:spTgt spid="19460"/>
                                        </p:tgtEl>
                                      </p:cBhvr>
                                    </p:animEffect>
                                    <p:anim calcmode="lin" valueType="num">
                                      <p:cBhvr>
                                        <p:cTn id="27" dur="1000" fill="hold"/>
                                        <p:tgtEl>
                                          <p:spTgt spid="19460"/>
                                        </p:tgtEl>
                                        <p:attrNameLst>
                                          <p:attrName>ppt_x</p:attrName>
                                        </p:attrNameLst>
                                      </p:cBhvr>
                                      <p:tavLst>
                                        <p:tav tm="0">
                                          <p:val>
                                            <p:strVal val="#ppt_x"/>
                                          </p:val>
                                        </p:tav>
                                        <p:tav tm="100000">
                                          <p:val>
                                            <p:strVal val="#ppt_x"/>
                                          </p:val>
                                        </p:tav>
                                      </p:tavLst>
                                    </p:anim>
                                    <p:anim calcmode="lin" valueType="num">
                                      <p:cBhvr>
                                        <p:cTn id="28"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Metin kutusu 9"/>
          <p:cNvSpPr txBox="1">
            <a:spLocks noChangeArrowheads="1"/>
          </p:cNvSpPr>
          <p:nvPr/>
        </p:nvSpPr>
        <p:spPr bwMode="auto">
          <a:xfrm>
            <a:off x="1919288" y="2492375"/>
            <a:ext cx="5227637"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TEMEL PROBLEMLERİ</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pic>
        <p:nvPicPr>
          <p:cNvPr id="8200" name="Picture 12" descr="C:\Users\hp\AppData\Local\Microsoft\Windows\Temporary Internet Files\Content.IE5\6EY6Z55Y\MC900299203[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9750" y="931863"/>
            <a:ext cx="1560513"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13" descr="C:\Users\hp\AppData\Local\Microsoft\Windows\Temporary Internet Files\Content.IE5\6EY6Z55Y\MC900205436[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0600" y="3546475"/>
            <a:ext cx="126523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133" name="Picture 13" descr="C:\Users\hp\AppData\Local\Microsoft\Windows\Temporary Internet Files\Content.IE5\RN11PPUB\MC900056149[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43213" y="1728788"/>
            <a:ext cx="3341687"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Altıgen 18"/>
          <p:cNvSpPr/>
          <p:nvPr/>
        </p:nvSpPr>
        <p:spPr>
          <a:xfrm>
            <a:off x="817563" y="1196975"/>
            <a:ext cx="2128837" cy="792163"/>
          </a:xfrm>
          <a:prstGeom prst="hexagon">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dirty="0"/>
              <a:t>Çok-</a:t>
            </a:r>
            <a:r>
              <a:rPr lang="tr-TR" sz="1600" dirty="0" err="1"/>
              <a:t>Disiplinlilik</a:t>
            </a:r>
            <a:r>
              <a:rPr lang="tr-TR" sz="1600" dirty="0"/>
              <a:t>?</a:t>
            </a:r>
          </a:p>
        </p:txBody>
      </p:sp>
      <p:sp>
        <p:nvSpPr>
          <p:cNvPr id="21" name="Altıgen 20"/>
          <p:cNvSpPr/>
          <p:nvPr/>
        </p:nvSpPr>
        <p:spPr>
          <a:xfrm>
            <a:off x="6372225" y="4868863"/>
            <a:ext cx="2128838" cy="792162"/>
          </a:xfrm>
          <a:prstGeom prst="hexagon">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dirty="0"/>
              <a:t>Spesifik Problemler?</a:t>
            </a:r>
          </a:p>
        </p:txBody>
      </p:sp>
      <p:sp>
        <p:nvSpPr>
          <p:cNvPr id="25" name="Metin kutusu 24"/>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5133"/>
                                        </p:tgtEl>
                                        <p:attrNameLst>
                                          <p:attrName>style.visibility</p:attrName>
                                        </p:attrNameLst>
                                      </p:cBhvr>
                                      <p:to>
                                        <p:strVal val="visible"/>
                                      </p:to>
                                    </p:set>
                                    <p:anim calcmode="lin" valueType="num">
                                      <p:cBhvr>
                                        <p:cTn id="7" dur="500" fill="hold"/>
                                        <p:tgtEl>
                                          <p:spTgt spid="5133"/>
                                        </p:tgtEl>
                                        <p:attrNameLst>
                                          <p:attrName>ppt_w</p:attrName>
                                        </p:attrNameLst>
                                      </p:cBhvr>
                                      <p:tavLst>
                                        <p:tav tm="0">
                                          <p:val>
                                            <p:fltVal val="0"/>
                                          </p:val>
                                        </p:tav>
                                        <p:tav tm="100000">
                                          <p:val>
                                            <p:strVal val="#ppt_w"/>
                                          </p:val>
                                        </p:tav>
                                      </p:tavLst>
                                    </p:anim>
                                    <p:anim calcmode="lin" valueType="num">
                                      <p:cBhvr>
                                        <p:cTn id="8" dur="500" fill="hold"/>
                                        <p:tgtEl>
                                          <p:spTgt spid="5133"/>
                                        </p:tgtEl>
                                        <p:attrNameLst>
                                          <p:attrName>ppt_h</p:attrName>
                                        </p:attrNameLst>
                                      </p:cBhvr>
                                      <p:tavLst>
                                        <p:tav tm="0">
                                          <p:val>
                                            <p:fltVal val="0"/>
                                          </p:val>
                                        </p:tav>
                                        <p:tav tm="100000">
                                          <p:val>
                                            <p:strVal val="#ppt_h"/>
                                          </p:val>
                                        </p:tav>
                                      </p:tavLst>
                                    </p:anim>
                                    <p:animEffect transition="in" filter="fade">
                                      <p:cBhvr>
                                        <p:cTn id="9" dur="500"/>
                                        <p:tgtEl>
                                          <p:spTgt spid="513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80">
                                          <p:stCondLst>
                                            <p:cond delay="0"/>
                                          </p:stCondLst>
                                        </p:cTn>
                                        <p:tgtEl>
                                          <p:spTgt spid="19"/>
                                        </p:tgtEl>
                                      </p:cBhvr>
                                    </p:animEffect>
                                    <p:anim calcmode="lin" valueType="num">
                                      <p:cBhvr>
                                        <p:cTn id="15"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0" dur="26">
                                          <p:stCondLst>
                                            <p:cond delay="650"/>
                                          </p:stCondLst>
                                        </p:cTn>
                                        <p:tgtEl>
                                          <p:spTgt spid="19"/>
                                        </p:tgtEl>
                                      </p:cBhvr>
                                      <p:to x="100000" y="60000"/>
                                    </p:animScale>
                                    <p:animScale>
                                      <p:cBhvr>
                                        <p:cTn id="21" dur="166" decel="50000">
                                          <p:stCondLst>
                                            <p:cond delay="676"/>
                                          </p:stCondLst>
                                        </p:cTn>
                                        <p:tgtEl>
                                          <p:spTgt spid="19"/>
                                        </p:tgtEl>
                                      </p:cBhvr>
                                      <p:to x="100000" y="100000"/>
                                    </p:animScale>
                                    <p:animScale>
                                      <p:cBhvr>
                                        <p:cTn id="22" dur="26">
                                          <p:stCondLst>
                                            <p:cond delay="1312"/>
                                          </p:stCondLst>
                                        </p:cTn>
                                        <p:tgtEl>
                                          <p:spTgt spid="19"/>
                                        </p:tgtEl>
                                      </p:cBhvr>
                                      <p:to x="100000" y="80000"/>
                                    </p:animScale>
                                    <p:animScale>
                                      <p:cBhvr>
                                        <p:cTn id="23" dur="166" decel="50000">
                                          <p:stCondLst>
                                            <p:cond delay="1338"/>
                                          </p:stCondLst>
                                        </p:cTn>
                                        <p:tgtEl>
                                          <p:spTgt spid="19"/>
                                        </p:tgtEl>
                                      </p:cBhvr>
                                      <p:to x="100000" y="100000"/>
                                    </p:animScale>
                                    <p:animScale>
                                      <p:cBhvr>
                                        <p:cTn id="24" dur="26">
                                          <p:stCondLst>
                                            <p:cond delay="1642"/>
                                          </p:stCondLst>
                                        </p:cTn>
                                        <p:tgtEl>
                                          <p:spTgt spid="19"/>
                                        </p:tgtEl>
                                      </p:cBhvr>
                                      <p:to x="100000" y="90000"/>
                                    </p:animScale>
                                    <p:animScale>
                                      <p:cBhvr>
                                        <p:cTn id="25" dur="166" decel="50000">
                                          <p:stCondLst>
                                            <p:cond delay="1668"/>
                                          </p:stCondLst>
                                        </p:cTn>
                                        <p:tgtEl>
                                          <p:spTgt spid="19"/>
                                        </p:tgtEl>
                                      </p:cBhvr>
                                      <p:to x="100000" y="100000"/>
                                    </p:animScale>
                                    <p:animScale>
                                      <p:cBhvr>
                                        <p:cTn id="26" dur="26">
                                          <p:stCondLst>
                                            <p:cond delay="1808"/>
                                          </p:stCondLst>
                                        </p:cTn>
                                        <p:tgtEl>
                                          <p:spTgt spid="19"/>
                                        </p:tgtEl>
                                      </p:cBhvr>
                                      <p:to x="100000" y="95000"/>
                                    </p:animScale>
                                    <p:animScale>
                                      <p:cBhvr>
                                        <p:cTn id="27" dur="166" decel="50000">
                                          <p:stCondLst>
                                            <p:cond delay="1834"/>
                                          </p:stCondLst>
                                        </p:cTn>
                                        <p:tgtEl>
                                          <p:spTgt spid="19"/>
                                        </p:tgtEl>
                                      </p:cBhvr>
                                      <p:to x="100000" y="100000"/>
                                    </p:animScale>
                                  </p:childTnLst>
                                </p:cTn>
                              </p:par>
                            </p:childTnLst>
                          </p:cTn>
                        </p:par>
                        <p:par>
                          <p:cTn id="28" fill="hold" nodeType="afterGroup">
                            <p:stCondLst>
                              <p:cond delay="2000"/>
                            </p:stCondLst>
                            <p:childTnLst>
                              <p:par>
                                <p:cTn id="29" presetID="45"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ppt_w</p:attrName>
                                        </p:attrNameLst>
                                      </p:cBhvr>
                                      <p:tavLst>
                                        <p:tav tm="0" fmla="#ppt_w*sin(2.5*pi*$)">
                                          <p:val>
                                            <p:fltVal val="0"/>
                                          </p:val>
                                        </p:tav>
                                        <p:tav tm="100000">
                                          <p:val>
                                            <p:fltVal val="1"/>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1663" y="1700213"/>
            <a:ext cx="2674937" cy="1223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tr-TR" sz="1600" b="1" dirty="0"/>
              <a:t>Matematiksel çözümlemeler;</a:t>
            </a:r>
          </a:p>
        </p:txBody>
      </p:sp>
      <p:sp>
        <p:nvSpPr>
          <p:cNvPr id="10246"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Zekâ’nın temel problemleri:</a:t>
            </a:r>
          </a:p>
        </p:txBody>
      </p:sp>
      <p:sp>
        <p:nvSpPr>
          <p:cNvPr id="25" name="Oval 24"/>
          <p:cNvSpPr/>
          <p:nvPr/>
        </p:nvSpPr>
        <p:spPr>
          <a:xfrm>
            <a:off x="4427538" y="2281238"/>
            <a:ext cx="2674937" cy="12239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tr-TR" sz="1600" b="1" dirty="0"/>
              <a:t>Öngörü – tahminler;</a:t>
            </a:r>
          </a:p>
        </p:txBody>
      </p:sp>
      <p:sp>
        <p:nvSpPr>
          <p:cNvPr id="26" name="Oval 25"/>
          <p:cNvSpPr/>
          <p:nvPr/>
        </p:nvSpPr>
        <p:spPr>
          <a:xfrm>
            <a:off x="1938338" y="3822700"/>
            <a:ext cx="2674937" cy="12239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tr-TR" sz="1600" b="1" dirty="0"/>
              <a:t>Görsel tanımlama – tanıma;</a:t>
            </a:r>
          </a:p>
        </p:txBody>
      </p:sp>
      <p:sp>
        <p:nvSpPr>
          <p:cNvPr id="27" name="Oval 26"/>
          <p:cNvSpPr/>
          <p:nvPr/>
        </p:nvSpPr>
        <p:spPr>
          <a:xfrm>
            <a:off x="5764213" y="4570413"/>
            <a:ext cx="2674937" cy="1223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tr-TR" sz="1600" b="1" dirty="0"/>
              <a:t>İşitsel tanımlama – tanıma;</a:t>
            </a:r>
          </a:p>
        </p:txBody>
      </p:sp>
      <p:sp>
        <p:nvSpPr>
          <p:cNvPr id="28" name="Metin kutusu 27"/>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1663" y="1700213"/>
            <a:ext cx="2674937" cy="122396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tr-TR" sz="1600" b="1" dirty="0"/>
              <a:t>Dilsel analiz – tanımlama;</a:t>
            </a:r>
          </a:p>
        </p:txBody>
      </p:sp>
      <p:sp>
        <p:nvSpPr>
          <p:cNvPr id="11270"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Zekâ’nın temel problemleri:</a:t>
            </a:r>
          </a:p>
        </p:txBody>
      </p:sp>
      <p:sp>
        <p:nvSpPr>
          <p:cNvPr id="25" name="Oval 24"/>
          <p:cNvSpPr/>
          <p:nvPr/>
        </p:nvSpPr>
        <p:spPr>
          <a:xfrm>
            <a:off x="3851275" y="2312988"/>
            <a:ext cx="2674938" cy="12239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tr-TR" sz="1600" b="1" dirty="0">
                <a:solidFill>
                  <a:schemeClr val="tx1"/>
                </a:solidFill>
              </a:rPr>
              <a:t>Örüntü tanıma;</a:t>
            </a:r>
          </a:p>
        </p:txBody>
      </p:sp>
      <p:sp>
        <p:nvSpPr>
          <p:cNvPr id="26" name="Oval 25"/>
          <p:cNvSpPr/>
          <p:nvPr/>
        </p:nvSpPr>
        <p:spPr>
          <a:xfrm>
            <a:off x="971550" y="3617913"/>
            <a:ext cx="2673350" cy="12239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tr-TR" sz="1600" b="1" dirty="0"/>
              <a:t>Kontrol – </a:t>
            </a:r>
            <a:r>
              <a:rPr lang="tr-TR" sz="1600" b="1" dirty="0" err="1"/>
              <a:t>adaptif</a:t>
            </a:r>
            <a:r>
              <a:rPr lang="tr-TR" sz="1600" b="1" dirty="0"/>
              <a:t> kontrol;</a:t>
            </a:r>
          </a:p>
        </p:txBody>
      </p:sp>
      <p:sp>
        <p:nvSpPr>
          <p:cNvPr id="27" name="Oval 26"/>
          <p:cNvSpPr/>
          <p:nvPr/>
        </p:nvSpPr>
        <p:spPr>
          <a:xfrm>
            <a:off x="5651500" y="3789363"/>
            <a:ext cx="2674938" cy="1223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tr-TR" sz="1600" b="1" dirty="0"/>
              <a:t>Yorumlama – teşhis;</a:t>
            </a:r>
          </a:p>
        </p:txBody>
      </p:sp>
      <p:sp>
        <p:nvSpPr>
          <p:cNvPr id="11" name="Oval 10"/>
          <p:cNvSpPr/>
          <p:nvPr/>
        </p:nvSpPr>
        <p:spPr>
          <a:xfrm>
            <a:off x="3201988" y="5084763"/>
            <a:ext cx="2674937" cy="12239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tr-TR" sz="1600" b="1" dirty="0"/>
              <a:t>Bilgi işleme – modelleme</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anim calcmode="lin" valueType="num">
                                      <p:cBhvr>
                                        <p:cTn id="17" dur="500" fill="hold"/>
                                        <p:tgtEl>
                                          <p:spTgt spid="25"/>
                                        </p:tgtEl>
                                        <p:attrNameLst>
                                          <p:attrName>style.rotation</p:attrName>
                                        </p:attrNameLst>
                                      </p:cBhvr>
                                      <p:tavLst>
                                        <p:tav tm="0">
                                          <p:val>
                                            <p:fltVal val="90"/>
                                          </p:val>
                                        </p:tav>
                                        <p:tav tm="100000">
                                          <p:val>
                                            <p:fltVal val="0"/>
                                          </p:val>
                                        </p:tav>
                                      </p:tavLst>
                                    </p:anim>
                                    <p:animEffect transition="in" filter="fade">
                                      <p:cBhvr>
                                        <p:cTn id="18" dur="500"/>
                                        <p:tgtEl>
                                          <p:spTgt spid="2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 calcmode="lin" valueType="num">
                                      <p:cBhvr>
                                        <p:cTn id="25" dur="500" fill="hold"/>
                                        <p:tgtEl>
                                          <p:spTgt spid="26"/>
                                        </p:tgtEl>
                                        <p:attrNameLst>
                                          <p:attrName>style.rotation</p:attrName>
                                        </p:attrNameLst>
                                      </p:cBhvr>
                                      <p:tavLst>
                                        <p:tav tm="0">
                                          <p:val>
                                            <p:fltVal val="90"/>
                                          </p:val>
                                        </p:tav>
                                        <p:tav tm="100000">
                                          <p:val>
                                            <p:fltVal val="0"/>
                                          </p:val>
                                        </p:tav>
                                      </p:tavLst>
                                    </p:anim>
                                    <p:animEffect transition="in" filter="fade">
                                      <p:cBhvr>
                                        <p:cTn id="26" dur="500"/>
                                        <p:tgtEl>
                                          <p:spTgt spid="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 calcmode="lin" valueType="num">
                                      <p:cBhvr>
                                        <p:cTn id="33" dur="500" fill="hold"/>
                                        <p:tgtEl>
                                          <p:spTgt spid="27"/>
                                        </p:tgtEl>
                                        <p:attrNameLst>
                                          <p:attrName>style.rotation</p:attrName>
                                        </p:attrNameLst>
                                      </p:cBhvr>
                                      <p:tavLst>
                                        <p:tav tm="0">
                                          <p:val>
                                            <p:fltVal val="90"/>
                                          </p:val>
                                        </p:tav>
                                        <p:tav tm="100000">
                                          <p:val>
                                            <p:fltVal val="0"/>
                                          </p:val>
                                        </p:tav>
                                      </p:tavLst>
                                    </p:anim>
                                    <p:animEffect transition="in" filter="fade">
                                      <p:cBhvr>
                                        <p:cTn id="34" dur="500"/>
                                        <p:tgtEl>
                                          <p:spTgt spid="2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90"/>
                                          </p:val>
                                        </p:tav>
                                        <p:tav tm="100000">
                                          <p:val>
                                            <p:fltVal val="0"/>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6" grpId="0" animBg="1"/>
      <p:bldP spid="27"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93" name="Metin kutusu 9"/>
          <p:cNvSpPr txBox="1">
            <a:spLocks noChangeArrowheads="1"/>
          </p:cNvSpPr>
          <p:nvPr/>
        </p:nvSpPr>
        <p:spPr bwMode="auto">
          <a:xfrm>
            <a:off x="1879600" y="2492375"/>
            <a:ext cx="53070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ZEKÂ’NIN </a:t>
            </a:r>
          </a:p>
          <a:p>
            <a:pPr algn="ctr" eaLnBrk="1" hangingPunct="1">
              <a:spcBef>
                <a:spcPts val="300"/>
              </a:spcBef>
              <a:spcAft>
                <a:spcPts val="300"/>
              </a:spcAft>
            </a:pPr>
            <a:r>
              <a:rPr lang="tr-TR" altLang="tr-TR" sz="3600" b="1">
                <a:latin typeface="Arial" charset="0"/>
              </a:rPr>
              <a:t>UYGULAMA ALANLARI</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pic>
        <p:nvPicPr>
          <p:cNvPr id="12296" name="Picture 14" descr="C:\Users\hp\AppData\Local\Microsoft\Windows\Temporary Internet Files\Content.IE5\SXPVMRYU\MC90031076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3546475"/>
            <a:ext cx="1506538"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6" descr="C:\Users\hp\AppData\Local\Microsoft\Windows\Temporary Internet Files\Content.IE5\6EY6Z55Y\MC900361092[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92950" y="1268413"/>
            <a:ext cx="1466850"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7" descr="C:\Users\hp\AppData\Local\Microsoft\Windows\Temporary Internet Files\Content.IE5\RN11PPUB\MM900356799[1].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441325" y="1054100"/>
            <a:ext cx="15811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akılzekaegitmenegitimi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3713" y="1125538"/>
            <a:ext cx="5400675"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Metin kutusu 12"/>
          <p:cNvSpPr txBox="1">
            <a:spLocks noChangeArrowheads="1"/>
          </p:cNvSpPr>
          <p:nvPr/>
        </p:nvSpPr>
        <p:spPr bwMode="auto">
          <a:xfrm>
            <a:off x="157163" y="4652963"/>
            <a:ext cx="8894762"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dirty="0">
                <a:latin typeface="Arial" charset="0"/>
              </a:rPr>
              <a:t>Akıl kavramı, genel anlamda doğru ve yanlışı ayırt edebilme becerisidir.</a:t>
            </a:r>
          </a:p>
          <a:p>
            <a:pPr eaLnBrk="1" hangingPunct="1">
              <a:spcBef>
                <a:spcPts val="300"/>
              </a:spcBef>
              <a:spcAft>
                <a:spcPts val="300"/>
              </a:spcAft>
            </a:pPr>
            <a:endParaRPr lang="tr-TR" altLang="tr-TR" sz="1600" b="1" dirty="0">
              <a:latin typeface="Arial" charset="0"/>
            </a:endParaRPr>
          </a:p>
          <a:p>
            <a:pPr eaLnBrk="1" hangingPunct="1">
              <a:spcBef>
                <a:spcPts val="300"/>
              </a:spcBef>
              <a:spcAft>
                <a:spcPts val="300"/>
              </a:spcAft>
            </a:pPr>
            <a:r>
              <a:rPr lang="tr-TR" altLang="tr-TR" sz="1600" b="1" dirty="0">
                <a:latin typeface="Arial" charset="0"/>
              </a:rPr>
              <a:t>Zekâ kavramı ise, insanın bir olguyu ya da olayı analiz edebilme, benzer olgu ve olaylarla </a:t>
            </a:r>
          </a:p>
          <a:p>
            <a:pPr eaLnBrk="1" hangingPunct="1">
              <a:spcBef>
                <a:spcPts val="300"/>
              </a:spcBef>
              <a:spcAft>
                <a:spcPts val="300"/>
              </a:spcAft>
            </a:pPr>
            <a:r>
              <a:rPr lang="tr-TR" altLang="tr-TR" sz="1600" b="1" dirty="0">
                <a:latin typeface="Arial" charset="0"/>
              </a:rPr>
              <a:t>sentezleyip, örnek değerlendirmelerde bulunabilme becerisidir.</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Metin kutusu 7"/>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Metin kutusu 24"/>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
        <p:nvSpPr>
          <p:cNvPr id="5" name="Dörtlü Ok Belirtme Çizgisi 4"/>
          <p:cNvSpPr/>
          <p:nvPr/>
        </p:nvSpPr>
        <p:spPr>
          <a:xfrm>
            <a:off x="2627313" y="1700213"/>
            <a:ext cx="3744912" cy="3241675"/>
          </a:xfrm>
          <a:prstGeom prst="quadArrowCallout">
            <a:avLst>
              <a:gd name="adj1" fmla="val 6214"/>
              <a:gd name="adj2" fmla="val 18515"/>
              <a:gd name="adj3" fmla="val 18515"/>
              <a:gd name="adj4" fmla="val 48123"/>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tr-TR"/>
          </a:p>
        </p:txBody>
      </p:sp>
      <p:pic>
        <p:nvPicPr>
          <p:cNvPr id="26"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1238" y="2397125"/>
            <a:ext cx="182403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27"/>
          <p:cNvSpPr/>
          <p:nvPr/>
        </p:nvSpPr>
        <p:spPr>
          <a:xfrm>
            <a:off x="863600" y="1214438"/>
            <a:ext cx="1843088" cy="973137"/>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tr-TR" sz="1600" b="1" dirty="0"/>
              <a:t>Fizik, Kimya, Biyoloji</a:t>
            </a:r>
          </a:p>
        </p:txBody>
      </p:sp>
      <p:sp>
        <p:nvSpPr>
          <p:cNvPr id="29" name="Oval 28"/>
          <p:cNvSpPr/>
          <p:nvPr/>
        </p:nvSpPr>
        <p:spPr>
          <a:xfrm>
            <a:off x="1646238" y="4972050"/>
            <a:ext cx="2324100" cy="10556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tr-TR" sz="1600" b="1" dirty="0"/>
              <a:t>Matematik, Hesaplamaya Dayalı Bilimler</a:t>
            </a:r>
          </a:p>
        </p:txBody>
      </p:sp>
      <p:sp>
        <p:nvSpPr>
          <p:cNvPr id="30" name="Oval 29"/>
          <p:cNvSpPr/>
          <p:nvPr/>
        </p:nvSpPr>
        <p:spPr>
          <a:xfrm>
            <a:off x="638175" y="2924175"/>
            <a:ext cx="1527175" cy="105727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tr-TR" sz="1600" b="1" dirty="0"/>
              <a:t>İşletme – Yönetim</a:t>
            </a:r>
          </a:p>
        </p:txBody>
      </p:sp>
      <p:sp>
        <p:nvSpPr>
          <p:cNvPr id="31" name="Oval 30"/>
          <p:cNvSpPr/>
          <p:nvPr/>
        </p:nvSpPr>
        <p:spPr>
          <a:xfrm>
            <a:off x="6691313" y="3751263"/>
            <a:ext cx="1841500" cy="973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tr-TR" sz="1600" b="1" dirty="0">
                <a:solidFill>
                  <a:schemeClr val="tx1"/>
                </a:solidFill>
              </a:rPr>
              <a:t>Finans – Ekonomi</a:t>
            </a:r>
          </a:p>
        </p:txBody>
      </p:sp>
      <p:sp>
        <p:nvSpPr>
          <p:cNvPr id="33" name="Oval 32"/>
          <p:cNvSpPr/>
          <p:nvPr/>
        </p:nvSpPr>
        <p:spPr>
          <a:xfrm>
            <a:off x="6084888" y="1374775"/>
            <a:ext cx="1527175" cy="105727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tr-TR" sz="1600" b="1" dirty="0"/>
              <a:t>Eğitim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par>
                          <p:cTn id="8" fill="hold" nodeType="afterGroup">
                            <p:stCondLst>
                              <p:cond delay="10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 calcmode="lin" valueType="num">
                                      <p:cBhvr>
                                        <p:cTn id="20" dur="500" fill="hold"/>
                                        <p:tgtEl>
                                          <p:spTgt spid="28"/>
                                        </p:tgtEl>
                                        <p:attrNameLst>
                                          <p:attrName>style.rotation</p:attrName>
                                        </p:attrNameLst>
                                      </p:cBhvr>
                                      <p:tavLst>
                                        <p:tav tm="0">
                                          <p:val>
                                            <p:fltVal val="90"/>
                                          </p:val>
                                        </p:tav>
                                        <p:tav tm="100000">
                                          <p:val>
                                            <p:fltVal val="0"/>
                                          </p:val>
                                        </p:tav>
                                      </p:tavLst>
                                    </p:anim>
                                    <p:animEffect transition="in" filter="fade">
                                      <p:cBhvr>
                                        <p:cTn id="21" dur="500"/>
                                        <p:tgtEl>
                                          <p:spTgt spid="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 calcmode="lin" valueType="num">
                                      <p:cBhvr>
                                        <p:cTn id="28" dur="500" fill="hold"/>
                                        <p:tgtEl>
                                          <p:spTgt spid="29"/>
                                        </p:tgtEl>
                                        <p:attrNameLst>
                                          <p:attrName>style.rotation</p:attrName>
                                        </p:attrNameLst>
                                      </p:cBhvr>
                                      <p:tavLst>
                                        <p:tav tm="0">
                                          <p:val>
                                            <p:fltVal val="90"/>
                                          </p:val>
                                        </p:tav>
                                        <p:tav tm="100000">
                                          <p:val>
                                            <p:fltVal val="0"/>
                                          </p:val>
                                        </p:tav>
                                      </p:tavLst>
                                    </p:anim>
                                    <p:animEffect transition="in" filter="fade">
                                      <p:cBhvr>
                                        <p:cTn id="29" dur="500"/>
                                        <p:tgtEl>
                                          <p:spTgt spid="2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 calcmode="lin" valueType="num">
                                      <p:cBhvr>
                                        <p:cTn id="36" dur="500" fill="hold"/>
                                        <p:tgtEl>
                                          <p:spTgt spid="30"/>
                                        </p:tgtEl>
                                        <p:attrNameLst>
                                          <p:attrName>style.rotation</p:attrName>
                                        </p:attrNameLst>
                                      </p:cBhvr>
                                      <p:tavLst>
                                        <p:tav tm="0">
                                          <p:val>
                                            <p:fltVal val="90"/>
                                          </p:val>
                                        </p:tav>
                                        <p:tav tm="100000">
                                          <p:val>
                                            <p:fltVal val="0"/>
                                          </p:val>
                                        </p:tav>
                                      </p:tavLst>
                                    </p:anim>
                                    <p:animEffect transition="in" filter="fade">
                                      <p:cBhvr>
                                        <p:cTn id="37" dur="500"/>
                                        <p:tgtEl>
                                          <p:spTgt spid="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 calcmode="lin" valueType="num">
                                      <p:cBhvr>
                                        <p:cTn id="44" dur="500" fill="hold"/>
                                        <p:tgtEl>
                                          <p:spTgt spid="31"/>
                                        </p:tgtEl>
                                        <p:attrNameLst>
                                          <p:attrName>style.rotation</p:attrName>
                                        </p:attrNameLst>
                                      </p:cBhvr>
                                      <p:tavLst>
                                        <p:tav tm="0">
                                          <p:val>
                                            <p:fltVal val="90"/>
                                          </p:val>
                                        </p:tav>
                                        <p:tav tm="100000">
                                          <p:val>
                                            <p:fltVal val="0"/>
                                          </p:val>
                                        </p:tav>
                                      </p:tavLst>
                                    </p:anim>
                                    <p:animEffect transition="in" filter="fade">
                                      <p:cBhvr>
                                        <p:cTn id="45" dur="500"/>
                                        <p:tgtEl>
                                          <p:spTgt spid="3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 calcmode="lin" valueType="num">
                                      <p:cBhvr>
                                        <p:cTn id="52" dur="500" fill="hold"/>
                                        <p:tgtEl>
                                          <p:spTgt spid="33"/>
                                        </p:tgtEl>
                                        <p:attrNameLst>
                                          <p:attrName>style.rotation</p:attrName>
                                        </p:attrNameLst>
                                      </p:cBhvr>
                                      <p:tavLst>
                                        <p:tav tm="0">
                                          <p:val>
                                            <p:fltVal val="90"/>
                                          </p:val>
                                        </p:tav>
                                        <p:tav tm="100000">
                                          <p:val>
                                            <p:fltVal val="0"/>
                                          </p:val>
                                        </p:tav>
                                      </p:tavLst>
                                    </p:anim>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Metin kutusu 24"/>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a:t>
            </a:r>
            <a:r>
              <a:rPr lang="tr-TR" sz="1200" b="1" dirty="0" err="1">
                <a:solidFill>
                  <a:schemeClr val="tx1">
                    <a:lumMod val="65000"/>
                    <a:lumOff val="35000"/>
                  </a:schemeClr>
                </a:solidFill>
                <a:latin typeface="Arial" pitchFamily="34" charset="0"/>
                <a:cs typeface="Arial" pitchFamily="34" charset="0"/>
              </a:rPr>
              <a:t>Prob</a:t>
            </a:r>
            <a:r>
              <a:rPr lang="tr-TR" sz="1200" b="1" dirty="0">
                <a:solidFill>
                  <a:schemeClr val="tx1">
                    <a:lumMod val="65000"/>
                    <a:lumOff val="35000"/>
                  </a:schemeClr>
                </a:solidFill>
                <a:latin typeface="Arial" pitchFamily="34" charset="0"/>
                <a:cs typeface="Arial" pitchFamily="34" charset="0"/>
              </a:rPr>
              <a:t>. ve </a:t>
            </a:r>
            <a:r>
              <a:rPr lang="tr-TR" sz="1200" b="1" dirty="0" err="1">
                <a:solidFill>
                  <a:schemeClr val="tx1">
                    <a:lumMod val="65000"/>
                    <a:lumOff val="35000"/>
                  </a:schemeClr>
                </a:solidFill>
                <a:latin typeface="Arial" pitchFamily="34" charset="0"/>
                <a:cs typeface="Arial" pitchFamily="34" charset="0"/>
              </a:rPr>
              <a:t>Uyg</a:t>
            </a:r>
            <a:r>
              <a:rPr lang="tr-TR" sz="1200" b="1" dirty="0">
                <a:solidFill>
                  <a:schemeClr val="tx1">
                    <a:lumMod val="65000"/>
                    <a:lumOff val="35000"/>
                  </a:schemeClr>
                </a:solidFill>
                <a:latin typeface="Arial" pitchFamily="34" charset="0"/>
                <a:cs typeface="Arial" pitchFamily="34" charset="0"/>
              </a:rPr>
              <a:t>. Alanları</a:t>
            </a:r>
          </a:p>
        </p:txBody>
      </p:sp>
      <p:sp>
        <p:nvSpPr>
          <p:cNvPr id="5" name="Dörtlü Ok Belirtme Çizgisi 4"/>
          <p:cNvSpPr/>
          <p:nvPr/>
        </p:nvSpPr>
        <p:spPr>
          <a:xfrm>
            <a:off x="2627313" y="1700213"/>
            <a:ext cx="3744912" cy="3241675"/>
          </a:xfrm>
          <a:prstGeom prst="quadArrowCallout">
            <a:avLst>
              <a:gd name="adj1" fmla="val 6214"/>
              <a:gd name="adj2" fmla="val 18515"/>
              <a:gd name="adj3" fmla="val 18515"/>
              <a:gd name="adj4" fmla="val 48123"/>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tr-TR"/>
          </a:p>
        </p:txBody>
      </p:sp>
      <p:pic>
        <p:nvPicPr>
          <p:cNvPr id="14343"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1238" y="2397125"/>
            <a:ext cx="182403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27"/>
          <p:cNvSpPr/>
          <p:nvPr/>
        </p:nvSpPr>
        <p:spPr>
          <a:xfrm>
            <a:off x="2484438" y="998538"/>
            <a:ext cx="1547812" cy="97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tr-TR" sz="1600" b="1" dirty="0"/>
              <a:t>Müzik</a:t>
            </a:r>
          </a:p>
        </p:txBody>
      </p:sp>
      <p:sp>
        <p:nvSpPr>
          <p:cNvPr id="30" name="Oval 29"/>
          <p:cNvSpPr/>
          <p:nvPr/>
        </p:nvSpPr>
        <p:spPr>
          <a:xfrm>
            <a:off x="1476375" y="4156075"/>
            <a:ext cx="1527175" cy="105568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tr-TR" sz="1600" b="1" dirty="0"/>
              <a:t>İletişim</a:t>
            </a:r>
          </a:p>
        </p:txBody>
      </p:sp>
      <p:sp>
        <p:nvSpPr>
          <p:cNvPr id="31" name="Oval 30"/>
          <p:cNvSpPr/>
          <p:nvPr/>
        </p:nvSpPr>
        <p:spPr>
          <a:xfrm>
            <a:off x="6135688" y="4197350"/>
            <a:ext cx="1843087" cy="97313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tr-TR" sz="1600" b="1" dirty="0">
                <a:solidFill>
                  <a:schemeClr val="bg1"/>
                </a:solidFill>
              </a:rPr>
              <a:t>Ağır Endüstri</a:t>
            </a:r>
          </a:p>
        </p:txBody>
      </p:sp>
      <p:sp>
        <p:nvSpPr>
          <p:cNvPr id="34" name="Oval 33"/>
          <p:cNvSpPr/>
          <p:nvPr/>
        </p:nvSpPr>
        <p:spPr>
          <a:xfrm>
            <a:off x="6281738" y="1484313"/>
            <a:ext cx="1528762" cy="10572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tr-TR" sz="1600" b="1" dirty="0">
                <a:solidFill>
                  <a:schemeClr val="tx1"/>
                </a:solidFill>
              </a:rPr>
              <a:t>Askeri</a:t>
            </a:r>
          </a:p>
        </p:txBody>
      </p:sp>
      <p:sp>
        <p:nvSpPr>
          <p:cNvPr id="14" name="Oval 13"/>
          <p:cNvSpPr/>
          <p:nvPr/>
        </p:nvSpPr>
        <p:spPr>
          <a:xfrm>
            <a:off x="539750" y="2263775"/>
            <a:ext cx="1527175" cy="105727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tr-TR" sz="1600" b="1" dirty="0">
                <a:solidFill>
                  <a:schemeClr val="bg1"/>
                </a:solidFill>
              </a:rPr>
              <a:t>Tıp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 calcmode="lin" valueType="num">
                                      <p:cBhvr>
                                        <p:cTn id="17" dur="500" fill="hold"/>
                                        <p:tgtEl>
                                          <p:spTgt spid="28"/>
                                        </p:tgtEl>
                                        <p:attrNameLst>
                                          <p:attrName>style.rotation</p:attrName>
                                        </p:attrNameLst>
                                      </p:cBhvr>
                                      <p:tavLst>
                                        <p:tav tm="0">
                                          <p:val>
                                            <p:fltVal val="90"/>
                                          </p:val>
                                        </p:tav>
                                        <p:tav tm="100000">
                                          <p:val>
                                            <p:fltVal val="0"/>
                                          </p:val>
                                        </p:tav>
                                      </p:tavLst>
                                    </p:anim>
                                    <p:animEffect transition="in" filter="fade">
                                      <p:cBhvr>
                                        <p:cTn id="18" dur="500"/>
                                        <p:tgtEl>
                                          <p:spTgt spid="2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 calcmode="lin" valueType="num">
                                      <p:cBhvr>
                                        <p:cTn id="25" dur="500" fill="hold"/>
                                        <p:tgtEl>
                                          <p:spTgt spid="34"/>
                                        </p:tgtEl>
                                        <p:attrNameLst>
                                          <p:attrName>style.rotation</p:attrName>
                                        </p:attrNameLst>
                                      </p:cBhvr>
                                      <p:tavLst>
                                        <p:tav tm="0">
                                          <p:val>
                                            <p:fltVal val="90"/>
                                          </p:val>
                                        </p:tav>
                                        <p:tav tm="100000">
                                          <p:val>
                                            <p:fltVal val="0"/>
                                          </p:val>
                                        </p:tav>
                                      </p:tavLst>
                                    </p:anim>
                                    <p:animEffect transition="in" filter="fade">
                                      <p:cBhvr>
                                        <p:cTn id="26" dur="500"/>
                                        <p:tgtEl>
                                          <p:spTgt spid="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 calcmode="lin" valueType="num">
                                      <p:cBhvr>
                                        <p:cTn id="33" dur="500" fill="hold"/>
                                        <p:tgtEl>
                                          <p:spTgt spid="30"/>
                                        </p:tgtEl>
                                        <p:attrNameLst>
                                          <p:attrName>style.rotation</p:attrName>
                                        </p:attrNameLst>
                                      </p:cBhvr>
                                      <p:tavLst>
                                        <p:tav tm="0">
                                          <p:val>
                                            <p:fltVal val="90"/>
                                          </p:val>
                                        </p:tav>
                                        <p:tav tm="100000">
                                          <p:val>
                                            <p:fltVal val="0"/>
                                          </p:val>
                                        </p:tav>
                                      </p:tavLst>
                                    </p:anim>
                                    <p:animEffect transition="in" filter="fade">
                                      <p:cBhvr>
                                        <p:cTn id="34" dur="500"/>
                                        <p:tgtEl>
                                          <p:spTgt spid="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style.rotation</p:attrName>
                                        </p:attrNameLst>
                                      </p:cBhvr>
                                      <p:tavLst>
                                        <p:tav tm="0">
                                          <p:val>
                                            <p:fltVal val="90"/>
                                          </p:val>
                                        </p:tav>
                                        <p:tav tm="100000">
                                          <p:val>
                                            <p:fltVal val="0"/>
                                          </p:val>
                                        </p:tav>
                                      </p:tavLst>
                                    </p:anim>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4"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1559012" y="1916113"/>
            <a:ext cx="5930726"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YAPAY ZEKÂ TEKNİKLERİ</a:t>
            </a:r>
          </a:p>
          <a:p>
            <a:pPr algn="ctr" eaLnBrk="1" hangingPunct="1">
              <a:spcBef>
                <a:spcPts val="300"/>
              </a:spcBef>
              <a:spcAft>
                <a:spcPts val="300"/>
              </a:spcAft>
            </a:pPr>
            <a:r>
              <a:rPr lang="tr-TR" altLang="tr-TR" sz="3600" b="1" dirty="0">
                <a:solidFill>
                  <a:srgbClr val="C00000"/>
                </a:solidFill>
                <a:latin typeface="Arial" charset="0"/>
              </a:rPr>
              <a:t>VE SINIFLANDIRMALAR</a:t>
            </a:r>
          </a:p>
        </p:txBody>
      </p:sp>
      <p:pic>
        <p:nvPicPr>
          <p:cNvPr id="2056" name="Picture 6" descr="C:\Users\hp\AppData\Local\Microsoft\Windows\Temporary Internet Files\Content.IE5\SXPVMRYU\MC900229685[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85075" y="1052513"/>
            <a:ext cx="12573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4" descr="C:\Users\hp\AppData\Local\Microsoft\Windows\Temporary Internet Files\Content.IE5\SXPVMRYU\MC900310764[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59663" y="3709988"/>
            <a:ext cx="150653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5" descr="C:\Users\hp\AppData\Local\Microsoft\Windows\Temporary Internet Files\Content.IE5\9F8U0IRN\MC900318226[2].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7350" y="3573463"/>
            <a:ext cx="12573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7" descr="C:\Users\hp\AppData\Local\Microsoft\Windows\Temporary Internet Files\Content.IE5\RN11PPUB\MM900356799[1].gif"/>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441325" y="1054100"/>
            <a:ext cx="15811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1157288" y="2205038"/>
            <a:ext cx="6751637"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YAKLAŞIM, YÖNTEM, TEKNİK</a:t>
            </a:r>
          </a:p>
          <a:p>
            <a:pPr algn="ctr" eaLnBrk="1" hangingPunct="1">
              <a:spcBef>
                <a:spcPts val="300"/>
              </a:spcBef>
              <a:spcAft>
                <a:spcPts val="300"/>
              </a:spcAft>
            </a:pPr>
            <a:r>
              <a:rPr lang="tr-TR" altLang="tr-TR" sz="3600" b="1">
                <a:latin typeface="Arial" charset="0"/>
              </a:rPr>
              <a:t>AYRIMI</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pic>
        <p:nvPicPr>
          <p:cNvPr id="3080" name="Picture 12" descr="C:\Users\hp\AppData\Local\Microsoft\Windows\Temporary Internet Files\Content.IE5\9F8U0IRN\MC900325996[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35825" y="3400425"/>
            <a:ext cx="14478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3" descr="C:\Users\hp\AppData\Local\Microsoft\Windows\Temporary Internet Files\Content.IE5\SXPVMRYU\MC900199398[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100" y="3344863"/>
            <a:ext cx="197961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4" descr="C:\Users\hp\AppData\Local\Microsoft\Windows\Temporary Internet Files\Content.IE5\SXPVMRYU\MC900233964[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29525" y="1073150"/>
            <a:ext cx="1303338"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sp>
        <p:nvSpPr>
          <p:cNvPr id="4" name="Dikdörtgen 3"/>
          <p:cNvSpPr/>
          <p:nvPr/>
        </p:nvSpPr>
        <p:spPr>
          <a:xfrm>
            <a:off x="1014413" y="1773238"/>
            <a:ext cx="7408862" cy="863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tr-TR" dirty="0"/>
              <a:t>problemin çözümüne dayalı olarak düşünülen sistem ve kavramların bütünü;</a:t>
            </a:r>
          </a:p>
        </p:txBody>
      </p:sp>
      <p:sp>
        <p:nvSpPr>
          <p:cNvPr id="2" name="Çapraz Köşesi Kesik Dikdörtgen 1"/>
          <p:cNvSpPr/>
          <p:nvPr/>
        </p:nvSpPr>
        <p:spPr>
          <a:xfrm>
            <a:off x="455613" y="1120775"/>
            <a:ext cx="1190625" cy="874713"/>
          </a:xfrm>
          <a:prstGeom prst="snip2DiagRect">
            <a:avLst/>
          </a:prstGeom>
        </p:spPr>
        <p:style>
          <a:lnRef idx="1">
            <a:schemeClr val="dk1"/>
          </a:lnRef>
          <a:fillRef idx="3">
            <a:schemeClr val="dk1"/>
          </a:fillRef>
          <a:effectRef idx="2">
            <a:schemeClr val="dk1"/>
          </a:effectRef>
          <a:fontRef idx="minor">
            <a:schemeClr val="lt1"/>
          </a:fontRef>
        </p:style>
        <p:txBody>
          <a:bodyPr anchor="ctr"/>
          <a:lstStyle/>
          <a:p>
            <a:pPr algn="ctr" fontAlgn="auto">
              <a:spcBef>
                <a:spcPts val="0"/>
              </a:spcBef>
              <a:spcAft>
                <a:spcPts val="0"/>
              </a:spcAft>
              <a:defRPr/>
            </a:pPr>
            <a:r>
              <a:rPr lang="tr-TR" sz="1600" b="1" dirty="0"/>
              <a:t>Yaklaşım</a:t>
            </a:r>
          </a:p>
        </p:txBody>
      </p:sp>
      <p:sp>
        <p:nvSpPr>
          <p:cNvPr id="15" name="Dikdörtgen 14"/>
          <p:cNvSpPr/>
          <p:nvPr/>
        </p:nvSpPr>
        <p:spPr>
          <a:xfrm>
            <a:off x="1017588" y="3500438"/>
            <a:ext cx="7410450" cy="865187"/>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tr-TR" dirty="0"/>
              <a:t>problemin çözümü noktasında izlenen genel yol;</a:t>
            </a:r>
          </a:p>
        </p:txBody>
      </p:sp>
      <p:sp>
        <p:nvSpPr>
          <p:cNvPr id="16" name="Çapraz Köşesi Kesik Dikdörtgen 15"/>
          <p:cNvSpPr/>
          <p:nvPr/>
        </p:nvSpPr>
        <p:spPr>
          <a:xfrm>
            <a:off x="7667625" y="2781300"/>
            <a:ext cx="1192213"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Yöntem</a:t>
            </a:r>
          </a:p>
        </p:txBody>
      </p:sp>
      <p:sp>
        <p:nvSpPr>
          <p:cNvPr id="18" name="Dikdörtgen 17"/>
          <p:cNvSpPr/>
          <p:nvPr/>
        </p:nvSpPr>
        <p:spPr>
          <a:xfrm>
            <a:off x="1003300" y="5189538"/>
            <a:ext cx="7410450" cy="8636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tr-TR" sz="1600" dirty="0"/>
              <a:t>problemin çözümünde izlenilen yöntemin uygulamaya koyulma biçimi ya da aracısı;</a:t>
            </a:r>
          </a:p>
        </p:txBody>
      </p:sp>
      <p:sp>
        <p:nvSpPr>
          <p:cNvPr id="19" name="Çapraz Köşesi Kesik Dikdörtgen 18"/>
          <p:cNvSpPr/>
          <p:nvPr/>
        </p:nvSpPr>
        <p:spPr>
          <a:xfrm>
            <a:off x="455613" y="4468813"/>
            <a:ext cx="1190625" cy="874712"/>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a:t>Teknik</a:t>
            </a:r>
          </a:p>
        </p:txBody>
      </p:sp>
      <p:pic>
        <p:nvPicPr>
          <p:cNvPr id="4112" name="Picture 16" descr="C:\Program Files\Microsoft Office\MEDIA\CAGCAT10\j0195812.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59688" y="1068388"/>
            <a:ext cx="887412"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4" name="Picture 18" descr="C:\Users\hp\AppData\Local\Microsoft\Windows\Temporary Internet Files\Content.IE5\6EY6Z55Y\MC900294158[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7363" y="2992438"/>
            <a:ext cx="122555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6" name="Picture 20" descr="C:\Users\hp\AppData\Local\Microsoft\Windows\Temporary Internet Files\Content.IE5\6EY6Z55Y\MC900356075[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89875" y="4692650"/>
            <a:ext cx="8588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nodeType="withEffect">
                                  <p:stCondLst>
                                    <p:cond delay="0"/>
                                  </p:stCondLst>
                                  <p:childTnLst>
                                    <p:set>
                                      <p:cBhvr>
                                        <p:cTn id="15" dur="1" fill="hold">
                                          <p:stCondLst>
                                            <p:cond delay="0"/>
                                          </p:stCondLst>
                                        </p:cTn>
                                        <p:tgtEl>
                                          <p:spTgt spid="4112"/>
                                        </p:tgtEl>
                                        <p:attrNameLst>
                                          <p:attrName>style.visibility</p:attrName>
                                        </p:attrNameLst>
                                      </p:cBhvr>
                                      <p:to>
                                        <p:strVal val="visible"/>
                                      </p:to>
                                    </p:set>
                                    <p:animEffect transition="in" filter="fade">
                                      <p:cBhvr>
                                        <p:cTn id="16" dur="500"/>
                                        <p:tgtEl>
                                          <p:spTgt spid="4112"/>
                                        </p:tgtEl>
                                      </p:cBhvr>
                                    </p:animEffect>
                                    <p:anim calcmode="lin" valueType="num">
                                      <p:cBhvr>
                                        <p:cTn id="17" dur="500" fill="hold"/>
                                        <p:tgtEl>
                                          <p:spTgt spid="4112"/>
                                        </p:tgtEl>
                                        <p:attrNameLst>
                                          <p:attrName>ppt_x</p:attrName>
                                        </p:attrNameLst>
                                      </p:cBhvr>
                                      <p:tavLst>
                                        <p:tav tm="0">
                                          <p:val>
                                            <p:strVal val="#ppt_x"/>
                                          </p:val>
                                        </p:tav>
                                        <p:tav tm="100000">
                                          <p:val>
                                            <p:strVal val="#ppt_x"/>
                                          </p:val>
                                        </p:tav>
                                      </p:tavLst>
                                    </p:anim>
                                    <p:anim calcmode="lin" valueType="num">
                                      <p:cBhvr>
                                        <p:cTn id="18" dur="500" fill="hold"/>
                                        <p:tgtEl>
                                          <p:spTgt spid="4112"/>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1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42" presetClass="entr" presetSubtype="0" fill="hold" nodeType="with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anim calcmode="lin" valueType="num">
                                      <p:cBhvr>
                                        <p:cTn id="30" dur="500" fill="hold"/>
                                        <p:tgtEl>
                                          <p:spTgt spid="4114"/>
                                        </p:tgtEl>
                                        <p:attrNameLst>
                                          <p:attrName>ppt_x</p:attrName>
                                        </p:attrNameLst>
                                      </p:cBhvr>
                                      <p:tavLst>
                                        <p:tav tm="0">
                                          <p:val>
                                            <p:strVal val="#ppt_x"/>
                                          </p:val>
                                        </p:tav>
                                        <p:tav tm="100000">
                                          <p:val>
                                            <p:strVal val="#ppt_x"/>
                                          </p:val>
                                        </p:tav>
                                      </p:tavLst>
                                    </p:anim>
                                    <p:anim calcmode="lin" valueType="num">
                                      <p:cBhvr>
                                        <p:cTn id="31" dur="500" fill="hold"/>
                                        <p:tgtEl>
                                          <p:spTgt spid="4114"/>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ppt_w</p:attrName>
                                        </p:attrNameLst>
                                      </p:cBhvr>
                                      <p:tavLst>
                                        <p:tav tm="0" fmla="#ppt_w*sin(2.5*pi*$)">
                                          <p:val>
                                            <p:fltVal val="0"/>
                                          </p:val>
                                        </p:tav>
                                        <p:tav tm="100000">
                                          <p:val>
                                            <p:fltVal val="1"/>
                                          </p:val>
                                        </p:tav>
                                      </p:tavLst>
                                    </p:anim>
                                    <p:anim calcmode="lin" valueType="num">
                                      <p:cBhvr>
                                        <p:cTn id="38" dur="1000" fill="hold"/>
                                        <p:tgtEl>
                                          <p:spTgt spid="19"/>
                                        </p:tgtEl>
                                        <p:attrNameLst>
                                          <p:attrName>ppt_h</p:attrName>
                                        </p:attrNameLst>
                                      </p:cBhvr>
                                      <p:tavLst>
                                        <p:tav tm="0">
                                          <p:val>
                                            <p:strVal val="#ppt_h"/>
                                          </p:val>
                                        </p:tav>
                                        <p:tav tm="100000">
                                          <p:val>
                                            <p:strVal val="#ppt_h"/>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entr" presetSubtype="0" fill="hold" nodeType="withEffect">
                                  <p:stCondLst>
                                    <p:cond delay="0"/>
                                  </p:stCondLst>
                                  <p:childTnLst>
                                    <p:set>
                                      <p:cBhvr>
                                        <p:cTn id="43" dur="1" fill="hold">
                                          <p:stCondLst>
                                            <p:cond delay="0"/>
                                          </p:stCondLst>
                                        </p:cTn>
                                        <p:tgtEl>
                                          <p:spTgt spid="4116"/>
                                        </p:tgtEl>
                                        <p:attrNameLst>
                                          <p:attrName>style.visibility</p:attrName>
                                        </p:attrNameLst>
                                      </p:cBhvr>
                                      <p:to>
                                        <p:strVal val="visible"/>
                                      </p:to>
                                    </p:set>
                                    <p:animEffect transition="in" filter="fade">
                                      <p:cBhvr>
                                        <p:cTn id="44" dur="500"/>
                                        <p:tgtEl>
                                          <p:spTgt spid="4116"/>
                                        </p:tgtEl>
                                      </p:cBhvr>
                                    </p:animEffect>
                                    <p:anim calcmode="lin" valueType="num">
                                      <p:cBhvr>
                                        <p:cTn id="45" dur="500" fill="hold"/>
                                        <p:tgtEl>
                                          <p:spTgt spid="4116"/>
                                        </p:tgtEl>
                                        <p:attrNameLst>
                                          <p:attrName>ppt_x</p:attrName>
                                        </p:attrNameLst>
                                      </p:cBhvr>
                                      <p:tavLst>
                                        <p:tav tm="0">
                                          <p:val>
                                            <p:strVal val="#ppt_x"/>
                                          </p:val>
                                        </p:tav>
                                        <p:tav tm="100000">
                                          <p:val>
                                            <p:strVal val="#ppt_x"/>
                                          </p:val>
                                        </p:tav>
                                      </p:tavLst>
                                    </p:anim>
                                    <p:anim calcmode="lin" valueType="num">
                                      <p:cBhvr>
                                        <p:cTn id="46" dur="500" fill="hold"/>
                                        <p:tgtEl>
                                          <p:spTgt spid="4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15" grpId="0" animBg="1"/>
      <p:bldP spid="16" grpId="0" animBg="1"/>
      <p:bldP spid="18"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sp>
        <p:nvSpPr>
          <p:cNvPr id="12" name="Köşeleri Yuvarlanmış Dikdörtgen Belirtme Çizgisi 11"/>
          <p:cNvSpPr/>
          <p:nvPr/>
        </p:nvSpPr>
        <p:spPr>
          <a:xfrm>
            <a:off x="1979613" y="1125538"/>
            <a:ext cx="6985000" cy="1739900"/>
          </a:xfrm>
          <a:prstGeom prst="wedgeRoundRectCallout">
            <a:avLst>
              <a:gd name="adj1" fmla="val -55521"/>
              <a:gd name="adj2" fmla="val 76159"/>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Matematiksel çözümleme aşamasında “optimizasyon”, bizim için bir Yapay Zekâ yaklaşımını ifade ederken, optimizasyon için kullanılan tekniklerinin “sezgisel” mi yoksa “sezgisel” olmayan bir yapıda mı olduğu konusu yöntem kısmına tekabül etmektedir. Sezgisel olan Yapay Zekâ algoritmalarından; “Parçacık Sürü Optimizasyonu” algoritması da bu noktada bir teknik anlamına gelmektedir.</a:t>
            </a:r>
          </a:p>
        </p:txBody>
      </p:sp>
      <p:pic>
        <p:nvPicPr>
          <p:cNvPr id="5127"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675" y="2708275"/>
            <a:ext cx="1298575"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9" descr="C:\Users\hp\Desktop\head.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31113" y="5084763"/>
            <a:ext cx="12985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Köşeleri Yuvarlanmış Dikdörtgen Belirtme Çizgisi 19"/>
          <p:cNvSpPr/>
          <p:nvPr/>
        </p:nvSpPr>
        <p:spPr>
          <a:xfrm>
            <a:off x="304800" y="4149725"/>
            <a:ext cx="6985000" cy="1295400"/>
          </a:xfrm>
          <a:prstGeom prst="wedgeRoundRectCallout">
            <a:avLst>
              <a:gd name="adj1" fmla="val 54772"/>
              <a:gd name="adj2" fmla="val 72631"/>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Benzer şekilde, günümüz Yapay Zekâ tekniklerinin yaygın bir şekilde oluşturulduğu “doğa temelli yaklaşım” altındaki bir “Yapay Bağışıklık” konusunu yöntem olarak; Yapay Bağışıklık altında inceleyebileceğimiz </a:t>
            </a:r>
            <a:r>
              <a:rPr lang="tr-TR" sz="1600" dirty="0" err="1"/>
              <a:t>Klonal</a:t>
            </a:r>
            <a:r>
              <a:rPr lang="tr-TR" sz="1600" dirty="0"/>
              <a:t> Seçim </a:t>
            </a:r>
            <a:r>
              <a:rPr lang="tr-TR" sz="1600" dirty="0" err="1"/>
              <a:t>Algoritması’nı</a:t>
            </a:r>
            <a:r>
              <a:rPr lang="tr-TR" sz="1600" dirty="0"/>
              <a:t> ise bir teknik olarak değerlendirebiliriz.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49" name="Metin kutusu 9"/>
          <p:cNvSpPr txBox="1">
            <a:spLocks noChangeArrowheads="1"/>
          </p:cNvSpPr>
          <p:nvPr/>
        </p:nvSpPr>
        <p:spPr bwMode="auto">
          <a:xfrm>
            <a:off x="1568450" y="2205038"/>
            <a:ext cx="59293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 TEKNİKLERİ</a:t>
            </a:r>
          </a:p>
          <a:p>
            <a:pPr algn="ctr" eaLnBrk="1" hangingPunct="1">
              <a:spcBef>
                <a:spcPts val="300"/>
              </a:spcBef>
              <a:spcAft>
                <a:spcPts val="300"/>
              </a:spcAft>
            </a:pPr>
            <a:r>
              <a:rPr lang="tr-TR" altLang="tr-TR" sz="3600" b="1">
                <a:latin typeface="Arial" charset="0"/>
              </a:rPr>
              <a:t>KAVRAMI</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pic>
        <p:nvPicPr>
          <p:cNvPr id="6152" name="Picture 15" descr="C:\Users\hp\AppData\Local\Microsoft\Windows\Temporary Internet Files\Content.IE5\RN11PPUB\MC900250665[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91363" y="3390900"/>
            <a:ext cx="1649412"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6" descr="C:\Users\hp\AppData\Local\Microsoft\Windows\Temporary Internet Files\Content.IE5\9F8U0IRN\MC900241479[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1325" y="3251200"/>
            <a:ext cx="1525588"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7" descr="C:\Users\hp\AppData\Local\Microsoft\Windows\Temporary Internet Files\Content.IE5\6EY6Z55Y\MC900299193[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8313" y="1233488"/>
            <a:ext cx="11938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sp>
        <p:nvSpPr>
          <p:cNvPr id="12" name="Köşeleri Yuvarlanmış Dikdörtgen Belirtme Çizgisi 11"/>
          <p:cNvSpPr/>
          <p:nvPr/>
        </p:nvSpPr>
        <p:spPr>
          <a:xfrm>
            <a:off x="1979613" y="1125538"/>
            <a:ext cx="6985000" cy="1295400"/>
          </a:xfrm>
          <a:prstGeom prst="wedgeRoundRectCallout">
            <a:avLst>
              <a:gd name="adj1" fmla="val -56024"/>
              <a:gd name="adj2" fmla="val 86108"/>
              <a:gd name="adj3" fmla="val 16667"/>
            </a:avLst>
          </a:prstGeom>
        </p:spPr>
        <p:style>
          <a:lnRef idx="1">
            <a:schemeClr val="accent2"/>
          </a:lnRef>
          <a:fillRef idx="2">
            <a:schemeClr val="accent2"/>
          </a:fillRef>
          <a:effectRef idx="1">
            <a:schemeClr val="accent2"/>
          </a:effectRef>
          <a:fontRef idx="minor">
            <a:schemeClr val="dk1"/>
          </a:fontRef>
        </p:style>
        <p:txBody>
          <a:bodyPr anchor="ctr"/>
          <a:lstStyle/>
          <a:p>
            <a:pPr fontAlgn="auto">
              <a:spcBef>
                <a:spcPts val="0"/>
              </a:spcBef>
              <a:spcAft>
                <a:spcPts val="0"/>
              </a:spcAft>
              <a:defRPr/>
            </a:pPr>
            <a:r>
              <a:rPr lang="tr-TR" sz="1600" dirty="0"/>
              <a:t>Yapay Zekâ tekniği, “içerisinde kendine has – özgün mantıksal ve matematiksel çözüm adımları içeren ve bu adımların yine özgün bir </a:t>
            </a:r>
            <a:r>
              <a:rPr lang="tr-TR" sz="1600" dirty="0" err="1"/>
              <a:t>algoritmik</a:t>
            </a:r>
            <a:r>
              <a:rPr lang="tr-TR" sz="1600" dirty="0"/>
              <a:t> yapı içerisinde bir arada tutulduğu, birden fazla problem çözümü için etkin kullanılabilen Yapay Zekâ aracı” olarak tanımlanabilmektedir.</a:t>
            </a:r>
          </a:p>
        </p:txBody>
      </p:sp>
      <p:pic>
        <p:nvPicPr>
          <p:cNvPr id="7175" name="Picture 9" descr="C:\Users\hp\Desktop\hea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349500"/>
            <a:ext cx="1298575"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üzlem 7"/>
          <p:cNvSpPr/>
          <p:nvPr/>
        </p:nvSpPr>
        <p:spPr>
          <a:xfrm>
            <a:off x="2123728" y="3807316"/>
            <a:ext cx="5112568" cy="2088232"/>
          </a:xfrm>
          <a:prstGeom prst="plaque">
            <a:avLst/>
          </a:prstGeom>
        </p:spPr>
        <p:style>
          <a:lnRef idx="0">
            <a:schemeClr val="accent2"/>
          </a:lnRef>
          <a:fillRef idx="3">
            <a:schemeClr val="accent2"/>
          </a:fillRef>
          <a:effectRef idx="3">
            <a:schemeClr val="accent2"/>
          </a:effectRef>
          <a:fontRef idx="minor">
            <a:schemeClr val="lt1"/>
          </a:fontRef>
        </p:style>
        <p:txBody>
          <a:bodyPr anchor="ctr"/>
          <a:lstStyle/>
          <a:p>
            <a:pPr marL="285750" indent="-285750">
              <a:lnSpc>
                <a:spcPct val="150000"/>
              </a:lnSpc>
              <a:buFont typeface="Wingdings" pitchFamily="2" charset="2"/>
              <a:buChar char="§"/>
              <a:defRPr/>
            </a:pPr>
            <a:endParaRPr lang="tr-TR" dirty="0"/>
          </a:p>
          <a:p>
            <a:pPr marL="285750" indent="-285750">
              <a:lnSpc>
                <a:spcPct val="150000"/>
              </a:lnSpc>
              <a:buFont typeface="Wingdings" pitchFamily="2" charset="2"/>
              <a:buChar char="§"/>
              <a:defRPr/>
            </a:pPr>
            <a:r>
              <a:rPr lang="tr-TR" dirty="0"/>
              <a:t>Kendine has – özgün;</a:t>
            </a:r>
          </a:p>
          <a:p>
            <a:pPr marL="285750" indent="-285750">
              <a:lnSpc>
                <a:spcPct val="150000"/>
              </a:lnSpc>
              <a:buFont typeface="Wingdings" pitchFamily="2" charset="2"/>
              <a:buChar char="§"/>
              <a:defRPr/>
            </a:pPr>
            <a:r>
              <a:rPr lang="tr-TR" dirty="0"/>
              <a:t>Mantıksal ve matematiksel çözüm adımları;</a:t>
            </a:r>
          </a:p>
          <a:p>
            <a:pPr marL="285750" indent="-285750">
              <a:lnSpc>
                <a:spcPct val="150000"/>
              </a:lnSpc>
              <a:buFont typeface="Wingdings" pitchFamily="2" charset="2"/>
              <a:buChar char="§"/>
              <a:defRPr/>
            </a:pPr>
            <a:r>
              <a:rPr lang="tr-TR" dirty="0"/>
              <a:t>Özgün bir algoritma;</a:t>
            </a:r>
          </a:p>
          <a:p>
            <a:pPr marL="285750" indent="-285750">
              <a:lnSpc>
                <a:spcPct val="150000"/>
              </a:lnSpc>
              <a:buFont typeface="Wingdings" pitchFamily="2" charset="2"/>
              <a:buChar char="§"/>
              <a:defRPr/>
            </a:pPr>
            <a:r>
              <a:rPr lang="tr-TR" dirty="0"/>
              <a:t>Birden fazla problemin çözümü;</a:t>
            </a:r>
          </a:p>
          <a:p>
            <a:pPr algn="ctr">
              <a:lnSpc>
                <a:spcPct val="150000"/>
              </a:lnSpc>
              <a:defRPr/>
            </a:pPr>
            <a:endParaRPr lang="tr-TR"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Metin kutusu 9"/>
          <p:cNvSpPr txBox="1">
            <a:spLocks noChangeArrowheads="1"/>
          </p:cNvSpPr>
          <p:nvPr/>
        </p:nvSpPr>
        <p:spPr bwMode="auto">
          <a:xfrm>
            <a:off x="1322388" y="1916113"/>
            <a:ext cx="639127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 TEKNİKLERİNİ</a:t>
            </a:r>
          </a:p>
          <a:p>
            <a:pPr algn="ctr" eaLnBrk="1" hangingPunct="1">
              <a:spcBef>
                <a:spcPts val="300"/>
              </a:spcBef>
              <a:spcAft>
                <a:spcPts val="300"/>
              </a:spcAft>
            </a:pPr>
            <a:r>
              <a:rPr lang="tr-TR" altLang="tr-TR" sz="3600" b="1">
                <a:latin typeface="Arial" charset="0"/>
              </a:rPr>
              <a:t>SINIFLANDIRMA</a:t>
            </a:r>
          </a:p>
          <a:p>
            <a:pPr algn="ctr" eaLnBrk="1" hangingPunct="1">
              <a:spcBef>
                <a:spcPts val="300"/>
              </a:spcBef>
              <a:spcAft>
                <a:spcPts val="300"/>
              </a:spcAft>
            </a:pPr>
            <a:r>
              <a:rPr lang="tr-TR" altLang="tr-TR" sz="3600" b="1">
                <a:latin typeface="Arial" charset="0"/>
              </a:rPr>
              <a:t>YAKLAŞIMLARI</a:t>
            </a:r>
          </a:p>
        </p:txBody>
      </p:sp>
      <p:sp>
        <p:nvSpPr>
          <p:cNvPr id="13" name="Metin kutusu 12"/>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pic>
        <p:nvPicPr>
          <p:cNvPr id="8200" name="Picture 4" descr="C:\Users\hp\AppData\Local\Microsoft\Windows\Temporary Internet Files\Content.IE5\RN11PPUB\MC900285350[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888728">
            <a:off x="7219950" y="1017588"/>
            <a:ext cx="166846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15" descr="C:\Users\hp\AppData\Local\Microsoft\Windows\Temporary Internet Files\Content.IE5\RN11PPUB\MC900240437[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38975" y="3644900"/>
            <a:ext cx="1954213"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12" descr="C:\Users\hp\AppData\Local\Microsoft\Windows\Temporary Internet Files\Content.IE5\6EY6Z55Y\MC900405936[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850" y="3429000"/>
            <a:ext cx="15255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sp>
        <p:nvSpPr>
          <p:cNvPr id="8" name="Düzlem 7"/>
          <p:cNvSpPr/>
          <p:nvPr/>
        </p:nvSpPr>
        <p:spPr>
          <a:xfrm>
            <a:off x="539552" y="1124744"/>
            <a:ext cx="5904656" cy="1584176"/>
          </a:xfrm>
          <a:prstGeom prst="plaque">
            <a:avLst/>
          </a:prstGeom>
        </p:spPr>
        <p:style>
          <a:lnRef idx="0">
            <a:schemeClr val="accent1"/>
          </a:lnRef>
          <a:fillRef idx="3">
            <a:schemeClr val="accent1"/>
          </a:fillRef>
          <a:effectRef idx="3">
            <a:schemeClr val="accent1"/>
          </a:effectRef>
          <a:fontRef idx="minor">
            <a:schemeClr val="lt1"/>
          </a:fontRef>
        </p:style>
        <p:txBody>
          <a:bodyPr anchor="ctr"/>
          <a:lstStyle/>
          <a:p>
            <a:pPr marL="285750" indent="-285750">
              <a:lnSpc>
                <a:spcPct val="150000"/>
              </a:lnSpc>
              <a:buFont typeface="Wingdings" pitchFamily="2" charset="2"/>
              <a:buChar char="§"/>
              <a:defRPr/>
            </a:pPr>
            <a:endParaRPr lang="tr-TR" dirty="0"/>
          </a:p>
          <a:p>
            <a:pPr>
              <a:lnSpc>
                <a:spcPct val="150000"/>
              </a:lnSpc>
              <a:defRPr/>
            </a:pPr>
            <a:r>
              <a:rPr lang="tr-TR" dirty="0"/>
              <a:t>Orijine göre;</a:t>
            </a:r>
          </a:p>
          <a:p>
            <a:pPr marL="285750" indent="-285750">
              <a:lnSpc>
                <a:spcPct val="150000"/>
              </a:lnSpc>
              <a:buFont typeface="Wingdings" pitchFamily="2" charset="2"/>
              <a:buChar char="§"/>
              <a:defRPr/>
            </a:pPr>
            <a:r>
              <a:rPr lang="tr-TR" dirty="0"/>
              <a:t>İnsan düşünce ve davranış sistemini temel alan;</a:t>
            </a:r>
          </a:p>
          <a:p>
            <a:pPr marL="285750" indent="-285750">
              <a:lnSpc>
                <a:spcPct val="150000"/>
              </a:lnSpc>
              <a:buFont typeface="Wingdings" pitchFamily="2" charset="2"/>
              <a:buChar char="§"/>
              <a:defRPr/>
            </a:pPr>
            <a:r>
              <a:rPr lang="tr-TR" dirty="0"/>
              <a:t>Doğa dinamiklerine dayalı olan;</a:t>
            </a:r>
          </a:p>
          <a:p>
            <a:pPr algn="ctr">
              <a:lnSpc>
                <a:spcPct val="150000"/>
              </a:lnSpc>
              <a:defRPr/>
            </a:pPr>
            <a:endParaRPr lang="tr-TR" dirty="0"/>
          </a:p>
        </p:txBody>
      </p:sp>
      <p:sp>
        <p:nvSpPr>
          <p:cNvPr id="9" name="Düzlem 8"/>
          <p:cNvSpPr/>
          <p:nvPr/>
        </p:nvSpPr>
        <p:spPr>
          <a:xfrm>
            <a:off x="971600" y="3356992"/>
            <a:ext cx="3744416" cy="2304256"/>
          </a:xfrm>
          <a:prstGeom prst="plaque">
            <a:avLst/>
          </a:prstGeom>
        </p:spPr>
        <p:style>
          <a:lnRef idx="0">
            <a:schemeClr val="accent4"/>
          </a:lnRef>
          <a:fillRef idx="3">
            <a:schemeClr val="accent4"/>
          </a:fillRef>
          <a:effectRef idx="3">
            <a:schemeClr val="accent4"/>
          </a:effectRef>
          <a:fontRef idx="minor">
            <a:schemeClr val="lt1"/>
          </a:fontRef>
        </p:style>
        <p:txBody>
          <a:bodyPr anchor="ctr"/>
          <a:lstStyle/>
          <a:p>
            <a:pPr marL="285750" indent="-285750">
              <a:lnSpc>
                <a:spcPct val="150000"/>
              </a:lnSpc>
              <a:buFont typeface="Wingdings" pitchFamily="2" charset="2"/>
              <a:buChar char="§"/>
              <a:defRPr/>
            </a:pPr>
            <a:endParaRPr lang="tr-TR" dirty="0"/>
          </a:p>
          <a:p>
            <a:pPr>
              <a:lnSpc>
                <a:spcPct val="150000"/>
              </a:lnSpc>
              <a:defRPr/>
            </a:pPr>
            <a:r>
              <a:rPr lang="tr-TR" dirty="0"/>
              <a:t>Problem kapsamına göre;</a:t>
            </a:r>
          </a:p>
          <a:p>
            <a:pPr marL="285750" indent="-285750">
              <a:lnSpc>
                <a:spcPct val="150000"/>
              </a:lnSpc>
              <a:buFont typeface="Wingdings" pitchFamily="2" charset="2"/>
              <a:buChar char="§"/>
              <a:defRPr/>
            </a:pPr>
            <a:r>
              <a:rPr lang="tr-TR" dirty="0"/>
              <a:t>Matematiksel çözümlemeler;</a:t>
            </a:r>
          </a:p>
          <a:p>
            <a:pPr marL="285750" indent="-285750">
              <a:lnSpc>
                <a:spcPct val="150000"/>
              </a:lnSpc>
              <a:buFont typeface="Wingdings" pitchFamily="2" charset="2"/>
              <a:buChar char="§"/>
              <a:defRPr/>
            </a:pPr>
            <a:r>
              <a:rPr lang="tr-TR" dirty="0"/>
              <a:t>Öngörü – tahminler;</a:t>
            </a:r>
          </a:p>
          <a:p>
            <a:pPr marL="285750" indent="-285750">
              <a:lnSpc>
                <a:spcPct val="150000"/>
              </a:lnSpc>
              <a:buFont typeface="Wingdings" pitchFamily="2" charset="2"/>
              <a:buChar char="§"/>
              <a:defRPr/>
            </a:pPr>
            <a:r>
              <a:rPr lang="tr-TR" dirty="0"/>
              <a:t>Görsel tanımlama – tanıma;</a:t>
            </a:r>
          </a:p>
          <a:p>
            <a:pPr marL="285750" indent="-285750">
              <a:lnSpc>
                <a:spcPct val="150000"/>
              </a:lnSpc>
              <a:buFont typeface="Wingdings" pitchFamily="2" charset="2"/>
              <a:buChar char="§"/>
              <a:defRPr/>
            </a:pPr>
            <a:r>
              <a:rPr lang="tr-TR" dirty="0"/>
              <a:t>…vs.</a:t>
            </a:r>
          </a:p>
          <a:p>
            <a:pPr algn="ctr">
              <a:lnSpc>
                <a:spcPct val="150000"/>
              </a:lnSpc>
              <a:defRPr/>
            </a:pPr>
            <a:endParaRPr lang="tr-TR" dirty="0"/>
          </a:p>
        </p:txBody>
      </p:sp>
      <p:sp>
        <p:nvSpPr>
          <p:cNvPr id="10" name="Düzlem 9"/>
          <p:cNvSpPr/>
          <p:nvPr/>
        </p:nvSpPr>
        <p:spPr>
          <a:xfrm>
            <a:off x="5850262" y="3429000"/>
            <a:ext cx="2520280" cy="1440160"/>
          </a:xfrm>
          <a:prstGeom prst="plaque">
            <a:avLst/>
          </a:prstGeom>
        </p:spPr>
        <p:style>
          <a:lnRef idx="0">
            <a:schemeClr val="accent2"/>
          </a:lnRef>
          <a:fillRef idx="3">
            <a:schemeClr val="accent2"/>
          </a:fillRef>
          <a:effectRef idx="3">
            <a:schemeClr val="accent2"/>
          </a:effectRef>
          <a:fontRef idx="minor">
            <a:schemeClr val="lt1"/>
          </a:fontRef>
        </p:style>
        <p:txBody>
          <a:bodyPr anchor="ctr"/>
          <a:lstStyle/>
          <a:p>
            <a:pPr>
              <a:lnSpc>
                <a:spcPct val="150000"/>
              </a:lnSpc>
              <a:defRPr/>
            </a:pPr>
            <a:r>
              <a:rPr lang="tr-TR" dirty="0"/>
              <a:t>Tekniklerin spesifik özelliklerine göre;</a:t>
            </a:r>
          </a:p>
        </p:txBody>
      </p:sp>
      <p:sp>
        <p:nvSpPr>
          <p:cNvPr id="11" name="Oval 10"/>
          <p:cNvSpPr/>
          <p:nvPr/>
        </p:nvSpPr>
        <p:spPr>
          <a:xfrm>
            <a:off x="5286375" y="5211763"/>
            <a:ext cx="1584325" cy="8985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err="1">
                <a:solidFill>
                  <a:schemeClr val="tx1"/>
                </a:solidFill>
              </a:rPr>
              <a:t>Algoritmik</a:t>
            </a:r>
            <a:r>
              <a:rPr lang="tr-TR" sz="1600" b="1" dirty="0">
                <a:solidFill>
                  <a:schemeClr val="tx1"/>
                </a:solidFill>
              </a:rPr>
              <a:t> yapı;</a:t>
            </a:r>
          </a:p>
        </p:txBody>
      </p:sp>
      <p:sp>
        <p:nvSpPr>
          <p:cNvPr id="13" name="Oval 12"/>
          <p:cNvSpPr/>
          <p:nvPr/>
        </p:nvSpPr>
        <p:spPr>
          <a:xfrm>
            <a:off x="7235825" y="5445224"/>
            <a:ext cx="1584325" cy="8985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Çözüm şekli;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Metin kutusu 12"/>
          <p:cNvSpPr txBox="1">
            <a:spLocks noChangeArrowheads="1"/>
          </p:cNvSpPr>
          <p:nvPr/>
        </p:nvSpPr>
        <p:spPr bwMode="auto">
          <a:xfrm>
            <a:off x="169863" y="1052513"/>
            <a:ext cx="87391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a:latin typeface="Arial" charset="0"/>
              </a:rPr>
              <a:t>Yapay Zekâ’dan ayırmak adına; bundan sonra “doğal zekâ” olarak adlandırabileceğimiz </a:t>
            </a:r>
          </a:p>
          <a:p>
            <a:pPr eaLnBrk="1" hangingPunct="1">
              <a:spcBef>
                <a:spcPts val="300"/>
              </a:spcBef>
              <a:spcAft>
                <a:spcPts val="300"/>
              </a:spcAft>
            </a:pPr>
            <a:r>
              <a:rPr lang="tr-TR" altLang="tr-TR" sz="1600" b="1">
                <a:latin typeface="Arial" charset="0"/>
              </a:rPr>
              <a:t>zekâ kavramı, literatürde çok çeşitli biçimlerde tanımlanmıştır. </a:t>
            </a:r>
          </a:p>
        </p:txBody>
      </p:sp>
      <p:pic>
        <p:nvPicPr>
          <p:cNvPr id="5123" name="Picture 3" descr="C:\Users\hp\Desktop\alfred-binet-1-size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1163" y="2276475"/>
            <a:ext cx="1065212"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Köşeleri Yuvarlanmış Dikdörtgen Belirtme Çizgisi 1"/>
          <p:cNvSpPr/>
          <p:nvPr/>
        </p:nvSpPr>
        <p:spPr>
          <a:xfrm>
            <a:off x="1979613" y="2216150"/>
            <a:ext cx="6624637" cy="731838"/>
          </a:xfrm>
          <a:prstGeom prst="wedgeRoundRectCallout">
            <a:avLst>
              <a:gd name="adj1" fmla="val -55858"/>
              <a:gd name="adj2" fmla="val 81251"/>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Zekâ, insanın sahip olduğu dikkat, bellek, yargılama, akıl yürütme, soyutlama gibi yeterlikler bütünüdür…</a:t>
            </a:r>
          </a:p>
        </p:txBody>
      </p:sp>
      <p:sp>
        <p:nvSpPr>
          <p:cNvPr id="5125" name="Metin kutusu 15"/>
          <p:cNvSpPr txBox="1">
            <a:spLocks noChangeArrowheads="1"/>
          </p:cNvSpPr>
          <p:nvPr/>
        </p:nvSpPr>
        <p:spPr bwMode="auto">
          <a:xfrm>
            <a:off x="395288" y="3703638"/>
            <a:ext cx="10572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Alfred Binet</a:t>
            </a:r>
          </a:p>
        </p:txBody>
      </p:sp>
      <p:pic>
        <p:nvPicPr>
          <p:cNvPr id="5126" name="Picture 4" descr="C:\Users\hp\Desktop\David Wechsler (1896-198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24750" y="4232275"/>
            <a:ext cx="115093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Metin kutusu 17"/>
          <p:cNvSpPr txBox="1">
            <a:spLocks noChangeArrowheads="1"/>
          </p:cNvSpPr>
          <p:nvPr/>
        </p:nvSpPr>
        <p:spPr bwMode="auto">
          <a:xfrm>
            <a:off x="7451725" y="5527675"/>
            <a:ext cx="1327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David Wechsler</a:t>
            </a:r>
          </a:p>
        </p:txBody>
      </p:sp>
      <p:sp>
        <p:nvSpPr>
          <p:cNvPr id="20" name="Köşeleri Yuvarlanmış Dikdörtgen Belirtme Çizgisi 19"/>
          <p:cNvSpPr/>
          <p:nvPr/>
        </p:nvSpPr>
        <p:spPr>
          <a:xfrm>
            <a:off x="539750" y="4232275"/>
            <a:ext cx="6624638" cy="731838"/>
          </a:xfrm>
          <a:prstGeom prst="wedgeRoundRectCallout">
            <a:avLst>
              <a:gd name="adj1" fmla="val 50251"/>
              <a:gd name="adj2" fmla="val 81251"/>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Zekâ, insanın amaçlı bir biçimde davranabilme, mantıklı düşünebilme ve çevreye uyum gösterebilme yeterlikleridir…</a:t>
            </a:r>
          </a:p>
        </p:txBody>
      </p:sp>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Metin kutusu 12"/>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Tek. ve Sınıflandırmalar</a:t>
            </a:r>
          </a:p>
        </p:txBody>
      </p:sp>
      <p:sp>
        <p:nvSpPr>
          <p:cNvPr id="8" name="Düzlem 7"/>
          <p:cNvSpPr/>
          <p:nvPr/>
        </p:nvSpPr>
        <p:spPr>
          <a:xfrm>
            <a:off x="2339975" y="1196975"/>
            <a:ext cx="4392613" cy="1079500"/>
          </a:xfrm>
          <a:prstGeom prst="plaque">
            <a:avLst/>
          </a:prstGeom>
        </p:spPr>
        <p:style>
          <a:lnRef idx="1">
            <a:schemeClr val="accent1"/>
          </a:lnRef>
          <a:fillRef idx="2">
            <a:schemeClr val="accent1"/>
          </a:fillRef>
          <a:effectRef idx="1">
            <a:schemeClr val="accent1"/>
          </a:effectRef>
          <a:fontRef idx="minor">
            <a:schemeClr val="dk1"/>
          </a:fontRef>
        </p:style>
        <p:txBody>
          <a:bodyPr anchor="ctr"/>
          <a:lstStyle/>
          <a:p>
            <a:pPr marL="285750" indent="-285750">
              <a:lnSpc>
                <a:spcPct val="150000"/>
              </a:lnSpc>
              <a:buFont typeface="Wingdings" pitchFamily="2" charset="2"/>
              <a:buChar char="§"/>
              <a:defRPr/>
            </a:pPr>
            <a:endParaRPr lang="tr-TR" dirty="0"/>
          </a:p>
          <a:p>
            <a:pPr algn="ctr">
              <a:lnSpc>
                <a:spcPct val="150000"/>
              </a:lnSpc>
              <a:defRPr/>
            </a:pPr>
            <a:r>
              <a:rPr lang="tr-TR" dirty="0"/>
              <a:t>Genel Yapay Zekâ teknikleri</a:t>
            </a:r>
          </a:p>
          <a:p>
            <a:pPr algn="ctr">
              <a:lnSpc>
                <a:spcPct val="150000"/>
              </a:lnSpc>
              <a:defRPr/>
            </a:pPr>
            <a:endParaRPr lang="tr-TR" dirty="0"/>
          </a:p>
        </p:txBody>
      </p:sp>
      <p:sp>
        <p:nvSpPr>
          <p:cNvPr id="12" name="Düzlem 11"/>
          <p:cNvSpPr/>
          <p:nvPr/>
        </p:nvSpPr>
        <p:spPr>
          <a:xfrm>
            <a:off x="2339975" y="2636838"/>
            <a:ext cx="4392613" cy="1079500"/>
          </a:xfrm>
          <a:prstGeom prst="plaque">
            <a:avLst/>
          </a:prstGeom>
        </p:spPr>
        <p:style>
          <a:lnRef idx="1">
            <a:schemeClr val="accent2"/>
          </a:lnRef>
          <a:fillRef idx="2">
            <a:schemeClr val="accent2"/>
          </a:fillRef>
          <a:effectRef idx="1">
            <a:schemeClr val="accent2"/>
          </a:effectRef>
          <a:fontRef idx="minor">
            <a:schemeClr val="dk1"/>
          </a:fontRef>
        </p:style>
        <p:txBody>
          <a:bodyPr anchor="ctr"/>
          <a:lstStyle/>
          <a:p>
            <a:pPr marL="285750" indent="-285750">
              <a:lnSpc>
                <a:spcPct val="150000"/>
              </a:lnSpc>
              <a:buFont typeface="Wingdings" pitchFamily="2" charset="2"/>
              <a:buChar char="§"/>
              <a:defRPr/>
            </a:pPr>
            <a:endParaRPr lang="tr-TR" dirty="0"/>
          </a:p>
          <a:p>
            <a:pPr algn="ctr">
              <a:lnSpc>
                <a:spcPct val="150000"/>
              </a:lnSpc>
              <a:defRPr/>
            </a:pPr>
            <a:r>
              <a:rPr lang="tr-TR" dirty="0"/>
              <a:t>Doğa temelli yaklaşıma dayalı teknikler</a:t>
            </a:r>
          </a:p>
          <a:p>
            <a:pPr algn="ctr">
              <a:lnSpc>
                <a:spcPct val="150000"/>
              </a:lnSpc>
              <a:defRPr/>
            </a:pPr>
            <a:endParaRPr lang="tr-TR" dirty="0"/>
          </a:p>
        </p:txBody>
      </p:sp>
      <p:sp>
        <p:nvSpPr>
          <p:cNvPr id="15" name="Oval 14"/>
          <p:cNvSpPr/>
          <p:nvPr/>
        </p:nvSpPr>
        <p:spPr>
          <a:xfrm>
            <a:off x="1646238" y="4508500"/>
            <a:ext cx="1584325" cy="8985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Evrimsel</a:t>
            </a:r>
          </a:p>
        </p:txBody>
      </p:sp>
      <p:sp>
        <p:nvSpPr>
          <p:cNvPr id="16" name="Oval 15"/>
          <p:cNvSpPr/>
          <p:nvPr/>
        </p:nvSpPr>
        <p:spPr>
          <a:xfrm>
            <a:off x="3851275" y="5030788"/>
            <a:ext cx="1585913" cy="8985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Sürü Temelli</a:t>
            </a:r>
          </a:p>
        </p:txBody>
      </p:sp>
      <p:sp>
        <p:nvSpPr>
          <p:cNvPr id="17" name="Oval 16"/>
          <p:cNvSpPr/>
          <p:nvPr/>
        </p:nvSpPr>
        <p:spPr>
          <a:xfrm>
            <a:off x="5859463" y="4508500"/>
            <a:ext cx="1584325" cy="8985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solidFill>
                  <a:schemeClr val="tx1"/>
                </a:solidFill>
              </a:rPr>
              <a:t>Diğer</a:t>
            </a:r>
          </a:p>
        </p:txBody>
      </p:sp>
      <p:cxnSp>
        <p:nvCxnSpPr>
          <p:cNvPr id="3" name="Düz Ok Bağlayıcısı 2"/>
          <p:cNvCxnSpPr>
            <a:stCxn id="12" idx="2"/>
            <a:endCxn id="15" idx="7"/>
          </p:cNvCxnSpPr>
          <p:nvPr/>
        </p:nvCxnSpPr>
        <p:spPr>
          <a:xfrm flipH="1">
            <a:off x="2998788" y="3716338"/>
            <a:ext cx="1536700" cy="9239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Düz Ok Bağlayıcısı 17"/>
          <p:cNvCxnSpPr>
            <a:stCxn id="12" idx="2"/>
            <a:endCxn id="16" idx="0"/>
          </p:cNvCxnSpPr>
          <p:nvPr/>
        </p:nvCxnSpPr>
        <p:spPr>
          <a:xfrm>
            <a:off x="4535488" y="3716338"/>
            <a:ext cx="107950" cy="13144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Düz Ok Bağlayıcısı 20"/>
          <p:cNvCxnSpPr>
            <a:stCxn id="12" idx="2"/>
            <a:endCxn id="17" idx="1"/>
          </p:cNvCxnSpPr>
          <p:nvPr/>
        </p:nvCxnSpPr>
        <p:spPr>
          <a:xfrm>
            <a:off x="4535488" y="3716338"/>
            <a:ext cx="1555750" cy="9239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5362" name="Picture 2" descr="C:\Users\hp\AppData\Local\Microsoft\Windows\Temporary Internet Files\Content.IE5\RN11PPUB\MC900351958[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2838" y="4413250"/>
            <a:ext cx="5334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C:\Users\hp\AppData\Local\Microsoft\Windows\Temporary Internet Files\Content.IE5\SXPVMRYU\MC900292240[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83158" y="5571555"/>
            <a:ext cx="796754" cy="80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C:\Users\hp\AppData\Local\Microsoft\Windows\Temporary Internet Files\Content.IE5\SXPVMRYU\MC900339222[2].wmf"/>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98137" y="744581"/>
            <a:ext cx="904342" cy="90434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C:\Users\hp\AppData\Local\Microsoft\Windows\Temporary Internet Files\Content.IE5\RN11PPUB\MC900438727[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27850" y="1649413"/>
            <a:ext cx="1031875"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descr="C:\Users\hp\AppData\Local\Microsoft\Windows\Temporary Internet Files\Content.IE5\9F8U0IRN\MC900439363[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79538" y="1928813"/>
            <a:ext cx="909637"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5368"/>
                                        </p:tgtEl>
                                        <p:attrNameLst>
                                          <p:attrName>style.visibility</p:attrName>
                                        </p:attrNameLst>
                                      </p:cBhvr>
                                      <p:to>
                                        <p:strVal val="visible"/>
                                      </p:to>
                                    </p:set>
                                    <p:animEffect transition="in" filter="fade">
                                      <p:cBhvr>
                                        <p:cTn id="14" dur="500"/>
                                        <p:tgtEl>
                                          <p:spTgt spid="15368"/>
                                        </p:tgtEl>
                                      </p:cBhvr>
                                    </p:animEffect>
                                  </p:childTnLst>
                                </p:cTn>
                              </p:par>
                              <p:par>
                                <p:cTn id="15" presetID="10" presetClass="entr" presetSubtype="0" fill="hold" nodeType="withEffect">
                                  <p:stCondLst>
                                    <p:cond delay="0"/>
                                  </p:stCondLst>
                                  <p:childTnLst>
                                    <p:set>
                                      <p:cBhvr>
                                        <p:cTn id="16" dur="1" fill="hold">
                                          <p:stCondLst>
                                            <p:cond delay="0"/>
                                          </p:stCondLst>
                                        </p:cTn>
                                        <p:tgtEl>
                                          <p:spTgt spid="15370"/>
                                        </p:tgtEl>
                                        <p:attrNameLst>
                                          <p:attrName>style.visibility</p:attrName>
                                        </p:attrNameLst>
                                      </p:cBhvr>
                                      <p:to>
                                        <p:strVal val="visible"/>
                                      </p:to>
                                    </p:set>
                                    <p:animEffect transition="in" filter="fade">
                                      <p:cBhvr>
                                        <p:cTn id="17" dur="500"/>
                                        <p:tgtEl>
                                          <p:spTgt spid="15370"/>
                                        </p:tgtEl>
                                      </p:cBhvr>
                                    </p:animEffect>
                                  </p:childTnLst>
                                </p:cTn>
                              </p:par>
                              <p:par>
                                <p:cTn id="18" presetID="10" presetClass="entr" presetSubtype="0" fill="hold" nodeType="withEffect">
                                  <p:stCondLst>
                                    <p:cond delay="0"/>
                                  </p:stCondLst>
                                  <p:childTnLst>
                                    <p:set>
                                      <p:cBhvr>
                                        <p:cTn id="19" dur="1" fill="hold">
                                          <p:stCondLst>
                                            <p:cond delay="0"/>
                                          </p:stCondLst>
                                        </p:cTn>
                                        <p:tgtEl>
                                          <p:spTgt spid="15371"/>
                                        </p:tgtEl>
                                        <p:attrNameLst>
                                          <p:attrName>style.visibility</p:attrName>
                                        </p:attrNameLst>
                                      </p:cBhvr>
                                      <p:to>
                                        <p:strVal val="visible"/>
                                      </p:to>
                                    </p:set>
                                    <p:animEffect transition="in" filter="fade">
                                      <p:cBhvr>
                                        <p:cTn id="20" dur="500"/>
                                        <p:tgtEl>
                                          <p:spTgt spid="1537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90"/>
                                          </p:val>
                                        </p:tav>
                                        <p:tav tm="100000">
                                          <p:val>
                                            <p:fltVal val="0"/>
                                          </p:val>
                                        </p:tav>
                                      </p:tavLst>
                                    </p:anim>
                                    <p:animEffect transition="in" filter="fade">
                                      <p:cBhvr>
                                        <p:cTn id="28" dur="500"/>
                                        <p:tgtEl>
                                          <p:spTgt spid="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par>
                          <p:cTn id="39" fill="hold" nodeType="afterGroup">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362"/>
                                        </p:tgtEl>
                                        <p:attrNameLst>
                                          <p:attrName>style.visibility</p:attrName>
                                        </p:attrNameLst>
                                      </p:cBhvr>
                                      <p:to>
                                        <p:strVal val="visible"/>
                                      </p:to>
                                    </p:set>
                                    <p:animEffect transition="in" filter="fade">
                                      <p:cBhvr>
                                        <p:cTn id="42" dur="500"/>
                                        <p:tgtEl>
                                          <p:spTgt spid="153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00"/>
                            </p:stCondLst>
                            <p:childTnLst>
                              <p:par>
                                <p:cTn id="54" presetID="10" presetClass="entr" presetSubtype="0" fill="hold" nodeType="afterEffect">
                                  <p:stCondLst>
                                    <p:cond delay="0"/>
                                  </p:stCondLst>
                                  <p:childTnLst>
                                    <p:set>
                                      <p:cBhvr>
                                        <p:cTn id="55" dur="1" fill="hold">
                                          <p:stCondLst>
                                            <p:cond delay="0"/>
                                          </p:stCondLst>
                                        </p:cTn>
                                        <p:tgtEl>
                                          <p:spTgt spid="15364"/>
                                        </p:tgtEl>
                                        <p:attrNameLst>
                                          <p:attrName>style.visibility</p:attrName>
                                        </p:attrNameLst>
                                      </p:cBhvr>
                                      <p:to>
                                        <p:strVal val="visible"/>
                                      </p:to>
                                    </p:set>
                                    <p:animEffect transition="in" filter="fade">
                                      <p:cBhvr>
                                        <p:cTn id="56" dur="500"/>
                                        <p:tgtEl>
                                          <p:spTgt spid="1536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cxnSp>
        <p:nvCxnSpPr>
          <p:cNvPr id="6" name="Düz Bağlayıcı 5"/>
          <p:cNvCxnSpPr>
            <a:endCxn id="4" idx="3"/>
          </p:cNvCxnSpPr>
          <p:nvPr/>
        </p:nvCxnSpPr>
        <p:spPr>
          <a:xfrm>
            <a:off x="712788" y="441325"/>
            <a:ext cx="825182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4" name="Metin kutusu 9"/>
          <p:cNvSpPr txBox="1">
            <a:spLocks noChangeArrowheads="1"/>
          </p:cNvSpPr>
          <p:nvPr/>
        </p:nvSpPr>
        <p:spPr bwMode="auto">
          <a:xfrm>
            <a:off x="708025" y="1916113"/>
            <a:ext cx="76327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endParaRPr lang="tr-TR" altLang="tr-TR" sz="3600" b="1" dirty="0">
              <a:solidFill>
                <a:srgbClr val="C00000"/>
              </a:solidFill>
              <a:latin typeface="Arial" charset="0"/>
            </a:endParaRPr>
          </a:p>
          <a:p>
            <a:pPr algn="ctr" eaLnBrk="1" hangingPunct="1">
              <a:spcBef>
                <a:spcPts val="300"/>
              </a:spcBef>
              <a:spcAft>
                <a:spcPts val="300"/>
              </a:spcAft>
            </a:pPr>
            <a:r>
              <a:rPr lang="tr-TR" altLang="tr-TR" sz="3600" b="1" dirty="0">
                <a:solidFill>
                  <a:srgbClr val="C00000"/>
                </a:solidFill>
                <a:latin typeface="Arial" charset="0"/>
              </a:rPr>
              <a:t>GENEL YAPAY ZEKÂ TEKNİKLERİ</a:t>
            </a:r>
          </a:p>
          <a:p>
            <a:pPr algn="ctr" eaLnBrk="1" hangingPunct="1">
              <a:spcBef>
                <a:spcPts val="300"/>
              </a:spcBef>
              <a:spcAft>
                <a:spcPts val="300"/>
              </a:spcAft>
            </a:pPr>
            <a:r>
              <a:rPr lang="tr-TR" altLang="tr-TR" sz="3600" b="1" dirty="0">
                <a:solidFill>
                  <a:srgbClr val="C00000"/>
                </a:solidFill>
                <a:latin typeface="Arial" charset="0"/>
              </a:rPr>
              <a:t>VE YÖNTEMLERİ</a:t>
            </a:r>
          </a:p>
        </p:txBody>
      </p:sp>
      <p:pic>
        <p:nvPicPr>
          <p:cNvPr id="2056" name="Picture 14" descr="C:\Users\hp\AppData\Local\Microsoft\Windows\Temporary Internet Files\Content.IE5\6EY6Z55Y\MC900438747[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1325" y="3833813"/>
            <a:ext cx="1703388"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5" descr="C:\Users\hp\AppData\Local\Microsoft\Windows\Temporary Internet Files\Content.IE5\RN11PPUB\MC900300954[2].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5825" y="3635375"/>
            <a:ext cx="16367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6" descr="C:\Users\hp\AppData\Local\Microsoft\Windows\Temporary Internet Files\Content.IE5\RN11PPUB\MC90028535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854166">
            <a:off x="398463" y="912813"/>
            <a:ext cx="2109787"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7" name="Metin kutusu 9"/>
          <p:cNvSpPr txBox="1">
            <a:spLocks noChangeArrowheads="1"/>
          </p:cNvSpPr>
          <p:nvPr/>
        </p:nvSpPr>
        <p:spPr bwMode="auto">
          <a:xfrm>
            <a:off x="2671763" y="2205038"/>
            <a:ext cx="3722687"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BAZI BİLİNMESİ</a:t>
            </a:r>
          </a:p>
          <a:p>
            <a:pPr algn="ctr" eaLnBrk="1" hangingPunct="1">
              <a:spcBef>
                <a:spcPts val="300"/>
              </a:spcBef>
              <a:spcAft>
                <a:spcPts val="300"/>
              </a:spcAft>
            </a:pPr>
            <a:r>
              <a:rPr lang="tr-TR" altLang="tr-TR" sz="3600" b="1">
                <a:latin typeface="Arial" charset="0"/>
              </a:rPr>
              <a:t>GEREKENLER</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pic>
        <p:nvPicPr>
          <p:cNvPr id="3080" name="Picture 11" descr="C:\Users\hp\AppData\Local\Microsoft\Windows\Temporary Internet Files\Content.IE5\SXPVMRYU\MC900434822[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1325" y="3425825"/>
            <a:ext cx="18288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2" descr="C:\Users\hp\AppData\Local\Microsoft\Windows\Temporary Internet Files\Content.IE5\SXPVMRYU\MC900441994[1].wm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6513" y="3398838"/>
            <a:ext cx="13081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3" descr="C:\Program Files\Microsoft Office\MEDIA\CAGCAT10\j0293236.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35825" y="1050925"/>
            <a:ext cx="15652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4102" name="Dikdörtgen 3"/>
          <p:cNvSpPr>
            <a:spLocks noChangeArrowheads="1"/>
          </p:cNvSpPr>
          <p:nvPr/>
        </p:nvSpPr>
        <p:spPr bwMode="auto">
          <a:xfrm>
            <a:off x="441325" y="930275"/>
            <a:ext cx="8424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Yapay Zekâ’yı ve ilgili teknikleri daha iyi anlamak adına bazı ön bilgi ve becerilere sahip olmak önemlidir:</a:t>
            </a:r>
          </a:p>
        </p:txBody>
      </p:sp>
      <p:sp>
        <p:nvSpPr>
          <p:cNvPr id="4103" name="Dikdörtgen 3"/>
          <p:cNvSpPr>
            <a:spLocks noChangeArrowheads="1"/>
          </p:cNvSpPr>
          <p:nvPr/>
        </p:nvSpPr>
        <p:spPr bwMode="auto">
          <a:xfrm>
            <a:off x="442913" y="1666875"/>
            <a:ext cx="391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solidFill>
                  <a:srgbClr val="C00000"/>
                </a:solidFill>
              </a:rPr>
              <a:t>Algoritmalar / Akış Şemaları</a:t>
            </a:r>
          </a:p>
        </p:txBody>
      </p:sp>
      <p:sp>
        <p:nvSpPr>
          <p:cNvPr id="4104" name="Dikdörtgen 2"/>
          <p:cNvSpPr>
            <a:spLocks noChangeArrowheads="1"/>
          </p:cNvSpPr>
          <p:nvPr/>
        </p:nvSpPr>
        <p:spPr bwMode="auto">
          <a:xfrm>
            <a:off x="477838" y="2276475"/>
            <a:ext cx="3733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i="1">
                <a:solidFill>
                  <a:srgbClr val="0070C0"/>
                </a:solidFill>
              </a:rPr>
              <a:t>Belirli bir problemin çözülmesi adına izlenen yollar bütününe algoritma denir.</a:t>
            </a:r>
          </a:p>
          <a:p>
            <a:pPr eaLnBrk="1" hangingPunct="1"/>
            <a:r>
              <a:rPr lang="tr-TR" altLang="tr-TR" sz="1600" b="1"/>
              <a:t> </a:t>
            </a:r>
          </a:p>
          <a:p>
            <a:pPr eaLnBrk="1" hangingPunct="1"/>
            <a:r>
              <a:rPr lang="tr-TR" altLang="tr-TR" sz="1600" b="1"/>
              <a:t>Gerçek hayattan örnekler: </a:t>
            </a:r>
            <a:r>
              <a:rPr lang="tr-TR" altLang="tr-TR" sz="1600"/>
              <a:t>Belirli bir yemeğin tarifi, arabanın tekerinin değiştirilmesi… vb.</a:t>
            </a:r>
          </a:p>
          <a:p>
            <a:pPr eaLnBrk="1" hangingPunct="1"/>
            <a:r>
              <a:rPr lang="tr-TR" altLang="tr-TR" sz="1600" b="1"/>
              <a:t> </a:t>
            </a:r>
          </a:p>
          <a:p>
            <a:pPr eaLnBrk="1" hangingPunct="1"/>
            <a:r>
              <a:rPr lang="tr-TR" altLang="tr-TR" sz="1600" b="1"/>
              <a:t>Bilgisayar ortamından örnekler: </a:t>
            </a:r>
            <a:r>
              <a:rPr lang="tr-TR" altLang="tr-TR" sz="1600"/>
              <a:t>Klavyeden girilen iki sayıyı toplayıp sonucu ekrana yazdırmak, klavyeden gerekli değerleri girilen denklemin köklerini bulmak, uzun ve karmaşık matematiksel işlemler… vb. </a:t>
            </a:r>
          </a:p>
        </p:txBody>
      </p:sp>
      <p:sp>
        <p:nvSpPr>
          <p:cNvPr id="5" name="Dikdörtgen 4"/>
          <p:cNvSpPr/>
          <p:nvPr/>
        </p:nvSpPr>
        <p:spPr>
          <a:xfrm>
            <a:off x="4427538" y="1484784"/>
            <a:ext cx="3787775" cy="9540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tr-TR" sz="1400" dirty="0"/>
              <a:t>Ekrana “Üniversite Plus” yazdıran algoritma:</a:t>
            </a:r>
          </a:p>
          <a:p>
            <a:pPr>
              <a:defRPr/>
            </a:pPr>
            <a:r>
              <a:rPr lang="tr-TR" sz="1400" dirty="0"/>
              <a:t>A1: Başla</a:t>
            </a:r>
          </a:p>
          <a:p>
            <a:pPr>
              <a:defRPr/>
            </a:pPr>
            <a:r>
              <a:rPr lang="tr-TR" sz="1400" dirty="0"/>
              <a:t>A2: “Üniversite Plus” yaz</a:t>
            </a:r>
          </a:p>
          <a:p>
            <a:pPr>
              <a:defRPr/>
            </a:pPr>
            <a:r>
              <a:rPr lang="tr-TR" sz="1400" dirty="0"/>
              <a:t>A3: Dur</a:t>
            </a:r>
          </a:p>
        </p:txBody>
      </p:sp>
      <p:sp>
        <p:nvSpPr>
          <p:cNvPr id="22" name="Dikdörtgen 21"/>
          <p:cNvSpPr/>
          <p:nvPr/>
        </p:nvSpPr>
        <p:spPr>
          <a:xfrm>
            <a:off x="4451350" y="2740496"/>
            <a:ext cx="3787775" cy="1384300"/>
          </a:xfrm>
          <a:prstGeom prst="rect">
            <a:avLst/>
          </a:prstGeom>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s-ES" sz="1400" dirty="0"/>
              <a:t>Klavyeden girilen bir sayıyı ekrana yazdıran algoritma:</a:t>
            </a:r>
          </a:p>
          <a:p>
            <a:pPr>
              <a:defRPr/>
            </a:pPr>
            <a:r>
              <a:rPr lang="es-ES" sz="1400" dirty="0"/>
              <a:t>A1: Başla</a:t>
            </a:r>
          </a:p>
          <a:p>
            <a:pPr>
              <a:defRPr/>
            </a:pPr>
            <a:r>
              <a:rPr lang="es-ES" sz="1400" dirty="0"/>
              <a:t>A2: x oku</a:t>
            </a:r>
          </a:p>
          <a:p>
            <a:pPr>
              <a:defRPr/>
            </a:pPr>
            <a:r>
              <a:rPr lang="es-ES" sz="1400" dirty="0"/>
              <a:t>A3: “Girilen sayı:” x yaz</a:t>
            </a:r>
          </a:p>
          <a:p>
            <a:pPr>
              <a:defRPr/>
            </a:pPr>
            <a:r>
              <a:rPr lang="es-ES" sz="1400" dirty="0"/>
              <a:t>A4: Dur</a:t>
            </a:r>
          </a:p>
        </p:txBody>
      </p:sp>
      <p:sp>
        <p:nvSpPr>
          <p:cNvPr id="25" name="Dikdörtgen 24"/>
          <p:cNvSpPr/>
          <p:nvPr/>
        </p:nvSpPr>
        <p:spPr>
          <a:xfrm>
            <a:off x="4460875" y="4429596"/>
            <a:ext cx="3787775" cy="1816100"/>
          </a:xfrm>
          <a:prstGeom prst="rect">
            <a:avLst/>
          </a:prstGeom>
        </p:spPr>
        <p:style>
          <a:lnRef idx="1">
            <a:schemeClr val="dk1"/>
          </a:lnRef>
          <a:fillRef idx="3">
            <a:schemeClr val="dk1"/>
          </a:fillRef>
          <a:effectRef idx="2">
            <a:schemeClr val="dk1"/>
          </a:effectRef>
          <a:fontRef idx="minor">
            <a:schemeClr val="lt1"/>
          </a:fontRef>
        </p:style>
        <p:txBody>
          <a:bodyPr>
            <a:spAutoFit/>
          </a:bodyPr>
          <a:lstStyle/>
          <a:p>
            <a:pPr>
              <a:defRPr/>
            </a:pPr>
            <a:r>
              <a:rPr lang="es-ES" sz="1400" dirty="0"/>
              <a:t>Klavyeden girilen bir sayının tek mi çift mi olduğunu ekrana yazdıran algoritma:</a:t>
            </a:r>
          </a:p>
          <a:p>
            <a:pPr>
              <a:defRPr/>
            </a:pPr>
            <a:r>
              <a:rPr lang="es-ES" sz="1400" dirty="0"/>
              <a:t>A1- Başla</a:t>
            </a:r>
          </a:p>
          <a:p>
            <a:pPr>
              <a:defRPr/>
            </a:pPr>
            <a:r>
              <a:rPr lang="es-ES" sz="1400" dirty="0"/>
              <a:t>A2- “Bir sayı giriniz:” yaz</a:t>
            </a:r>
          </a:p>
          <a:p>
            <a:pPr>
              <a:defRPr/>
            </a:pPr>
            <a:r>
              <a:rPr lang="es-ES" sz="1400" dirty="0"/>
              <a:t>A3- sayi oku</a:t>
            </a:r>
          </a:p>
          <a:p>
            <a:pPr>
              <a:defRPr/>
            </a:pPr>
            <a:r>
              <a:rPr lang="es-ES" sz="1400" dirty="0"/>
              <a:t>A4- Eğer (sayi % 2 = = 0) ise “Girilen sayı çifttir” yaz değilse “Girilen sayı tektir” yaz</a:t>
            </a:r>
          </a:p>
          <a:p>
            <a:pPr>
              <a:defRPr/>
            </a:pPr>
            <a:r>
              <a:rPr lang="es-ES" sz="1400" dirty="0"/>
              <a:t>A5- Dur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5126" name="Dikdörtgen 3"/>
          <p:cNvSpPr>
            <a:spLocks noChangeArrowheads="1"/>
          </p:cNvSpPr>
          <p:nvPr/>
        </p:nvSpPr>
        <p:spPr bwMode="auto">
          <a:xfrm>
            <a:off x="442913" y="1666875"/>
            <a:ext cx="391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solidFill>
                  <a:srgbClr val="C00000"/>
                </a:solidFill>
              </a:rPr>
              <a:t>Algoritmalar / Akış Şemaları</a:t>
            </a:r>
          </a:p>
        </p:txBody>
      </p:sp>
      <p:sp>
        <p:nvSpPr>
          <p:cNvPr id="5127" name="Dikdörtgen 2"/>
          <p:cNvSpPr>
            <a:spLocks noChangeArrowheads="1"/>
          </p:cNvSpPr>
          <p:nvPr/>
        </p:nvSpPr>
        <p:spPr bwMode="auto">
          <a:xfrm>
            <a:off x="477838" y="2276475"/>
            <a:ext cx="38782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Eğer Yapısı: </a:t>
            </a:r>
            <a:r>
              <a:rPr lang="tr-TR" altLang="tr-TR" sz="1600"/>
              <a:t>Şart kontrolü için kullanılır. “Eğer” ifadesinden sonra şart belirtilir; </a:t>
            </a:r>
          </a:p>
          <a:p>
            <a:pPr eaLnBrk="1" hangingPunct="1"/>
            <a:r>
              <a:rPr lang="tr-TR" altLang="tr-TR" sz="1600"/>
              <a:t>şart doğruysa ya da değilse gerçekleştirilecek işlemler ilgili sırada yazılır.</a:t>
            </a:r>
          </a:p>
          <a:p>
            <a:pPr eaLnBrk="1" hangingPunct="1"/>
            <a:r>
              <a:rPr lang="tr-TR" altLang="tr-TR" sz="1600" b="1"/>
              <a:t> </a:t>
            </a:r>
          </a:p>
          <a:p>
            <a:pPr eaLnBrk="1" hangingPunct="1"/>
            <a:r>
              <a:rPr lang="tr-TR" altLang="tr-TR" sz="1600" b="1"/>
              <a:t>Döngü Yapısı: </a:t>
            </a:r>
            <a:r>
              <a:rPr lang="tr-TR" altLang="tr-TR" sz="1600"/>
              <a:t>Döngü, tıpkı “Eğer” yapısında olduğu gibi; programlama dillerinin en önemli bileşenlerinden birisi olarak ön plana çıkmaktadır. Genel olarak döngüyü, belirli şartlar dâhilinde sürekli gerçekleştirilmesi istenilen adımların yerine getirilmesi ya da ilgili adımlar olarak tanımlayabiliriz.</a:t>
            </a:r>
          </a:p>
        </p:txBody>
      </p:sp>
      <p:sp>
        <p:nvSpPr>
          <p:cNvPr id="5" name="Dikdörtgen 4"/>
          <p:cNvSpPr/>
          <p:nvPr/>
        </p:nvSpPr>
        <p:spPr>
          <a:xfrm>
            <a:off x="4672657" y="1124744"/>
            <a:ext cx="3787775" cy="1816100"/>
          </a:xfrm>
          <a:prstGeom prst="rect">
            <a:avLst/>
          </a:prstGeom>
        </p:spPr>
        <p:style>
          <a:lnRef idx="1">
            <a:schemeClr val="accent4"/>
          </a:lnRef>
          <a:fillRef idx="3">
            <a:schemeClr val="accent4"/>
          </a:fillRef>
          <a:effectRef idx="2">
            <a:schemeClr val="accent4"/>
          </a:effectRef>
          <a:fontRef idx="minor">
            <a:schemeClr val="lt1"/>
          </a:fontRef>
        </p:style>
        <p:txBody>
          <a:bodyPr>
            <a:spAutoFit/>
          </a:bodyPr>
          <a:lstStyle/>
          <a:p>
            <a:pPr>
              <a:defRPr/>
            </a:pPr>
            <a:r>
              <a:rPr lang="tr-TR" sz="1400" dirty="0"/>
              <a:t>[1, 100] aralığındaki tamsayıların toplamını bulup, ekrana yazdıran algoritma:</a:t>
            </a:r>
          </a:p>
          <a:p>
            <a:pPr>
              <a:defRPr/>
            </a:pPr>
            <a:r>
              <a:rPr lang="tr-TR" sz="1400" dirty="0"/>
              <a:t>A1: Başla</a:t>
            </a:r>
          </a:p>
          <a:p>
            <a:pPr>
              <a:defRPr/>
            </a:pPr>
            <a:r>
              <a:rPr lang="tr-TR" sz="1400" dirty="0"/>
              <a:t>A2: toplam = 0    </a:t>
            </a:r>
            <a:r>
              <a:rPr lang="tr-TR" sz="1400" dirty="0" err="1"/>
              <a:t>sayi</a:t>
            </a:r>
            <a:r>
              <a:rPr lang="tr-TR" sz="1400" dirty="0"/>
              <a:t> = 1;</a:t>
            </a:r>
          </a:p>
          <a:p>
            <a:pPr>
              <a:defRPr/>
            </a:pPr>
            <a:r>
              <a:rPr lang="tr-TR" sz="1400" dirty="0"/>
              <a:t>A3: toplam = toplam + </a:t>
            </a:r>
            <a:r>
              <a:rPr lang="tr-TR" sz="1400" dirty="0" err="1"/>
              <a:t>sayi</a:t>
            </a:r>
            <a:endParaRPr lang="tr-TR" sz="1400" dirty="0"/>
          </a:p>
          <a:p>
            <a:pPr>
              <a:defRPr/>
            </a:pPr>
            <a:r>
              <a:rPr lang="tr-TR" sz="1400" dirty="0"/>
              <a:t>A4: Eğer (</a:t>
            </a:r>
            <a:r>
              <a:rPr lang="tr-TR" sz="1400" dirty="0" err="1"/>
              <a:t>sayi</a:t>
            </a:r>
            <a:r>
              <a:rPr lang="tr-TR" sz="1400" dirty="0"/>
              <a:t> != 100) ise </a:t>
            </a:r>
            <a:r>
              <a:rPr lang="tr-TR" sz="1400" dirty="0" err="1"/>
              <a:t>sayi</a:t>
            </a:r>
            <a:r>
              <a:rPr lang="tr-TR" sz="1400" dirty="0"/>
              <a:t> = </a:t>
            </a:r>
            <a:r>
              <a:rPr lang="tr-TR" sz="1400" dirty="0" err="1"/>
              <a:t>sayi</a:t>
            </a:r>
            <a:r>
              <a:rPr lang="tr-TR" sz="1400" dirty="0"/>
              <a:t> + 1 ve A3’e git</a:t>
            </a:r>
          </a:p>
          <a:p>
            <a:pPr>
              <a:defRPr/>
            </a:pPr>
            <a:r>
              <a:rPr lang="tr-TR" sz="1400" dirty="0"/>
              <a:t>A5: “Sonuç:” toplam yaz</a:t>
            </a:r>
          </a:p>
          <a:p>
            <a:pPr>
              <a:defRPr/>
            </a:pPr>
            <a:r>
              <a:rPr lang="tr-TR" sz="1400" dirty="0"/>
              <a:t>A6: Dur</a:t>
            </a:r>
          </a:p>
        </p:txBody>
      </p:sp>
      <p:sp>
        <p:nvSpPr>
          <p:cNvPr id="12" name="Dikdörtgen 11"/>
          <p:cNvSpPr/>
          <p:nvPr/>
        </p:nvSpPr>
        <p:spPr>
          <a:xfrm>
            <a:off x="4672657" y="3136107"/>
            <a:ext cx="3787775" cy="3108325"/>
          </a:xfrm>
          <a:prstGeom prst="rect">
            <a:avLst/>
          </a:prstGeom>
        </p:spPr>
        <p:style>
          <a:lnRef idx="1">
            <a:schemeClr val="dk1"/>
          </a:lnRef>
          <a:fillRef idx="3">
            <a:schemeClr val="dk1"/>
          </a:fillRef>
          <a:effectRef idx="2">
            <a:schemeClr val="dk1"/>
          </a:effectRef>
          <a:fontRef idx="minor">
            <a:schemeClr val="lt1"/>
          </a:fontRef>
        </p:style>
        <p:txBody>
          <a:bodyPr>
            <a:spAutoFit/>
          </a:bodyPr>
          <a:lstStyle/>
          <a:p>
            <a:pPr>
              <a:defRPr/>
            </a:pPr>
            <a:r>
              <a:rPr lang="tr-TR" sz="1400" dirty="0">
                <a:solidFill>
                  <a:schemeClr val="bg1"/>
                </a:solidFill>
              </a:rPr>
              <a:t>Klavyeden girilen başlangıç ve bitiş değerlerine bağlı olarak; ilgili aralıktaki tamsayıların çarpımını bulup, ekrana yazdıran algoritma:</a:t>
            </a:r>
          </a:p>
          <a:p>
            <a:pPr>
              <a:defRPr/>
            </a:pPr>
            <a:r>
              <a:rPr lang="tr-TR" sz="1400" dirty="0">
                <a:solidFill>
                  <a:schemeClr val="bg1"/>
                </a:solidFill>
              </a:rPr>
              <a:t>A1: Başla</a:t>
            </a:r>
          </a:p>
          <a:p>
            <a:pPr>
              <a:defRPr/>
            </a:pPr>
            <a:r>
              <a:rPr lang="tr-TR" sz="1400" dirty="0">
                <a:solidFill>
                  <a:schemeClr val="bg1"/>
                </a:solidFill>
              </a:rPr>
              <a:t>A2: </a:t>
            </a:r>
            <a:r>
              <a:rPr lang="tr-TR" sz="1400" dirty="0" err="1">
                <a:solidFill>
                  <a:schemeClr val="bg1"/>
                </a:solidFill>
              </a:rPr>
              <a:t>carpim</a:t>
            </a:r>
            <a:r>
              <a:rPr lang="tr-TR" sz="1400" dirty="0">
                <a:solidFill>
                  <a:schemeClr val="bg1"/>
                </a:solidFill>
              </a:rPr>
              <a:t> = 1</a:t>
            </a:r>
          </a:p>
          <a:p>
            <a:pPr>
              <a:defRPr/>
            </a:pPr>
            <a:r>
              <a:rPr lang="tr-TR" sz="1400" dirty="0">
                <a:solidFill>
                  <a:schemeClr val="bg1"/>
                </a:solidFill>
              </a:rPr>
              <a:t>A3: “Başlangıç değerini giriniz:” yaz</a:t>
            </a:r>
          </a:p>
          <a:p>
            <a:pPr>
              <a:defRPr/>
            </a:pPr>
            <a:r>
              <a:rPr lang="tr-TR" sz="1400" dirty="0">
                <a:solidFill>
                  <a:schemeClr val="bg1"/>
                </a:solidFill>
              </a:rPr>
              <a:t>A4: </a:t>
            </a:r>
            <a:r>
              <a:rPr lang="tr-TR" sz="1400" dirty="0" err="1">
                <a:solidFill>
                  <a:schemeClr val="bg1"/>
                </a:solidFill>
              </a:rPr>
              <a:t>baslangic</a:t>
            </a:r>
            <a:r>
              <a:rPr lang="tr-TR" sz="1400" dirty="0">
                <a:solidFill>
                  <a:schemeClr val="bg1"/>
                </a:solidFill>
              </a:rPr>
              <a:t> oku</a:t>
            </a:r>
          </a:p>
          <a:p>
            <a:pPr>
              <a:defRPr/>
            </a:pPr>
            <a:r>
              <a:rPr lang="tr-TR" sz="1400" dirty="0">
                <a:solidFill>
                  <a:schemeClr val="bg1"/>
                </a:solidFill>
              </a:rPr>
              <a:t>A5: “Bitiş değerini giriniz:” yaz</a:t>
            </a:r>
          </a:p>
          <a:p>
            <a:pPr>
              <a:defRPr/>
            </a:pPr>
            <a:r>
              <a:rPr lang="tr-TR" sz="1400" dirty="0">
                <a:solidFill>
                  <a:schemeClr val="bg1"/>
                </a:solidFill>
              </a:rPr>
              <a:t>A6: </a:t>
            </a:r>
            <a:r>
              <a:rPr lang="tr-TR" sz="1400" dirty="0" err="1">
                <a:solidFill>
                  <a:schemeClr val="bg1"/>
                </a:solidFill>
              </a:rPr>
              <a:t>bitis</a:t>
            </a:r>
            <a:r>
              <a:rPr lang="tr-TR" sz="1400" dirty="0">
                <a:solidFill>
                  <a:schemeClr val="bg1"/>
                </a:solidFill>
              </a:rPr>
              <a:t> oku</a:t>
            </a:r>
          </a:p>
          <a:p>
            <a:pPr>
              <a:defRPr/>
            </a:pPr>
            <a:r>
              <a:rPr lang="tr-TR" sz="1400" dirty="0">
                <a:solidFill>
                  <a:schemeClr val="bg1"/>
                </a:solidFill>
              </a:rPr>
              <a:t>A7: </a:t>
            </a:r>
            <a:r>
              <a:rPr lang="tr-TR" sz="1400" dirty="0" err="1">
                <a:solidFill>
                  <a:schemeClr val="bg1"/>
                </a:solidFill>
              </a:rPr>
              <a:t>carpim</a:t>
            </a:r>
            <a:r>
              <a:rPr lang="tr-TR" sz="1400" dirty="0">
                <a:solidFill>
                  <a:schemeClr val="bg1"/>
                </a:solidFill>
              </a:rPr>
              <a:t> = </a:t>
            </a:r>
            <a:r>
              <a:rPr lang="tr-TR" sz="1400" dirty="0" err="1">
                <a:solidFill>
                  <a:schemeClr val="bg1"/>
                </a:solidFill>
              </a:rPr>
              <a:t>carpim</a:t>
            </a:r>
            <a:r>
              <a:rPr lang="tr-TR" sz="1400" dirty="0">
                <a:solidFill>
                  <a:schemeClr val="bg1"/>
                </a:solidFill>
              </a:rPr>
              <a:t> * </a:t>
            </a:r>
            <a:r>
              <a:rPr lang="tr-TR" sz="1400" dirty="0" err="1">
                <a:solidFill>
                  <a:schemeClr val="bg1"/>
                </a:solidFill>
              </a:rPr>
              <a:t>baslangic</a:t>
            </a:r>
            <a:endParaRPr lang="tr-TR" sz="1400" dirty="0">
              <a:solidFill>
                <a:schemeClr val="bg1"/>
              </a:solidFill>
            </a:endParaRPr>
          </a:p>
          <a:p>
            <a:pPr>
              <a:defRPr/>
            </a:pPr>
            <a:r>
              <a:rPr lang="tr-TR" sz="1400" dirty="0">
                <a:solidFill>
                  <a:schemeClr val="bg1"/>
                </a:solidFill>
              </a:rPr>
              <a:t>A8: Eğer (</a:t>
            </a:r>
            <a:r>
              <a:rPr lang="tr-TR" sz="1400" dirty="0" err="1">
                <a:solidFill>
                  <a:schemeClr val="bg1"/>
                </a:solidFill>
              </a:rPr>
              <a:t>baslangic</a:t>
            </a:r>
            <a:r>
              <a:rPr lang="tr-TR" sz="1400" dirty="0">
                <a:solidFill>
                  <a:schemeClr val="bg1"/>
                </a:solidFill>
              </a:rPr>
              <a:t> != </a:t>
            </a:r>
            <a:r>
              <a:rPr lang="tr-TR" sz="1400" dirty="0" err="1">
                <a:solidFill>
                  <a:schemeClr val="bg1"/>
                </a:solidFill>
              </a:rPr>
              <a:t>bitis</a:t>
            </a:r>
            <a:r>
              <a:rPr lang="tr-TR" sz="1400" dirty="0">
                <a:solidFill>
                  <a:schemeClr val="bg1"/>
                </a:solidFill>
              </a:rPr>
              <a:t>) ise </a:t>
            </a:r>
            <a:r>
              <a:rPr lang="tr-TR" sz="1400" dirty="0" err="1">
                <a:solidFill>
                  <a:schemeClr val="bg1"/>
                </a:solidFill>
              </a:rPr>
              <a:t>baslangic</a:t>
            </a:r>
            <a:r>
              <a:rPr lang="tr-TR" sz="1400" dirty="0">
                <a:solidFill>
                  <a:schemeClr val="bg1"/>
                </a:solidFill>
              </a:rPr>
              <a:t> = </a:t>
            </a:r>
            <a:r>
              <a:rPr lang="tr-TR" sz="1400" dirty="0" err="1">
                <a:solidFill>
                  <a:schemeClr val="bg1"/>
                </a:solidFill>
              </a:rPr>
              <a:t>baslangic</a:t>
            </a:r>
            <a:r>
              <a:rPr lang="tr-TR" sz="1400" dirty="0">
                <a:solidFill>
                  <a:schemeClr val="bg1"/>
                </a:solidFill>
              </a:rPr>
              <a:t> + 1 ve A7’ye git</a:t>
            </a:r>
          </a:p>
          <a:p>
            <a:pPr>
              <a:defRPr/>
            </a:pPr>
            <a:r>
              <a:rPr lang="tr-TR" sz="1400" dirty="0">
                <a:solidFill>
                  <a:schemeClr val="bg1"/>
                </a:solidFill>
              </a:rPr>
              <a:t>A9: “Sonuç:” </a:t>
            </a:r>
            <a:r>
              <a:rPr lang="tr-TR" sz="1400" dirty="0" err="1">
                <a:solidFill>
                  <a:schemeClr val="bg1"/>
                </a:solidFill>
              </a:rPr>
              <a:t>carpim</a:t>
            </a:r>
            <a:r>
              <a:rPr lang="tr-TR" sz="1400" dirty="0">
                <a:solidFill>
                  <a:schemeClr val="bg1"/>
                </a:solidFill>
              </a:rPr>
              <a:t> yaz</a:t>
            </a:r>
          </a:p>
          <a:p>
            <a:pPr>
              <a:defRPr/>
            </a:pPr>
            <a:r>
              <a:rPr lang="tr-TR" sz="1400" dirty="0">
                <a:solidFill>
                  <a:schemeClr val="bg1"/>
                </a:solidFill>
              </a:rPr>
              <a:t>A10: Dur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6150" name="Dikdörtgen 3"/>
          <p:cNvSpPr>
            <a:spLocks noChangeArrowheads="1"/>
          </p:cNvSpPr>
          <p:nvPr/>
        </p:nvSpPr>
        <p:spPr bwMode="auto">
          <a:xfrm>
            <a:off x="442913" y="1340768"/>
            <a:ext cx="391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solidFill>
                  <a:srgbClr val="C00000"/>
                </a:solidFill>
              </a:rPr>
              <a:t>Algoritmalar / Akış Şemaları</a:t>
            </a:r>
          </a:p>
        </p:txBody>
      </p:sp>
      <p:sp>
        <p:nvSpPr>
          <p:cNvPr id="6151" name="Dikdörtgen 2"/>
          <p:cNvSpPr>
            <a:spLocks noChangeArrowheads="1"/>
          </p:cNvSpPr>
          <p:nvPr/>
        </p:nvSpPr>
        <p:spPr bwMode="auto">
          <a:xfrm>
            <a:off x="477838" y="1950368"/>
            <a:ext cx="3878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dirty="0"/>
              <a:t>Akış Şeması: </a:t>
            </a:r>
            <a:r>
              <a:rPr lang="tr-TR" altLang="tr-TR" sz="1600" dirty="0"/>
              <a:t>Algoritmanın görsel gösterimine (veya gösterim haline) akış şeması denir.</a:t>
            </a:r>
          </a:p>
        </p:txBody>
      </p:sp>
      <p:pic>
        <p:nvPicPr>
          <p:cNvPr id="17410" name="Picture 2"/>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868386" y="836712"/>
            <a:ext cx="3384376" cy="5521417"/>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237949" y="2765737"/>
            <a:ext cx="4641316" cy="3543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ppt_x"/>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7410"/>
                                        </p:tgtEl>
                                        <p:attrNameLst>
                                          <p:attrName>style.visibility</p:attrName>
                                        </p:attrNameLst>
                                      </p:cBhvr>
                                      <p:to>
                                        <p:strVal val="visible"/>
                                      </p:to>
                                    </p:set>
                                    <p:anim calcmode="lin" valueType="num">
                                      <p:cBhvr additive="base">
                                        <p:cTn id="13" dur="500" fill="hold"/>
                                        <p:tgtEl>
                                          <p:spTgt spid="17410"/>
                                        </p:tgtEl>
                                        <p:attrNameLst>
                                          <p:attrName>ppt_x</p:attrName>
                                        </p:attrNameLst>
                                      </p:cBhvr>
                                      <p:tavLst>
                                        <p:tav tm="0">
                                          <p:val>
                                            <p:strVal val="1+#ppt_w/2"/>
                                          </p:val>
                                        </p:tav>
                                        <p:tav tm="100000">
                                          <p:val>
                                            <p:strVal val="#ppt_x"/>
                                          </p:val>
                                        </p:tav>
                                      </p:tavLst>
                                    </p:anim>
                                    <p:anim calcmode="lin" valueType="num">
                                      <p:cBhvr additive="base">
                                        <p:cTn id="14" dur="500" fill="hold"/>
                                        <p:tgtEl>
                                          <p:spTgt spid="174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1" name="Düzlem 10"/>
          <p:cNvSpPr/>
          <p:nvPr/>
        </p:nvSpPr>
        <p:spPr>
          <a:xfrm>
            <a:off x="3131840" y="2708920"/>
            <a:ext cx="2469944" cy="920115"/>
          </a:xfrm>
          <a:prstGeom prst="plaque">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2000" dirty="0"/>
              <a:t>Eğer ve Döngü Yapıları </a:t>
            </a:r>
          </a:p>
        </p:txBody>
      </p:sp>
      <p:sp>
        <p:nvSpPr>
          <p:cNvPr id="12" name="Düzlem 11"/>
          <p:cNvSpPr/>
          <p:nvPr/>
        </p:nvSpPr>
        <p:spPr>
          <a:xfrm>
            <a:off x="827584" y="1340768"/>
            <a:ext cx="2469944" cy="920115"/>
          </a:xfrm>
          <a:prstGeom prst="plaque">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2000" dirty="0"/>
              <a:t>Programlama Temelleri</a:t>
            </a:r>
          </a:p>
        </p:txBody>
      </p:sp>
      <p:sp>
        <p:nvSpPr>
          <p:cNvPr id="13" name="Düzlem 12"/>
          <p:cNvSpPr/>
          <p:nvPr/>
        </p:nvSpPr>
        <p:spPr>
          <a:xfrm>
            <a:off x="5940152" y="4077072"/>
            <a:ext cx="2469944" cy="920115"/>
          </a:xfrm>
          <a:prstGeom prst="plaque">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tr-TR" sz="2000" dirty="0"/>
              <a:t>Matematik ve Temel Mantık</a:t>
            </a:r>
          </a:p>
        </p:txBody>
      </p:sp>
      <p:sp>
        <p:nvSpPr>
          <p:cNvPr id="14" name="Akış Çizelgesi: Bağlayıcı 13"/>
          <p:cNvSpPr/>
          <p:nvPr/>
        </p:nvSpPr>
        <p:spPr>
          <a:xfrm>
            <a:off x="1763713" y="4413250"/>
            <a:ext cx="2160587" cy="1168400"/>
          </a:xfrm>
          <a:prstGeom prst="flowChartConnector">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tr-TR" sz="1600" b="1" dirty="0"/>
              <a:t>Disiplinlere göre Elektronik, Makine…vs.</a:t>
            </a:r>
          </a:p>
        </p:txBody>
      </p:sp>
      <p:sp>
        <p:nvSpPr>
          <p:cNvPr id="15" name="Akış Çizelgesi: Bağlayıcı 14"/>
          <p:cNvSpPr/>
          <p:nvPr/>
        </p:nvSpPr>
        <p:spPr>
          <a:xfrm>
            <a:off x="6094413" y="1341438"/>
            <a:ext cx="2160587" cy="822325"/>
          </a:xfrm>
          <a:prstGeom prst="flowChartConnector">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tr-TR" sz="1600" b="1" dirty="0"/>
              <a:t>Uzmanlık Bilgisi ya da Yardımı</a:t>
            </a:r>
          </a:p>
        </p:txBody>
      </p:sp>
      <p:pic>
        <p:nvPicPr>
          <p:cNvPr id="7184" name="Picture 4" descr="C:\Users\hp\AppData\Local\Microsoft\Windows\Temporary Internet Files\Content.IE5\SXPVMRYU\MC900434750[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033210">
            <a:off x="852488" y="2927350"/>
            <a:ext cx="124142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4" descr="C:\Users\hp\AppData\Local\Microsoft\Windows\Temporary Internet Files\Content.IE5\SXPVMRYU\MC900434750[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555884">
            <a:off x="7353300" y="2416175"/>
            <a:ext cx="123983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 name="Oval 1"/>
          <p:cNvSpPr/>
          <p:nvPr/>
        </p:nvSpPr>
        <p:spPr>
          <a:xfrm>
            <a:off x="251520" y="1904848"/>
            <a:ext cx="3435052" cy="367240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27656" name="Dikdörtgen 20"/>
          <p:cNvSpPr>
            <a:spLocks noChangeArrowheads="1"/>
          </p:cNvSpPr>
          <p:nvPr/>
        </p:nvSpPr>
        <p:spPr bwMode="auto">
          <a:xfrm>
            <a:off x="505479" y="2194621"/>
            <a:ext cx="1404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Yapay </a:t>
            </a:r>
          </a:p>
          <a:p>
            <a:pPr algn="ctr" eaLnBrk="1" hangingPunct="1"/>
            <a:r>
              <a:rPr lang="tr-TR" altLang="tr-TR" b="1" dirty="0"/>
              <a:t>Zeka </a:t>
            </a:r>
          </a:p>
        </p:txBody>
      </p:sp>
      <p:sp>
        <p:nvSpPr>
          <p:cNvPr id="7" name="Oval 6"/>
          <p:cNvSpPr/>
          <p:nvPr/>
        </p:nvSpPr>
        <p:spPr>
          <a:xfrm>
            <a:off x="549197" y="2696936"/>
            <a:ext cx="2630504" cy="274468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9" name="Oval 8"/>
          <p:cNvSpPr/>
          <p:nvPr/>
        </p:nvSpPr>
        <p:spPr>
          <a:xfrm>
            <a:off x="842051" y="3741052"/>
            <a:ext cx="2044795" cy="170057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10" name="Dikdörtgen 20"/>
          <p:cNvSpPr>
            <a:spLocks noChangeArrowheads="1"/>
          </p:cNvSpPr>
          <p:nvPr/>
        </p:nvSpPr>
        <p:spPr bwMode="auto">
          <a:xfrm>
            <a:off x="1162215" y="3943822"/>
            <a:ext cx="1404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Derin Öğrenme</a:t>
            </a:r>
          </a:p>
        </p:txBody>
      </p:sp>
      <p:sp>
        <p:nvSpPr>
          <p:cNvPr id="11" name="Oval 10"/>
          <p:cNvSpPr/>
          <p:nvPr/>
        </p:nvSpPr>
        <p:spPr>
          <a:xfrm>
            <a:off x="2371320" y="3931565"/>
            <a:ext cx="2175272" cy="20777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2" name="Dikdörtgen 20"/>
          <p:cNvSpPr>
            <a:spLocks noChangeArrowheads="1"/>
          </p:cNvSpPr>
          <p:nvPr/>
        </p:nvSpPr>
        <p:spPr bwMode="auto">
          <a:xfrm>
            <a:off x="2799001" y="5118458"/>
            <a:ext cx="1404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Veri Madenciliği</a:t>
            </a:r>
          </a:p>
        </p:txBody>
      </p:sp>
      <p:sp>
        <p:nvSpPr>
          <p:cNvPr id="13" name="Oval 12"/>
          <p:cNvSpPr/>
          <p:nvPr/>
        </p:nvSpPr>
        <p:spPr>
          <a:xfrm>
            <a:off x="3652034" y="1109062"/>
            <a:ext cx="2743820" cy="245022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tr-TR"/>
          </a:p>
        </p:txBody>
      </p:sp>
      <p:sp>
        <p:nvSpPr>
          <p:cNvPr id="14" name="Dikdörtgen 20"/>
          <p:cNvSpPr>
            <a:spLocks noChangeArrowheads="1"/>
          </p:cNvSpPr>
          <p:nvPr/>
        </p:nvSpPr>
        <p:spPr bwMode="auto">
          <a:xfrm>
            <a:off x="4321711" y="1255658"/>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Veri İşleme</a:t>
            </a:r>
          </a:p>
        </p:txBody>
      </p:sp>
      <p:sp>
        <p:nvSpPr>
          <p:cNvPr id="15" name="Oval 14"/>
          <p:cNvSpPr/>
          <p:nvPr/>
        </p:nvSpPr>
        <p:spPr>
          <a:xfrm>
            <a:off x="3719348" y="1801447"/>
            <a:ext cx="1304596" cy="11115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tr-TR"/>
          </a:p>
        </p:txBody>
      </p:sp>
      <p:sp>
        <p:nvSpPr>
          <p:cNvPr id="16" name="Oval 15"/>
          <p:cNvSpPr/>
          <p:nvPr/>
        </p:nvSpPr>
        <p:spPr>
          <a:xfrm>
            <a:off x="5023944" y="2005214"/>
            <a:ext cx="1283830" cy="11115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tr-TR"/>
          </a:p>
        </p:txBody>
      </p:sp>
      <p:sp>
        <p:nvSpPr>
          <p:cNvPr id="19" name="Dikdörtgen 20"/>
          <p:cNvSpPr>
            <a:spLocks noChangeArrowheads="1"/>
          </p:cNvSpPr>
          <p:nvPr/>
        </p:nvSpPr>
        <p:spPr bwMode="auto">
          <a:xfrm>
            <a:off x="4963626" y="2178149"/>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Sinyal</a:t>
            </a:r>
          </a:p>
        </p:txBody>
      </p:sp>
      <p:sp>
        <p:nvSpPr>
          <p:cNvPr id="20" name="Oval 19"/>
          <p:cNvSpPr/>
          <p:nvPr/>
        </p:nvSpPr>
        <p:spPr>
          <a:xfrm>
            <a:off x="2371320" y="2469977"/>
            <a:ext cx="2546270" cy="2500457"/>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21" name="Dikdörtgen 20"/>
          <p:cNvSpPr>
            <a:spLocks noChangeArrowheads="1"/>
          </p:cNvSpPr>
          <p:nvPr/>
        </p:nvSpPr>
        <p:spPr bwMode="auto">
          <a:xfrm>
            <a:off x="1775235" y="2234326"/>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Sibernetik</a:t>
            </a:r>
          </a:p>
        </p:txBody>
      </p:sp>
      <p:sp>
        <p:nvSpPr>
          <p:cNvPr id="22" name="Oval 21"/>
          <p:cNvSpPr/>
          <p:nvPr/>
        </p:nvSpPr>
        <p:spPr>
          <a:xfrm>
            <a:off x="1525866" y="1662732"/>
            <a:ext cx="2546270" cy="250045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24" name="Dikdörtgen 23"/>
          <p:cNvSpPr>
            <a:spLocks noChangeArrowheads="1"/>
          </p:cNvSpPr>
          <p:nvPr/>
        </p:nvSpPr>
        <p:spPr bwMode="auto">
          <a:xfrm>
            <a:off x="3713882" y="3766669"/>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Robotik</a:t>
            </a:r>
          </a:p>
        </p:txBody>
      </p:sp>
      <p:sp>
        <p:nvSpPr>
          <p:cNvPr id="25" name="Dikdörtgen 20"/>
          <p:cNvSpPr>
            <a:spLocks noChangeArrowheads="1"/>
          </p:cNvSpPr>
          <p:nvPr/>
        </p:nvSpPr>
        <p:spPr bwMode="auto">
          <a:xfrm>
            <a:off x="5148064" y="3796005"/>
            <a:ext cx="389073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Öğrenme Yaklaşımları:</a:t>
            </a:r>
          </a:p>
          <a:p>
            <a:pPr marL="285750" indent="-285750" eaLnBrk="1" hangingPunct="1">
              <a:buFont typeface="Wingdings" panose="05000000000000000000" pitchFamily="2" charset="2"/>
              <a:buChar char="§"/>
            </a:pPr>
            <a:r>
              <a:rPr lang="tr-TR" altLang="tr-TR" dirty="0" err="1"/>
              <a:t>Danışmanlı</a:t>
            </a:r>
            <a:r>
              <a:rPr lang="tr-TR" altLang="tr-TR" dirty="0"/>
              <a:t> (</a:t>
            </a:r>
            <a:r>
              <a:rPr lang="tr-TR" altLang="tr-TR" dirty="0" err="1"/>
              <a:t>Supervised</a:t>
            </a:r>
            <a:r>
              <a:rPr lang="tr-TR" altLang="tr-TR" dirty="0"/>
              <a:t>)</a:t>
            </a:r>
          </a:p>
          <a:p>
            <a:pPr marL="285750" indent="-285750" eaLnBrk="1" hangingPunct="1">
              <a:buFont typeface="Wingdings" panose="05000000000000000000" pitchFamily="2" charset="2"/>
              <a:buChar char="§"/>
            </a:pPr>
            <a:r>
              <a:rPr lang="tr-TR" altLang="tr-TR" dirty="0"/>
              <a:t>Danışmansız (</a:t>
            </a:r>
            <a:r>
              <a:rPr lang="tr-TR" altLang="tr-TR" dirty="0" err="1"/>
              <a:t>Unsupervised</a:t>
            </a:r>
            <a:r>
              <a:rPr lang="tr-TR" altLang="tr-TR" dirty="0"/>
              <a:t>)</a:t>
            </a:r>
          </a:p>
          <a:p>
            <a:pPr marL="285750" indent="-285750" eaLnBrk="1" hangingPunct="1">
              <a:buFont typeface="Wingdings" panose="05000000000000000000" pitchFamily="2" charset="2"/>
              <a:buChar char="§"/>
            </a:pPr>
            <a:r>
              <a:rPr lang="tr-TR" altLang="tr-TR" dirty="0"/>
              <a:t>Takviyeli (</a:t>
            </a:r>
            <a:r>
              <a:rPr lang="tr-TR" altLang="tr-TR" dirty="0" err="1"/>
              <a:t>Reinforcement</a:t>
            </a:r>
            <a:r>
              <a:rPr lang="tr-TR" altLang="tr-TR" dirty="0"/>
              <a:t>)</a:t>
            </a:r>
          </a:p>
          <a:p>
            <a:pPr marL="285750" indent="-285750" eaLnBrk="1" hangingPunct="1">
              <a:buFont typeface="Wingdings" panose="05000000000000000000" pitchFamily="2" charset="2"/>
              <a:buChar char="§"/>
            </a:pPr>
            <a:r>
              <a:rPr lang="tr-TR" altLang="tr-TR" dirty="0"/>
              <a:t>Yarı-</a:t>
            </a:r>
            <a:r>
              <a:rPr lang="tr-TR" altLang="tr-TR" dirty="0" err="1"/>
              <a:t>Danışmanlı</a:t>
            </a:r>
            <a:r>
              <a:rPr lang="tr-TR" altLang="tr-TR" dirty="0"/>
              <a:t> (Semi-</a:t>
            </a:r>
            <a:r>
              <a:rPr lang="tr-TR" altLang="tr-TR" dirty="0" err="1"/>
              <a:t>Supervised</a:t>
            </a:r>
            <a:r>
              <a:rPr lang="tr-TR" altLang="tr-TR" dirty="0"/>
              <a:t>)</a:t>
            </a:r>
          </a:p>
          <a:p>
            <a:pPr marL="285750" indent="-285750" eaLnBrk="1" hangingPunct="1">
              <a:buFont typeface="Wingdings" panose="05000000000000000000" pitchFamily="2" charset="2"/>
              <a:buChar char="§"/>
            </a:pPr>
            <a:endParaRPr lang="tr-TR" altLang="tr-TR" dirty="0"/>
          </a:p>
          <a:p>
            <a:pPr marL="285750" indent="-285750" eaLnBrk="1" hangingPunct="1">
              <a:buFont typeface="Wingdings" panose="05000000000000000000" pitchFamily="2" charset="2"/>
              <a:buChar char="§"/>
            </a:pPr>
            <a:r>
              <a:rPr lang="tr-TR" altLang="tr-TR" i="1" dirty="0" err="1"/>
              <a:t>Danışmanlı</a:t>
            </a:r>
            <a:r>
              <a:rPr lang="tr-TR" altLang="tr-TR" i="1" dirty="0"/>
              <a:t> </a:t>
            </a:r>
            <a:r>
              <a:rPr lang="tr-TR" altLang="tr-TR" i="1" dirty="0">
                <a:sym typeface="Wingdings" panose="05000000000000000000" pitchFamily="2" charset="2"/>
              </a:rPr>
              <a:t> </a:t>
            </a:r>
            <a:r>
              <a:rPr lang="tr-TR" altLang="tr-TR" i="1" dirty="0"/>
              <a:t>Sınıflandırma,</a:t>
            </a:r>
          </a:p>
          <a:p>
            <a:pPr marL="285750" indent="-285750" eaLnBrk="1" hangingPunct="1">
              <a:buFont typeface="Wingdings" panose="05000000000000000000" pitchFamily="2" charset="2"/>
              <a:buChar char="§"/>
            </a:pPr>
            <a:r>
              <a:rPr lang="tr-TR" altLang="tr-TR" i="1" dirty="0"/>
              <a:t>Danışmansız </a:t>
            </a:r>
            <a:r>
              <a:rPr lang="tr-TR" altLang="tr-TR" i="1" dirty="0">
                <a:sym typeface="Wingdings" panose="05000000000000000000" pitchFamily="2" charset="2"/>
              </a:rPr>
              <a:t> </a:t>
            </a:r>
            <a:r>
              <a:rPr lang="tr-TR" altLang="tr-TR" i="1" dirty="0"/>
              <a:t>Kümeleme</a:t>
            </a:r>
            <a:br>
              <a:rPr lang="tr-TR" altLang="tr-TR" i="1" dirty="0"/>
            </a:br>
            <a:r>
              <a:rPr lang="tr-TR" altLang="tr-TR" i="1" dirty="0"/>
              <a:t>anlamlarına da gelir…</a:t>
            </a:r>
          </a:p>
        </p:txBody>
      </p:sp>
      <p:sp>
        <p:nvSpPr>
          <p:cNvPr id="26" name="Dikdörtgen 3"/>
          <p:cNvSpPr>
            <a:spLocks noChangeArrowheads="1"/>
          </p:cNvSpPr>
          <p:nvPr/>
        </p:nvSpPr>
        <p:spPr bwMode="auto">
          <a:xfrm>
            <a:off x="251520" y="636601"/>
            <a:ext cx="3913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Yapay Zekâ ve Çevresi Üzerinden</a:t>
            </a:r>
          </a:p>
          <a:p>
            <a:pPr eaLnBrk="1" hangingPunct="1"/>
            <a:r>
              <a:rPr lang="tr-TR" altLang="tr-TR" b="1" dirty="0"/>
              <a:t>Bilimsel Bir Sınıflandırma</a:t>
            </a:r>
          </a:p>
        </p:txBody>
      </p:sp>
      <p:cxnSp>
        <p:nvCxnSpPr>
          <p:cNvPr id="27" name="Düz Bağlayıcı 26"/>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Dikdörtgen 27">
            <a:extLst>
              <a:ext uri="{FF2B5EF4-FFF2-40B4-BE49-F238E27FC236}">
                <a16:creationId xmlns:a16="http://schemas.microsoft.com/office/drawing/2014/main" id="{F19529AB-74E3-4E3B-A466-25D9F7045438}"/>
              </a:ext>
            </a:extLst>
          </p:cNvPr>
          <p:cNvSpPr>
            <a:spLocks noChangeArrowheads="1"/>
          </p:cNvSpPr>
          <p:nvPr/>
        </p:nvSpPr>
        <p:spPr bwMode="auto">
          <a:xfrm>
            <a:off x="844538" y="1544985"/>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Elektronik</a:t>
            </a:r>
          </a:p>
        </p:txBody>
      </p:sp>
      <p:sp>
        <p:nvSpPr>
          <p:cNvPr id="29" name="Oval 28">
            <a:extLst>
              <a:ext uri="{FF2B5EF4-FFF2-40B4-BE49-F238E27FC236}">
                <a16:creationId xmlns:a16="http://schemas.microsoft.com/office/drawing/2014/main" id="{CF4D8CC5-973A-4EE2-8237-08DB9A6B1BFF}"/>
              </a:ext>
            </a:extLst>
          </p:cNvPr>
          <p:cNvSpPr/>
          <p:nvPr/>
        </p:nvSpPr>
        <p:spPr>
          <a:xfrm>
            <a:off x="301770" y="1455344"/>
            <a:ext cx="2762281" cy="2798999"/>
          </a:xfrm>
          <a:prstGeom prst="ellipse">
            <a:avLst/>
          </a:prstGeom>
          <a:noFill/>
          <a:ln>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30" name="Oval 29">
            <a:extLst>
              <a:ext uri="{FF2B5EF4-FFF2-40B4-BE49-F238E27FC236}">
                <a16:creationId xmlns:a16="http://schemas.microsoft.com/office/drawing/2014/main" id="{264F68F5-800A-4D4E-880C-DBA986576FB6}"/>
              </a:ext>
            </a:extLst>
          </p:cNvPr>
          <p:cNvSpPr/>
          <p:nvPr/>
        </p:nvSpPr>
        <p:spPr>
          <a:xfrm>
            <a:off x="1930337" y="1246164"/>
            <a:ext cx="2762281" cy="2798999"/>
          </a:xfrm>
          <a:prstGeom prst="ellipse">
            <a:avLst/>
          </a:prstGeom>
          <a:noFill/>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31" name="Dikdörtgen 30">
            <a:extLst>
              <a:ext uri="{FF2B5EF4-FFF2-40B4-BE49-F238E27FC236}">
                <a16:creationId xmlns:a16="http://schemas.microsoft.com/office/drawing/2014/main" id="{E35B2114-E77D-4208-9039-62AC50CBC782}"/>
              </a:ext>
            </a:extLst>
          </p:cNvPr>
          <p:cNvSpPr>
            <a:spLocks noChangeArrowheads="1"/>
          </p:cNvSpPr>
          <p:nvPr/>
        </p:nvSpPr>
        <p:spPr bwMode="auto">
          <a:xfrm>
            <a:off x="2609244" y="1304384"/>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İletişim</a:t>
            </a:r>
          </a:p>
        </p:txBody>
      </p:sp>
      <p:sp>
        <p:nvSpPr>
          <p:cNvPr id="18" name="Dikdörtgen 20"/>
          <p:cNvSpPr>
            <a:spLocks noChangeArrowheads="1"/>
          </p:cNvSpPr>
          <p:nvPr/>
        </p:nvSpPr>
        <p:spPr bwMode="auto">
          <a:xfrm>
            <a:off x="3669413" y="2009725"/>
            <a:ext cx="1404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Görüntü</a:t>
            </a:r>
          </a:p>
        </p:txBody>
      </p:sp>
      <p:sp>
        <p:nvSpPr>
          <p:cNvPr id="8" name="Dikdörtgen 20"/>
          <p:cNvSpPr>
            <a:spLocks noChangeArrowheads="1"/>
          </p:cNvSpPr>
          <p:nvPr/>
        </p:nvSpPr>
        <p:spPr bwMode="auto">
          <a:xfrm>
            <a:off x="877182" y="2872941"/>
            <a:ext cx="1404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b="1" dirty="0"/>
              <a:t>Makine Öğrenmesi</a:t>
            </a:r>
          </a:p>
        </p:txBody>
      </p:sp>
    </p:spTree>
    <p:extLst>
      <p:ext uri="{BB962C8B-B14F-4D97-AF65-F5344CB8AC3E}">
        <p14:creationId xmlns:p14="http://schemas.microsoft.com/office/powerpoint/2010/main" val="265616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656"/>
                                        </p:tgtEl>
                                        <p:attrNameLst>
                                          <p:attrName>style.visibility</p:attrName>
                                        </p:attrNameLst>
                                      </p:cBhvr>
                                      <p:to>
                                        <p:strVal val="visible"/>
                                      </p:to>
                                    </p:set>
                                    <p:animEffect transition="in" filter="fade">
                                      <p:cBhvr>
                                        <p:cTn id="11" dur="500"/>
                                        <p:tgtEl>
                                          <p:spTgt spid="2765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900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par>
                          <p:cTn id="76" fill="hold">
                            <p:stCondLst>
                              <p:cond delay="9500"/>
                            </p:stCondLst>
                            <p:childTnLst>
                              <p:par>
                                <p:cTn id="77" presetID="10" presetClass="entr" presetSubtype="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0000"/>
                            </p:stCondLst>
                            <p:childTnLst>
                              <p:par>
                                <p:cTn id="81" presetID="10"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10500"/>
                            </p:stCondLst>
                            <p:childTnLst>
                              <p:par>
                                <p:cTn id="85" presetID="10" presetClass="entr" presetSubtype="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par>
                          <p:cTn id="88" fill="hold">
                            <p:stCondLst>
                              <p:cond delay="11000"/>
                            </p:stCondLst>
                            <p:childTnLst>
                              <p:par>
                                <p:cTn id="89" presetID="10" presetClass="entr" presetSubtype="0"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childTnLst>
                          </p:cTn>
                        </p:par>
                        <p:par>
                          <p:cTn id="92" fill="hold">
                            <p:stCondLst>
                              <p:cond delay="11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656" grpId="0"/>
      <p:bldP spid="7" grpId="0" animBg="1"/>
      <p:bldP spid="9" grpId="0" animBg="1"/>
      <p:bldP spid="10" grpId="0"/>
      <p:bldP spid="11" grpId="0" animBg="1"/>
      <p:bldP spid="12" grpId="0"/>
      <p:bldP spid="13" grpId="0" animBg="1"/>
      <p:bldP spid="14" grpId="0"/>
      <p:bldP spid="15" grpId="0" animBg="1"/>
      <p:bldP spid="16" grpId="0" animBg="1"/>
      <p:bldP spid="19" grpId="0"/>
      <p:bldP spid="20" grpId="0" animBg="1"/>
      <p:bldP spid="21" grpId="0"/>
      <p:bldP spid="22" grpId="0" animBg="1"/>
      <p:bldP spid="24" grpId="0"/>
      <p:bldP spid="25" grpId="0"/>
      <p:bldP spid="28" grpId="0"/>
      <p:bldP spid="29" grpId="0" animBg="1"/>
      <p:bldP spid="30" grpId="0" animBg="1"/>
      <p:bldP spid="31" grpId="0"/>
      <p:bldP spid="18"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cxnSp>
        <p:nvCxnSpPr>
          <p:cNvPr id="27" name="Düz Bağlayıcı 26"/>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31">
            <a:extLst>
              <a:ext uri="{FF2B5EF4-FFF2-40B4-BE49-F238E27FC236}">
                <a16:creationId xmlns:a16="http://schemas.microsoft.com/office/drawing/2014/main" id="{3EC09BF5-1AF3-4DE0-8ACE-18D5D44EA660}"/>
              </a:ext>
            </a:extLst>
          </p:cNvPr>
          <p:cNvGrpSpPr>
            <a:grpSpLocks/>
          </p:cNvGrpSpPr>
          <p:nvPr/>
        </p:nvGrpSpPr>
        <p:grpSpPr bwMode="auto">
          <a:xfrm>
            <a:off x="395536" y="809106"/>
            <a:ext cx="6443662" cy="868287"/>
            <a:chOff x="1701" y="1071"/>
            <a:chExt cx="11565" cy="3510"/>
          </a:xfrm>
        </p:grpSpPr>
        <p:sp>
          <p:nvSpPr>
            <p:cNvPr id="29" name="Text Box 16">
              <a:extLst>
                <a:ext uri="{FF2B5EF4-FFF2-40B4-BE49-F238E27FC236}">
                  <a16:creationId xmlns:a16="http://schemas.microsoft.com/office/drawing/2014/main" id="{A9E3DD21-6835-4DA8-ACF5-C31CB1C35B72}"/>
                </a:ext>
              </a:extLst>
            </p:cNvPr>
            <p:cNvSpPr txBox="1">
              <a:spLocks noChangeArrowheads="1"/>
            </p:cNvSpPr>
            <p:nvPr/>
          </p:nvSpPr>
          <p:spPr bwMode="auto">
            <a:xfrm>
              <a:off x="1710" y="1071"/>
              <a:ext cx="11556"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Char char="§"/>
              </a:pPr>
              <a:r>
                <a:rPr lang="tr-TR" altLang="tr-TR" sz="1800" b="1" dirty="0">
                  <a:latin typeface="+mn-lt"/>
                </a:rPr>
                <a:t> Aslında olan biten;</a:t>
              </a:r>
              <a:endParaRPr lang="en-US" altLang="tr-TR" sz="1800" b="1" i="1" dirty="0">
                <a:latin typeface="+mn-lt"/>
              </a:endParaRPr>
            </a:p>
          </p:txBody>
        </p:sp>
        <p:sp>
          <p:nvSpPr>
            <p:cNvPr id="30" name="Text Box 15">
              <a:extLst>
                <a:ext uri="{FF2B5EF4-FFF2-40B4-BE49-F238E27FC236}">
                  <a16:creationId xmlns:a16="http://schemas.microsoft.com/office/drawing/2014/main" id="{38E2C1EA-E456-42A7-B44B-B48453148608}"/>
                </a:ext>
              </a:extLst>
            </p:cNvPr>
            <p:cNvSpPr txBox="1">
              <a:spLocks noChangeArrowheads="1"/>
            </p:cNvSpPr>
            <p:nvPr/>
          </p:nvSpPr>
          <p:spPr bwMode="auto">
            <a:xfrm>
              <a:off x="1701" y="1810"/>
              <a:ext cx="332"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800" b="1">
                <a:latin typeface="+mn-lt"/>
              </a:endParaRPr>
            </a:p>
          </p:txBody>
        </p:sp>
        <p:sp>
          <p:nvSpPr>
            <p:cNvPr id="31" name="Text Box 16">
              <a:extLst>
                <a:ext uri="{FF2B5EF4-FFF2-40B4-BE49-F238E27FC236}">
                  <a16:creationId xmlns:a16="http://schemas.microsoft.com/office/drawing/2014/main" id="{B831EED4-00C1-42FF-8416-16605C9BD183}"/>
                </a:ext>
              </a:extLst>
            </p:cNvPr>
            <p:cNvSpPr txBox="1">
              <a:spLocks noChangeArrowheads="1"/>
            </p:cNvSpPr>
            <p:nvPr/>
          </p:nvSpPr>
          <p:spPr bwMode="auto">
            <a:xfrm>
              <a:off x="1710" y="2536"/>
              <a:ext cx="332"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800" b="1">
                <a:latin typeface="+mn-lt"/>
              </a:endParaRPr>
            </a:p>
          </p:txBody>
        </p:sp>
        <p:sp>
          <p:nvSpPr>
            <p:cNvPr id="32" name="Rectangle 18">
              <a:extLst>
                <a:ext uri="{FF2B5EF4-FFF2-40B4-BE49-F238E27FC236}">
                  <a16:creationId xmlns:a16="http://schemas.microsoft.com/office/drawing/2014/main" id="{ADABA9C5-268B-4480-9D13-BCFCA8A964C7}"/>
                </a:ext>
              </a:extLst>
            </p:cNvPr>
            <p:cNvSpPr>
              <a:spLocks noChangeArrowheads="1"/>
            </p:cNvSpPr>
            <p:nvPr/>
          </p:nvSpPr>
          <p:spPr bwMode="auto">
            <a:xfrm>
              <a:off x="1713" y="3088"/>
              <a:ext cx="4097"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None/>
              </a:pPr>
              <a:endParaRPr lang="en-US" altLang="tr-TR" sz="1800" b="1">
                <a:latin typeface="+mn-lt"/>
              </a:endParaRPr>
            </a:p>
          </p:txBody>
        </p:sp>
      </p:grpSp>
      <p:pic>
        <p:nvPicPr>
          <p:cNvPr id="33" name="Picture 2">
            <a:extLst>
              <a:ext uri="{FF2B5EF4-FFF2-40B4-BE49-F238E27FC236}">
                <a16:creationId xmlns:a16="http://schemas.microsoft.com/office/drawing/2014/main" id="{994AA354-9455-4FED-9DC7-B56B6968A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553" y="1316572"/>
            <a:ext cx="3354899" cy="219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a:extLst>
              <a:ext uri="{FF2B5EF4-FFF2-40B4-BE49-F238E27FC236}">
                <a16:creationId xmlns:a16="http://schemas.microsoft.com/office/drawing/2014/main" id="{534B1B3C-94D7-4286-A8DE-898B501FFA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553" y="3789040"/>
            <a:ext cx="4418517" cy="2197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5">
            <a:extLst>
              <a:ext uri="{FF2B5EF4-FFF2-40B4-BE49-F238E27FC236}">
                <a16:creationId xmlns:a16="http://schemas.microsoft.com/office/drawing/2014/main" id="{4CC919AB-76F4-4124-8157-33C782CAA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240" y="1104336"/>
            <a:ext cx="2296204" cy="5184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31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graphicFrame>
        <p:nvGraphicFramePr>
          <p:cNvPr id="16" name="Diyagram 15">
            <a:extLst>
              <a:ext uri="{FF2B5EF4-FFF2-40B4-BE49-F238E27FC236}">
                <a16:creationId xmlns:a16="http://schemas.microsoft.com/office/drawing/2014/main" id="{696FC8E1-0542-4268-ACC7-2ADE589A1739}"/>
              </a:ext>
            </a:extLst>
          </p:cNvPr>
          <p:cNvGraphicFramePr/>
          <p:nvPr>
            <p:extLst>
              <p:ext uri="{D42A27DB-BD31-4B8C-83A1-F6EECF244321}">
                <p14:modId xmlns:p14="http://schemas.microsoft.com/office/powerpoint/2010/main" val="2396025418"/>
              </p:ext>
            </p:extLst>
          </p:nvPr>
        </p:nvGraphicFramePr>
        <p:xfrm>
          <a:off x="1115616" y="968633"/>
          <a:ext cx="6984778"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5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39750" y="765175"/>
            <a:ext cx="2736850" cy="266382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b="1" dirty="0"/>
          </a:p>
        </p:txBody>
      </p:sp>
      <p:sp>
        <p:nvSpPr>
          <p:cNvPr id="14" name="Oval 13"/>
          <p:cNvSpPr/>
          <p:nvPr/>
        </p:nvSpPr>
        <p:spPr>
          <a:xfrm>
            <a:off x="1304925" y="1528763"/>
            <a:ext cx="1792288" cy="17399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tr-TR" b="1" dirty="0"/>
          </a:p>
        </p:txBody>
      </p:sp>
      <p:sp>
        <p:nvSpPr>
          <p:cNvPr id="6148" name="Metin kutusu 14"/>
          <p:cNvSpPr txBox="1">
            <a:spLocks noChangeArrowheads="1"/>
          </p:cNvSpPr>
          <p:nvPr/>
        </p:nvSpPr>
        <p:spPr bwMode="auto">
          <a:xfrm>
            <a:off x="908050" y="1360488"/>
            <a:ext cx="663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600" b="1" dirty="0">
                <a:latin typeface="Arial" charset="0"/>
              </a:rPr>
              <a:t>AKIL</a:t>
            </a:r>
          </a:p>
        </p:txBody>
      </p:sp>
      <p:sp>
        <p:nvSpPr>
          <p:cNvPr id="6149" name="Metin kutusu 16"/>
          <p:cNvSpPr txBox="1">
            <a:spLocks noChangeArrowheads="1"/>
          </p:cNvSpPr>
          <p:nvPr/>
        </p:nvSpPr>
        <p:spPr bwMode="auto">
          <a:xfrm>
            <a:off x="1738313" y="2089150"/>
            <a:ext cx="925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latin typeface="Arial" charset="0"/>
              </a:rPr>
              <a:t>DOĞAL</a:t>
            </a:r>
          </a:p>
          <a:p>
            <a:pPr algn="ctr" eaLnBrk="1" hangingPunct="1"/>
            <a:r>
              <a:rPr lang="tr-TR" altLang="tr-TR" sz="1600" b="1">
                <a:latin typeface="Arial" charset="0"/>
              </a:rPr>
              <a:t>ZEKÂ</a:t>
            </a:r>
          </a:p>
        </p:txBody>
      </p:sp>
      <p:sp>
        <p:nvSpPr>
          <p:cNvPr id="19" name="Metin kutusu 18"/>
          <p:cNvSpPr txBox="1"/>
          <p:nvPr/>
        </p:nvSpPr>
        <p:spPr>
          <a:xfrm>
            <a:off x="3902075" y="927100"/>
            <a:ext cx="4702175" cy="2308225"/>
          </a:xfrm>
          <a:prstGeom prst="rect">
            <a:avLst/>
          </a:prstGeom>
          <a:noFill/>
        </p:spPr>
        <p:txBody>
          <a:bodyPr>
            <a:spAutoFit/>
          </a:bodyPr>
          <a:lstStyle/>
          <a:p>
            <a:pPr fontAlgn="auto">
              <a:spcBef>
                <a:spcPts val="0"/>
              </a:spcBef>
              <a:spcAft>
                <a:spcPts val="0"/>
              </a:spcAft>
              <a:defRPr/>
            </a:pPr>
            <a:r>
              <a:rPr lang="tr-TR" sz="1600" b="1" dirty="0">
                <a:latin typeface="Arial" pitchFamily="34" charset="0"/>
                <a:cs typeface="Arial" pitchFamily="34" charset="0"/>
              </a:rPr>
              <a:t>Doğal Zekâ;</a:t>
            </a:r>
          </a:p>
          <a:p>
            <a:pPr fontAlgn="auto">
              <a:spcBef>
                <a:spcPts val="0"/>
              </a:spcBef>
              <a:spcAft>
                <a:spcPts val="0"/>
              </a:spcAft>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Analiz edebilmeyi, sentezlemeyi, yorumlama – değerlendirmeyi işaret eder,</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Geliştirilebilir – tecrübeyle ilişkilidir,</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a:p>
            <a:pPr marL="285750" indent="-285750" fontAlgn="auto">
              <a:spcBef>
                <a:spcPts val="0"/>
              </a:spcBef>
              <a:spcAft>
                <a:spcPts val="0"/>
              </a:spcAft>
              <a:buFont typeface="Wingdings" pitchFamily="2" charset="2"/>
              <a:buChar char="§"/>
              <a:defRPr/>
            </a:pPr>
            <a:r>
              <a:rPr lang="tr-TR" sz="1600" b="1" dirty="0">
                <a:latin typeface="Arial" pitchFamily="34" charset="0"/>
                <a:cs typeface="Arial" pitchFamily="34" charset="0"/>
              </a:rPr>
              <a:t>Biyolojik temelleri vardır,</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p:txBody>
      </p:sp>
      <p:sp>
        <p:nvSpPr>
          <p:cNvPr id="21" name="Metin kutusu 20"/>
          <p:cNvSpPr txBox="1"/>
          <p:nvPr/>
        </p:nvSpPr>
        <p:spPr>
          <a:xfrm>
            <a:off x="312738" y="3789363"/>
            <a:ext cx="4702175" cy="584200"/>
          </a:xfrm>
          <a:prstGeom prst="rect">
            <a:avLst/>
          </a:prstGeom>
          <a:noFill/>
        </p:spPr>
        <p:txBody>
          <a:bodyPr>
            <a:spAutoFit/>
          </a:bodyPr>
          <a:lstStyle/>
          <a:p>
            <a:pPr fontAlgn="auto">
              <a:spcBef>
                <a:spcPts val="0"/>
              </a:spcBef>
              <a:spcAft>
                <a:spcPts val="0"/>
              </a:spcAft>
              <a:defRPr/>
            </a:pPr>
            <a:r>
              <a:rPr lang="tr-TR" sz="1600" b="1" dirty="0">
                <a:latin typeface="Arial" pitchFamily="34" charset="0"/>
                <a:cs typeface="Arial" pitchFamily="34" charset="0"/>
              </a:rPr>
              <a:t>Çoklu Zekâ Kuramı;</a:t>
            </a:r>
          </a:p>
          <a:p>
            <a:pPr marL="285750" indent="-285750" fontAlgn="auto">
              <a:spcBef>
                <a:spcPts val="0"/>
              </a:spcBef>
              <a:spcAft>
                <a:spcPts val="0"/>
              </a:spcAft>
              <a:buFont typeface="Wingdings" pitchFamily="2" charset="2"/>
              <a:buChar char="§"/>
              <a:defRPr/>
            </a:pPr>
            <a:endParaRPr lang="tr-TR" sz="1600" b="1" dirty="0">
              <a:latin typeface="Arial" pitchFamily="34" charset="0"/>
              <a:cs typeface="Arial" pitchFamily="34" charset="0"/>
            </a:endParaRPr>
          </a:p>
        </p:txBody>
      </p:sp>
      <p:pic>
        <p:nvPicPr>
          <p:cNvPr id="6152" name="Picture 2" descr="C:\Users\hp\Desktop\headsho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1538" y="4376738"/>
            <a:ext cx="10080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Metin kutusu 21"/>
          <p:cNvSpPr txBox="1">
            <a:spLocks noChangeArrowheads="1"/>
          </p:cNvSpPr>
          <p:nvPr/>
        </p:nvSpPr>
        <p:spPr bwMode="auto">
          <a:xfrm>
            <a:off x="684213" y="5961063"/>
            <a:ext cx="1389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Howard Gardner</a:t>
            </a:r>
          </a:p>
        </p:txBody>
      </p:sp>
      <p:sp>
        <p:nvSpPr>
          <p:cNvPr id="23" name="Köşeleri Yuvarlanmış Dikdörtgen Belirtme Çizgisi 22"/>
          <p:cNvSpPr/>
          <p:nvPr/>
        </p:nvSpPr>
        <p:spPr>
          <a:xfrm>
            <a:off x="2355850" y="4152900"/>
            <a:ext cx="6464300" cy="1292225"/>
          </a:xfrm>
          <a:prstGeom prst="wedgeRoundRectCallout">
            <a:avLst>
              <a:gd name="adj1" fmla="val -56035"/>
              <a:gd name="adj2" fmla="val 63510"/>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Doğal zekâyı 8 grup altında incelemek mümkündür: Bunlar, “dilsel zekâ”, “sosyal zekâ”, “mantıksal – matematiksel zekâ”, “görsel zekâ”, “doğasal zekâ”, “müziksel – işitsel zekâ”, “içedönük zekâ” ve “dışadönük zekâ” olarak sıralanabilir…</a:t>
            </a:r>
          </a:p>
        </p:txBody>
      </p:sp>
      <p:cxnSp>
        <p:nvCxnSpPr>
          <p:cNvPr id="26" name="Düz Bağlayıcı 2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etin kutusu 14"/>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5" name="Dikdörtgen 4">
            <a:extLst>
              <a:ext uri="{FF2B5EF4-FFF2-40B4-BE49-F238E27FC236}">
                <a16:creationId xmlns:a16="http://schemas.microsoft.com/office/drawing/2014/main" id="{982F5214-A965-4E6E-8CDA-CEEAA5694FBE}"/>
              </a:ext>
            </a:extLst>
          </p:cNvPr>
          <p:cNvSpPr/>
          <p:nvPr/>
        </p:nvSpPr>
        <p:spPr>
          <a:xfrm>
            <a:off x="1432868" y="949873"/>
            <a:ext cx="4970079" cy="369332"/>
          </a:xfrm>
          <a:prstGeom prst="rect">
            <a:avLst/>
          </a:prstGeom>
        </p:spPr>
        <p:txBody>
          <a:bodyPr wrap="none">
            <a:spAutoFit/>
          </a:bodyPr>
          <a:lstStyle/>
          <a:p>
            <a:pPr marL="285750" indent="-285750" eaLnBrk="1" hangingPunct="1">
              <a:spcBef>
                <a:spcPts val="300"/>
              </a:spcBef>
              <a:spcAft>
                <a:spcPts val="300"/>
              </a:spcAft>
              <a:buFont typeface="Arial" panose="020B0604020202020204" pitchFamily="34" charset="0"/>
              <a:buChar char="•"/>
            </a:pPr>
            <a:r>
              <a:rPr lang="tr-TR" altLang="tr-TR" b="1" dirty="0">
                <a:solidFill>
                  <a:srgbClr val="FF0000"/>
                </a:solidFill>
                <a:latin typeface="Arial" charset="0"/>
              </a:rPr>
              <a:t>Birliktelik Kuralları ve Apriori Algoritması</a:t>
            </a:r>
          </a:p>
        </p:txBody>
      </p:sp>
      <p:pic>
        <p:nvPicPr>
          <p:cNvPr id="6" name="Picture 5" descr="C:\Users\ASUS\Desktop\1_9J50LPtmb0fcgR5FhnDljQ.png">
            <a:extLst>
              <a:ext uri="{FF2B5EF4-FFF2-40B4-BE49-F238E27FC236}">
                <a16:creationId xmlns:a16="http://schemas.microsoft.com/office/drawing/2014/main" id="{966F59A6-8C93-400D-ACDE-0A7A127D7A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41179" y="3549910"/>
            <a:ext cx="4294557" cy="25922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ASUS\Desktop\basket.jpg">
            <a:extLst>
              <a:ext uri="{FF2B5EF4-FFF2-40B4-BE49-F238E27FC236}">
                <a16:creationId xmlns:a16="http://schemas.microsoft.com/office/drawing/2014/main" id="{3EB12C66-D48F-49DF-A2CE-7D4395CB2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1449223"/>
            <a:ext cx="3870325" cy="286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27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8" name="Dikdörtgen 7">
            <a:extLst>
              <a:ext uri="{FF2B5EF4-FFF2-40B4-BE49-F238E27FC236}">
                <a16:creationId xmlns:a16="http://schemas.microsoft.com/office/drawing/2014/main" id="{F7668983-506F-4278-9737-092AEBB4B58D}"/>
              </a:ext>
            </a:extLst>
          </p:cNvPr>
          <p:cNvSpPr/>
          <p:nvPr/>
        </p:nvSpPr>
        <p:spPr>
          <a:xfrm>
            <a:off x="1832439" y="830915"/>
            <a:ext cx="4871847" cy="369332"/>
          </a:xfrm>
          <a:prstGeom prst="rect">
            <a:avLst/>
          </a:prstGeom>
        </p:spPr>
        <p:txBody>
          <a:bodyPr wrap="none">
            <a:spAutoFit/>
          </a:bodyPr>
          <a:lstStyle/>
          <a:p>
            <a:pPr marL="285750" indent="-285750" eaLnBrk="1" hangingPunct="1">
              <a:spcBef>
                <a:spcPts val="300"/>
              </a:spcBef>
              <a:spcAft>
                <a:spcPts val="300"/>
              </a:spcAft>
              <a:buFont typeface="Arial" panose="020B0604020202020204" pitchFamily="34" charset="0"/>
              <a:buChar char="•"/>
            </a:pPr>
            <a:r>
              <a:rPr lang="tr-TR" altLang="tr-TR" b="1" dirty="0">
                <a:solidFill>
                  <a:srgbClr val="FF0000"/>
                </a:solidFill>
                <a:latin typeface="Arial" charset="0"/>
              </a:rPr>
              <a:t>Regresyon – Sınıflandırma – Kümeleme </a:t>
            </a:r>
          </a:p>
        </p:txBody>
      </p:sp>
      <p:pic>
        <p:nvPicPr>
          <p:cNvPr id="9" name="Picture 2" descr="C:\Users\ASUS\Desktop\rrrr.png">
            <a:extLst>
              <a:ext uri="{FF2B5EF4-FFF2-40B4-BE49-F238E27FC236}">
                <a16:creationId xmlns:a16="http://schemas.microsoft.com/office/drawing/2014/main" id="{42240B44-14C8-4AD7-A26E-BF951DB44A6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2797"/>
          <a:stretch/>
        </p:blipFill>
        <p:spPr bwMode="auto">
          <a:xfrm>
            <a:off x="1320150" y="1315199"/>
            <a:ext cx="6503699" cy="2491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SUS\Desktop\rrrr.png">
            <a:extLst>
              <a:ext uri="{FF2B5EF4-FFF2-40B4-BE49-F238E27FC236}">
                <a16:creationId xmlns:a16="http://schemas.microsoft.com/office/drawing/2014/main" id="{F0346227-7752-4E16-9D40-6E1240D33D2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009"/>
          <a:stretch/>
        </p:blipFill>
        <p:spPr bwMode="auto">
          <a:xfrm>
            <a:off x="2987823" y="3921992"/>
            <a:ext cx="3058837" cy="238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281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7" name="Dikdörtgen 6">
            <a:extLst>
              <a:ext uri="{FF2B5EF4-FFF2-40B4-BE49-F238E27FC236}">
                <a16:creationId xmlns:a16="http://schemas.microsoft.com/office/drawing/2014/main" id="{2DED7445-3C3B-41DD-8BDD-8545BC597B2B}"/>
              </a:ext>
            </a:extLst>
          </p:cNvPr>
          <p:cNvSpPr/>
          <p:nvPr/>
        </p:nvSpPr>
        <p:spPr>
          <a:xfrm>
            <a:off x="2195736" y="705618"/>
            <a:ext cx="934871" cy="369332"/>
          </a:xfrm>
          <a:prstGeom prst="rect">
            <a:avLst/>
          </a:prstGeom>
        </p:spPr>
        <p:txBody>
          <a:bodyPr wrap="none">
            <a:spAutoFit/>
          </a:bodyPr>
          <a:lstStyle/>
          <a:p>
            <a:pPr marL="285750" indent="-285750" eaLnBrk="1" hangingPunct="1">
              <a:spcBef>
                <a:spcPts val="300"/>
              </a:spcBef>
              <a:spcAft>
                <a:spcPts val="300"/>
              </a:spcAft>
              <a:buFont typeface="Arial" panose="020B0604020202020204" pitchFamily="34" charset="0"/>
              <a:buChar char="•"/>
            </a:pPr>
            <a:r>
              <a:rPr lang="tr-TR" altLang="tr-TR" b="1" dirty="0" err="1">
                <a:solidFill>
                  <a:srgbClr val="FF0000"/>
                </a:solidFill>
                <a:latin typeface="Arial" charset="0"/>
              </a:rPr>
              <a:t>kNN</a:t>
            </a:r>
            <a:endParaRPr lang="tr-TR" altLang="tr-TR" b="1" dirty="0">
              <a:solidFill>
                <a:srgbClr val="FF0000"/>
              </a:solidFill>
              <a:latin typeface="Arial" charset="0"/>
            </a:endParaRPr>
          </a:p>
        </p:txBody>
      </p:sp>
      <p:pic>
        <p:nvPicPr>
          <p:cNvPr id="11" name="Picture 2" descr="knn ile ilgili görsel sonucu">
            <a:extLst>
              <a:ext uri="{FF2B5EF4-FFF2-40B4-BE49-F238E27FC236}">
                <a16:creationId xmlns:a16="http://schemas.microsoft.com/office/drawing/2014/main" id="{B3374324-8F95-42C6-81F7-AC7276F27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1208208"/>
            <a:ext cx="5688632" cy="495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9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6" name="Dikdörtgen 5">
            <a:extLst>
              <a:ext uri="{FF2B5EF4-FFF2-40B4-BE49-F238E27FC236}">
                <a16:creationId xmlns:a16="http://schemas.microsoft.com/office/drawing/2014/main" id="{3B1EEABC-6419-4924-952F-4E30C3D1803E}"/>
              </a:ext>
            </a:extLst>
          </p:cNvPr>
          <p:cNvSpPr/>
          <p:nvPr/>
        </p:nvSpPr>
        <p:spPr>
          <a:xfrm>
            <a:off x="1804101" y="702779"/>
            <a:ext cx="1319592" cy="369332"/>
          </a:xfrm>
          <a:prstGeom prst="rect">
            <a:avLst/>
          </a:prstGeom>
        </p:spPr>
        <p:txBody>
          <a:bodyPr wrap="none">
            <a:spAutoFit/>
          </a:bodyPr>
          <a:lstStyle/>
          <a:p>
            <a:pPr marL="285750" indent="-285750" eaLnBrk="1" hangingPunct="1">
              <a:spcBef>
                <a:spcPts val="300"/>
              </a:spcBef>
              <a:spcAft>
                <a:spcPts val="300"/>
              </a:spcAft>
              <a:buFont typeface="Arial" panose="020B0604020202020204" pitchFamily="34" charset="0"/>
              <a:buChar char="•"/>
            </a:pPr>
            <a:r>
              <a:rPr lang="tr-TR" altLang="tr-TR" b="1" dirty="0" err="1">
                <a:solidFill>
                  <a:srgbClr val="FF0000"/>
                </a:solidFill>
                <a:latin typeface="Arial" charset="0"/>
              </a:rPr>
              <a:t>kMeans</a:t>
            </a:r>
            <a:endParaRPr lang="tr-TR" altLang="tr-TR" b="1" dirty="0">
              <a:solidFill>
                <a:srgbClr val="FF0000"/>
              </a:solidFill>
              <a:latin typeface="Arial" charset="0"/>
            </a:endParaRPr>
          </a:p>
        </p:txBody>
      </p:sp>
      <p:pic>
        <p:nvPicPr>
          <p:cNvPr id="8" name="Picture 2">
            <a:extLst>
              <a:ext uri="{FF2B5EF4-FFF2-40B4-BE49-F238E27FC236}">
                <a16:creationId xmlns:a16="http://schemas.microsoft.com/office/drawing/2014/main" id="{5B104427-9768-4A3B-84E5-86D78C04302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77148" y="1443193"/>
            <a:ext cx="6389704" cy="3971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068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7" name="Metin kutusu 9"/>
          <p:cNvSpPr txBox="1">
            <a:spLocks noChangeArrowheads="1"/>
          </p:cNvSpPr>
          <p:nvPr/>
        </p:nvSpPr>
        <p:spPr bwMode="auto">
          <a:xfrm>
            <a:off x="3402013" y="2205038"/>
            <a:ext cx="2262187"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BULANIK</a:t>
            </a:r>
          </a:p>
          <a:p>
            <a:pPr algn="ctr" eaLnBrk="1" hangingPunct="1">
              <a:spcBef>
                <a:spcPts val="300"/>
              </a:spcBef>
              <a:spcAft>
                <a:spcPts val="300"/>
              </a:spcAft>
            </a:pPr>
            <a:r>
              <a:rPr lang="tr-TR" altLang="tr-TR" sz="3600" b="1">
                <a:latin typeface="Arial" charset="0"/>
              </a:rPr>
              <a:t>MANTIK</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pic>
        <p:nvPicPr>
          <p:cNvPr id="8200" name="Picture 11" descr="C:\Users\hp\AppData\Local\Microsoft\Windows\Temporary Internet Files\Content.IE5\9F8U0IRN\MC900196564[1].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9750" y="1125538"/>
            <a:ext cx="1295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Resim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1950" y="3644900"/>
            <a:ext cx="28575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C:\Users\hp\AppData\Local\Microsoft\Windows\Temporary Internet Files\Content.IE5\SXPVMRYU\MC900311782[1].wmf"/>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596335" y="3341389"/>
            <a:ext cx="1152253" cy="1428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593725" y="1528961"/>
            <a:ext cx="8081963" cy="132397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defRPr/>
            </a:pPr>
            <a:r>
              <a:rPr lang="tr-TR" sz="1600" b="1" dirty="0">
                <a:latin typeface="+mj-lt"/>
              </a:rPr>
              <a:t>Bulanık Mantık (</a:t>
            </a:r>
            <a:r>
              <a:rPr lang="tr-TR" sz="1600" b="1" dirty="0" err="1">
                <a:latin typeface="+mj-lt"/>
              </a:rPr>
              <a:t>Fuzzy</a:t>
            </a:r>
            <a:r>
              <a:rPr lang="tr-TR" sz="1600" b="1" dirty="0">
                <a:latin typeface="+mj-lt"/>
              </a:rPr>
              <a:t> </a:t>
            </a:r>
            <a:r>
              <a:rPr lang="tr-TR" sz="1600" b="1" dirty="0" err="1">
                <a:latin typeface="+mj-lt"/>
              </a:rPr>
              <a:t>Logic</a:t>
            </a:r>
            <a:r>
              <a:rPr lang="tr-TR" sz="1600" b="1" dirty="0">
                <a:latin typeface="+mj-lt"/>
              </a:rPr>
              <a:t>), bir niteliğin sadece iki değerli değil; aksine çok değerli durumlarıyla ilgilenen mantık yaklaşımına verilen addır.</a:t>
            </a:r>
          </a:p>
          <a:p>
            <a:pPr marL="285750" indent="-285750">
              <a:buFont typeface="Wingdings" pitchFamily="2" charset="2"/>
              <a:buChar char="§"/>
              <a:defRPr/>
            </a:pPr>
            <a:endParaRPr lang="tr-TR" sz="1600" b="1" dirty="0">
              <a:latin typeface="+mj-lt"/>
              <a:cs typeface="Times New Roman" pitchFamily="18" charset="0"/>
            </a:endParaRPr>
          </a:p>
          <a:p>
            <a:pPr>
              <a:defRPr/>
            </a:pPr>
            <a:r>
              <a:rPr lang="tr-TR" sz="1600" b="1" dirty="0" err="1">
                <a:latin typeface="+mj-lt"/>
                <a:cs typeface="Times New Roman" pitchFamily="18" charset="0"/>
              </a:rPr>
              <a:t>Bulank</a:t>
            </a:r>
            <a:r>
              <a:rPr lang="tr-TR" sz="1600" b="1" dirty="0">
                <a:latin typeface="+mj-lt"/>
                <a:cs typeface="Times New Roman" pitchFamily="18" charset="0"/>
              </a:rPr>
              <a:t> Mantık, Klasik – Keskin </a:t>
            </a:r>
            <a:r>
              <a:rPr lang="tr-TR" sz="1600" b="1" dirty="0" err="1">
                <a:latin typeface="+mj-lt"/>
                <a:cs typeface="Times New Roman" pitchFamily="18" charset="0"/>
              </a:rPr>
              <a:t>Mantık’ın</a:t>
            </a:r>
            <a:r>
              <a:rPr lang="tr-TR" sz="1600" b="1" dirty="0">
                <a:latin typeface="+mj-lt"/>
                <a:cs typeface="Times New Roman" pitchFamily="18" charset="0"/>
              </a:rPr>
              <a:t> (</a:t>
            </a:r>
            <a:r>
              <a:rPr lang="tr-TR" sz="1600" b="1" dirty="0" err="1">
                <a:latin typeface="+mj-lt"/>
                <a:cs typeface="Times New Roman" pitchFamily="18" charset="0"/>
              </a:rPr>
              <a:t>Crisp</a:t>
            </a:r>
            <a:r>
              <a:rPr lang="tr-TR" sz="1600" b="1" dirty="0">
                <a:latin typeface="+mj-lt"/>
                <a:cs typeface="Times New Roman" pitchFamily="18" charset="0"/>
              </a:rPr>
              <a:t> </a:t>
            </a:r>
            <a:r>
              <a:rPr lang="tr-TR" sz="1600" b="1" dirty="0" err="1">
                <a:latin typeface="+mj-lt"/>
                <a:cs typeface="Times New Roman" pitchFamily="18" charset="0"/>
              </a:rPr>
              <a:t>Logic</a:t>
            </a:r>
            <a:r>
              <a:rPr lang="tr-TR" sz="1600" b="1" dirty="0">
                <a:latin typeface="+mj-lt"/>
                <a:cs typeface="Times New Roman" pitchFamily="18" charset="0"/>
              </a:rPr>
              <a:t>) aksine; sadece «var» (1) ve «yok» (0) durumlarıyla değil; ara bütün değerlerle de uğraşmaktadır.</a:t>
            </a:r>
          </a:p>
        </p:txBody>
      </p:sp>
      <p:sp>
        <p:nvSpPr>
          <p:cNvPr id="9222"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Mantık Nedir?</a:t>
            </a:r>
          </a:p>
        </p:txBody>
      </p:sp>
      <p:pic>
        <p:nvPicPr>
          <p:cNvPr id="9223" name="Resim 1"/>
          <p:cNvPicPr>
            <a:picLocks noChangeAspect="1"/>
          </p:cNvPicPr>
          <p:nvPr/>
        </p:nvPicPr>
        <p:blipFill>
          <a:blip r:embed="rId2" cstate="screen">
            <a:extLst>
              <a:ext uri="{28A0092B-C50C-407E-A947-70E740481C1C}">
                <a14:useLocalDpi xmlns:a14="http://schemas.microsoft.com/office/drawing/2010/main"/>
              </a:ext>
            </a:extLst>
          </a:blip>
          <a:srcRect t="-360"/>
          <a:stretch>
            <a:fillRect/>
          </a:stretch>
        </p:blipFill>
        <p:spPr bwMode="auto">
          <a:xfrm>
            <a:off x="7216775" y="3140968"/>
            <a:ext cx="14605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Köşeleri Yuvarlanmış Dikdörtgen Belirtme Çizgisi 63"/>
          <p:cNvSpPr/>
          <p:nvPr/>
        </p:nvSpPr>
        <p:spPr>
          <a:xfrm>
            <a:off x="593725" y="3142555"/>
            <a:ext cx="6334125" cy="731838"/>
          </a:xfrm>
          <a:prstGeom prst="wedgeRoundRectCallout">
            <a:avLst>
              <a:gd name="adj1" fmla="val 53259"/>
              <a:gd name="adj2" fmla="val 79649"/>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Bir nitelik, ya «var» kümesine aittir ya da «yok» kümesine aittir… </a:t>
            </a:r>
          </a:p>
        </p:txBody>
      </p:sp>
      <p:sp>
        <p:nvSpPr>
          <p:cNvPr id="9225" name="Metin kutusu 15"/>
          <p:cNvSpPr txBox="1">
            <a:spLocks noChangeArrowheads="1"/>
          </p:cNvSpPr>
          <p:nvPr/>
        </p:nvSpPr>
        <p:spPr bwMode="auto">
          <a:xfrm>
            <a:off x="7458075" y="4696718"/>
            <a:ext cx="97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Aristoteles</a:t>
            </a:r>
          </a:p>
        </p:txBody>
      </p:sp>
      <p:pic>
        <p:nvPicPr>
          <p:cNvPr id="9226" name="Resim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2788" y="4353818"/>
            <a:ext cx="1050925"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Metin kutusu 15"/>
          <p:cNvSpPr txBox="1">
            <a:spLocks noChangeArrowheads="1"/>
          </p:cNvSpPr>
          <p:nvPr/>
        </p:nvSpPr>
        <p:spPr bwMode="auto">
          <a:xfrm>
            <a:off x="441325" y="5992118"/>
            <a:ext cx="18780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Lotfali Askar Zadeh</a:t>
            </a:r>
          </a:p>
        </p:txBody>
      </p:sp>
      <p:sp>
        <p:nvSpPr>
          <p:cNvPr id="68" name="Köşeleri Yuvarlanmış Dikdörtgen Belirtme Çizgisi 67"/>
          <p:cNvSpPr/>
          <p:nvPr/>
        </p:nvSpPr>
        <p:spPr>
          <a:xfrm>
            <a:off x="2319338" y="4918968"/>
            <a:ext cx="4052887" cy="731837"/>
          </a:xfrm>
          <a:prstGeom prst="wedgeRoundRectCallout">
            <a:avLst>
              <a:gd name="adj1" fmla="val -57049"/>
              <a:gd name="adj2" fmla="val 15574"/>
              <a:gd name="adj3" fmla="val 16667"/>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tr-TR" sz="1600" dirty="0"/>
              <a:t>Bir nitelik, birden fazla kümeye ait olabilir…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0245"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Mantık Nedir?</a:t>
            </a:r>
          </a:p>
        </p:txBody>
      </p:sp>
      <p:pic>
        <p:nvPicPr>
          <p:cNvPr id="102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87675" y="1628775"/>
            <a:ext cx="3152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Düz Ok Bağlayıcısı 4"/>
          <p:cNvCxnSpPr/>
          <p:nvPr/>
        </p:nvCxnSpPr>
        <p:spPr>
          <a:xfrm flipH="1">
            <a:off x="2987675" y="2200275"/>
            <a:ext cx="720725" cy="4365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Düz Ok Bağlayıcısı 15"/>
          <p:cNvCxnSpPr/>
          <p:nvPr/>
        </p:nvCxnSpPr>
        <p:spPr>
          <a:xfrm>
            <a:off x="5284788" y="2208213"/>
            <a:ext cx="727075"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Dikdörtgen 20"/>
          <p:cNvSpPr>
            <a:spLocks noChangeArrowheads="1"/>
          </p:cNvSpPr>
          <p:nvPr/>
        </p:nvSpPr>
        <p:spPr bwMode="auto">
          <a:xfrm>
            <a:off x="1535113" y="2690813"/>
            <a:ext cx="218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Klasik Mantık</a:t>
            </a:r>
          </a:p>
        </p:txBody>
      </p:sp>
      <p:sp>
        <p:nvSpPr>
          <p:cNvPr id="19" name="Dikdörtgen 20"/>
          <p:cNvSpPr>
            <a:spLocks noChangeArrowheads="1"/>
          </p:cNvSpPr>
          <p:nvPr/>
        </p:nvSpPr>
        <p:spPr bwMode="auto">
          <a:xfrm>
            <a:off x="4927600" y="2681288"/>
            <a:ext cx="218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Bulanık Mantık</a:t>
            </a:r>
          </a:p>
        </p:txBody>
      </p:sp>
      <p:pic>
        <p:nvPicPr>
          <p:cNvPr id="20" name="Resim 1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36925" y="3609975"/>
            <a:ext cx="105092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Metin kutusu 15"/>
          <p:cNvSpPr txBox="1">
            <a:spLocks noChangeArrowheads="1"/>
          </p:cNvSpPr>
          <p:nvPr/>
        </p:nvSpPr>
        <p:spPr bwMode="auto">
          <a:xfrm>
            <a:off x="3065463" y="5249863"/>
            <a:ext cx="1878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tr-TR" altLang="tr-TR" sz="1200" b="1">
                <a:latin typeface="Arial" charset="0"/>
              </a:rPr>
              <a:t>Lotfali Askar Zadeh</a:t>
            </a:r>
          </a:p>
        </p:txBody>
      </p:sp>
      <p:sp>
        <p:nvSpPr>
          <p:cNvPr id="22" name="Düzlem 21"/>
          <p:cNvSpPr/>
          <p:nvPr/>
        </p:nvSpPr>
        <p:spPr>
          <a:xfrm>
            <a:off x="808539" y="3994140"/>
            <a:ext cx="1908522" cy="760095"/>
          </a:xfrm>
          <a:prstGeom prst="plaque">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tr-TR" sz="1600" dirty="0"/>
              <a:t>Bulanık Küme Teorisi</a:t>
            </a:r>
          </a:p>
        </p:txBody>
      </p:sp>
      <p:pic>
        <p:nvPicPr>
          <p:cNvPr id="9" name="Resim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281613" y="3697288"/>
            <a:ext cx="35052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Düz Bağlayıcı 10"/>
          <p:cNvCxnSpPr/>
          <p:nvPr/>
        </p:nvCxnSpPr>
        <p:spPr>
          <a:xfrm flipV="1">
            <a:off x="5219700" y="3429000"/>
            <a:ext cx="1814513" cy="1820863"/>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Düz Bağlayıcı 27"/>
          <p:cNvCxnSpPr/>
          <p:nvPr/>
        </p:nvCxnSpPr>
        <p:spPr>
          <a:xfrm flipH="1" flipV="1">
            <a:off x="5297488" y="3429000"/>
            <a:ext cx="1814512" cy="1820863"/>
          </a:xfrm>
          <a:prstGeom prst="line">
            <a:avLst/>
          </a:prstGeom>
        </p:spPr>
        <p:style>
          <a:lnRef idx="2">
            <a:schemeClr val="accent2"/>
          </a:lnRef>
          <a:fillRef idx="0">
            <a:schemeClr val="accent2"/>
          </a:fillRef>
          <a:effectRef idx="1">
            <a:schemeClr val="accent2"/>
          </a:effectRef>
          <a:fontRef idx="minor">
            <a:schemeClr val="tx1"/>
          </a:fontRef>
        </p:style>
      </p:cxnSp>
      <p:grpSp>
        <p:nvGrpSpPr>
          <p:cNvPr id="12" name="Grup 11"/>
          <p:cNvGrpSpPr>
            <a:grpSpLocks/>
          </p:cNvGrpSpPr>
          <p:nvPr/>
        </p:nvGrpSpPr>
        <p:grpSpPr bwMode="auto">
          <a:xfrm>
            <a:off x="5113338" y="5138738"/>
            <a:ext cx="3883025" cy="365125"/>
            <a:chOff x="5112905" y="5138479"/>
            <a:chExt cx="3883656" cy="365353"/>
          </a:xfrm>
        </p:grpSpPr>
        <p:sp>
          <p:nvSpPr>
            <p:cNvPr id="10260" name="Dikdörtgen 20"/>
            <p:cNvSpPr>
              <a:spLocks noChangeArrowheads="1"/>
            </p:cNvSpPr>
            <p:nvPr/>
          </p:nvSpPr>
          <p:spPr bwMode="auto">
            <a:xfrm>
              <a:off x="5112905" y="5165278"/>
              <a:ext cx="2184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Klasik Mantık</a:t>
              </a:r>
            </a:p>
          </p:txBody>
        </p:sp>
        <p:sp>
          <p:nvSpPr>
            <p:cNvPr id="10261" name="Dikdörtgen 20"/>
            <p:cNvSpPr>
              <a:spLocks noChangeArrowheads="1"/>
            </p:cNvSpPr>
            <p:nvPr/>
          </p:nvSpPr>
          <p:spPr bwMode="auto">
            <a:xfrm>
              <a:off x="6812190" y="5138479"/>
              <a:ext cx="2184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Bulanık Mantık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nodeType="afterGroup">
                            <p:stCondLst>
                              <p:cond delay="500"/>
                            </p:stCondLst>
                            <p:childTnLst>
                              <p:par>
                                <p:cTn id="29" presetID="42"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1500"/>
                            </p:stCondLst>
                            <p:childTnLst>
                              <p:par>
                                <p:cTn id="35" presetID="16" presetClass="entr" presetSubtype="21"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1269"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Mantık Nedir?</a:t>
            </a:r>
          </a:p>
        </p:txBody>
      </p:sp>
      <p:pic>
        <p:nvPicPr>
          <p:cNvPr id="18434" name="Picture 2" descr="C:\Users\hp\Desktop\acik-kapi-open-door.jpg"/>
          <p:cNvPicPr>
            <a:picLocks noChangeAspect="1" noChangeArrowheads="1"/>
          </p:cNvPicPr>
          <p:nvPr/>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bwMode="auto">
          <a:xfrm>
            <a:off x="837055" y="1397733"/>
            <a:ext cx="2194809" cy="4137238"/>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hp\Desktop\59036.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51275" y="2208213"/>
            <a:ext cx="216058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C:\Users\hp\AppData\Local\Microsoft\Windows\Temporary Internet Files\Content.IE5\RN11PPUB\MC900434859[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71575" y="4941168"/>
            <a:ext cx="1357313"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descr="C:\Users\hp\AppData\Local\Microsoft\Windows\Temporary Internet Files\Content.IE5\RN11PPUB\MC900434859[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125" y="4941168"/>
            <a:ext cx="13589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C:\Users\hp\Desktop\boy-uzatma.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84900" y="2192338"/>
            <a:ext cx="17907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18436"/>
                                        </p:tgtEl>
                                        <p:attrNameLst>
                                          <p:attrName>style.visibility</p:attrName>
                                        </p:attrNameLst>
                                      </p:cBhvr>
                                      <p:to>
                                        <p:strVal val="visible"/>
                                      </p:to>
                                    </p:set>
                                    <p:anim calcmode="lin" valueType="num">
                                      <p:cBhvr additive="base">
                                        <p:cTn id="11" dur="500" fill="hold"/>
                                        <p:tgtEl>
                                          <p:spTgt spid="18436"/>
                                        </p:tgtEl>
                                        <p:attrNameLst>
                                          <p:attrName>ppt_x</p:attrName>
                                        </p:attrNameLst>
                                      </p:cBhvr>
                                      <p:tavLst>
                                        <p:tav tm="0">
                                          <p:val>
                                            <p:strVal val="#ppt_x"/>
                                          </p:val>
                                        </p:tav>
                                        <p:tav tm="100000">
                                          <p:val>
                                            <p:strVal val="#ppt_x"/>
                                          </p:val>
                                        </p:tav>
                                      </p:tavLst>
                                    </p:anim>
                                    <p:anim calcmode="lin" valueType="num">
                                      <p:cBhvr additive="base">
                                        <p:cTn id="12"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435"/>
                                        </p:tgtEl>
                                        <p:attrNameLst>
                                          <p:attrName>style.visibility</p:attrName>
                                        </p:attrNameLst>
                                      </p:cBhvr>
                                      <p:to>
                                        <p:strVal val="visible"/>
                                      </p:to>
                                    </p:set>
                                    <p:animEffect transition="in" filter="fade">
                                      <p:cBhvr>
                                        <p:cTn id="17" dur="500"/>
                                        <p:tgtEl>
                                          <p:spTgt spid="18435"/>
                                        </p:tgtEl>
                                      </p:cBhvr>
                                    </p:animEffect>
                                  </p:childTnLst>
                                </p:cTn>
                              </p:par>
                              <p:par>
                                <p:cTn id="18" presetID="10" presetClass="entr" presetSubtype="0" fill="hold" nodeType="withEffect">
                                  <p:stCondLst>
                                    <p:cond delay="0"/>
                                  </p:stCondLst>
                                  <p:childTnLst>
                                    <p:set>
                                      <p:cBhvr>
                                        <p:cTn id="19" dur="1" fill="hold">
                                          <p:stCondLst>
                                            <p:cond delay="0"/>
                                          </p:stCondLst>
                                        </p:cTn>
                                        <p:tgtEl>
                                          <p:spTgt spid="18437"/>
                                        </p:tgtEl>
                                        <p:attrNameLst>
                                          <p:attrName>style.visibility</p:attrName>
                                        </p:attrNameLst>
                                      </p:cBhvr>
                                      <p:to>
                                        <p:strVal val="visible"/>
                                      </p:to>
                                    </p:set>
                                    <p:animEffect transition="in" filter="fade">
                                      <p:cBhvr>
                                        <p:cTn id="20" dur="500"/>
                                        <p:tgtEl>
                                          <p:spTgt spid="18437"/>
                                        </p:tgtEl>
                                      </p:cBhvr>
                                    </p:animEffect>
                                  </p:childTnLst>
                                </p:cTn>
                              </p:par>
                            </p:childTnLst>
                          </p:cTn>
                        </p:par>
                        <p:par>
                          <p:cTn id="21" fill="hold" nodeType="afterGroup">
                            <p:stCondLst>
                              <p:cond delay="500"/>
                            </p:stCondLst>
                            <p:childTnLst>
                              <p:par>
                                <p:cTn id="22" presetID="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2293"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Mantık Nedir?</a:t>
            </a:r>
          </a:p>
        </p:txBody>
      </p:sp>
      <p:pic>
        <p:nvPicPr>
          <p:cNvPr id="19458" name="Picture 2" descr="C:\Users\hp\Desktop\16472_html_m7db651b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7213" y="1516316"/>
            <a:ext cx="32797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C:\Users\hp\Desktop\2010-9-1-031-041Sekil3.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7213" y="3964241"/>
            <a:ext cx="607536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C:\Users\hp\Desktop\puslu-sekil-3.png"/>
          <p:cNvPicPr>
            <a:picLocks noChangeAspect="1" noChangeArrowheads="1"/>
          </p:cNvPicPr>
          <p:nvPr/>
        </p:nvPicPr>
        <p:blipFill>
          <a:blip r:embed="rId4" cstate="screen">
            <a:extLst>
              <a:ext uri="{28A0092B-C50C-407E-A947-70E740481C1C}">
                <a14:useLocalDpi xmlns:a14="http://schemas.microsoft.com/office/drawing/2010/main"/>
              </a:ext>
            </a:extLst>
          </a:blip>
          <a:srcRect b="8513"/>
          <a:stretch>
            <a:fillRect/>
          </a:stretch>
        </p:blipFill>
        <p:spPr bwMode="auto">
          <a:xfrm>
            <a:off x="4284663" y="1516316"/>
            <a:ext cx="45196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fade">
                                      <p:cBhvr>
                                        <p:cTn id="12" dur="500"/>
                                        <p:tgtEl>
                                          <p:spTgt spid="19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fade">
                                      <p:cBhvr>
                                        <p:cTn id="1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3317"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Üyelik Fonksiyonları</a:t>
            </a:r>
          </a:p>
        </p:txBody>
      </p:sp>
      <p:pic>
        <p:nvPicPr>
          <p:cNvPr id="1331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1325" y="2060575"/>
            <a:ext cx="40005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1388" y="2349500"/>
            <a:ext cx="37115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Dikdörtgen 20"/>
          <p:cNvSpPr>
            <a:spLocks noChangeArrowheads="1"/>
          </p:cNvSpPr>
          <p:nvPr/>
        </p:nvSpPr>
        <p:spPr bwMode="auto">
          <a:xfrm>
            <a:off x="225425" y="5300663"/>
            <a:ext cx="424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Üçgen (Triangular) Üyelik Fonksiyonu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etin kutusu 18"/>
          <p:cNvSpPr txBox="1">
            <a:spLocks noChangeArrowheads="1"/>
          </p:cNvSpPr>
          <p:nvPr/>
        </p:nvSpPr>
        <p:spPr bwMode="auto">
          <a:xfrm>
            <a:off x="250825" y="1052513"/>
            <a:ext cx="871378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buFont typeface="Wingdings" pitchFamily="2" charset="2"/>
              <a:buChar char="§"/>
            </a:pPr>
            <a:r>
              <a:rPr lang="tr-TR" altLang="tr-TR" sz="1600" b="1" dirty="0">
                <a:latin typeface="Arial" charset="0"/>
              </a:rPr>
              <a:t>Anlaşılacağı üzere; akıl ve zekâ kavramları birbirine sıklıkla karıştırılabilmektedir. </a:t>
            </a:r>
          </a:p>
          <a:p>
            <a:pPr eaLnBrk="1" hangingPunct="1">
              <a:spcAft>
                <a:spcPts val="600"/>
              </a:spcAft>
              <a:buFont typeface="Wingdings" pitchFamily="2" charset="2"/>
              <a:buChar char="§"/>
            </a:pPr>
            <a:endParaRPr lang="tr-TR" altLang="tr-TR" sz="1600" b="1" dirty="0">
              <a:latin typeface="Arial" charset="0"/>
            </a:endParaRPr>
          </a:p>
          <a:p>
            <a:pPr eaLnBrk="1" hangingPunct="1">
              <a:spcAft>
                <a:spcPts val="600"/>
              </a:spcAft>
              <a:buFont typeface="Wingdings" pitchFamily="2" charset="2"/>
              <a:buChar char="§"/>
            </a:pPr>
            <a:r>
              <a:rPr lang="tr-TR" altLang="tr-TR" sz="1600" b="1" dirty="0">
                <a:latin typeface="Arial" charset="0"/>
              </a:rPr>
              <a:t>Akıl kavramının zekâ kavramını kapsar nitelikte, bireyin daha derin yeterlikleriyle ilgili olduğunu öne sürebiliriz. Hatta bu noktada, sahip olunan doğal zekânın etkin kullanılabilmesinin akıldan geçtiğini söylemek mümkündür. </a:t>
            </a:r>
          </a:p>
          <a:p>
            <a:pPr eaLnBrk="1" hangingPunct="1">
              <a:spcAft>
                <a:spcPts val="600"/>
              </a:spcAft>
              <a:buFont typeface="Wingdings" pitchFamily="2" charset="2"/>
              <a:buChar char="§"/>
            </a:pPr>
            <a:endParaRPr lang="tr-TR" altLang="tr-TR" sz="1600" b="1" dirty="0">
              <a:latin typeface="Arial" charset="0"/>
            </a:endParaRPr>
          </a:p>
          <a:p>
            <a:pPr eaLnBrk="1" hangingPunct="1">
              <a:spcAft>
                <a:spcPts val="600"/>
              </a:spcAft>
              <a:buFont typeface="Wingdings" pitchFamily="2" charset="2"/>
              <a:buChar char="§"/>
            </a:pPr>
            <a:r>
              <a:rPr lang="tr-TR" altLang="tr-TR" sz="1600" b="1" dirty="0">
                <a:latin typeface="Arial" charset="0"/>
              </a:rPr>
              <a:t>Akıl bir bakıma zekânın doğru – yanlış ya da gerçek – gerçek dışı kullanımı yönünde araç görevi görmektedir. Bununla birlikte; üst düzeyde akla sahip bir bireyin, doğal zekâ ile elde edilebilecek kazanımları elde edebilmesi ve problemlere çözümler üretebilmesi mümkün olmaktadır.</a:t>
            </a:r>
          </a:p>
        </p:txBody>
      </p:sp>
      <p:pic>
        <p:nvPicPr>
          <p:cNvPr id="7171" name="Picture 3" descr="C:\Users\hp\Desktop\brain_working_ou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3575" y="3948822"/>
            <a:ext cx="2520950"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Düz Bağlayıcı 23"/>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Metin kutusu 7"/>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4341"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Üyelik Fonksiyonları</a:t>
            </a:r>
          </a:p>
        </p:txBody>
      </p:sp>
      <p:sp>
        <p:nvSpPr>
          <p:cNvPr id="14342" name="Dikdörtgen 20"/>
          <p:cNvSpPr>
            <a:spLocks noChangeArrowheads="1"/>
          </p:cNvSpPr>
          <p:nvPr/>
        </p:nvSpPr>
        <p:spPr bwMode="auto">
          <a:xfrm>
            <a:off x="225425" y="5300663"/>
            <a:ext cx="424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Yamuk (Trapezoidal) Üyelik Fonksiyonu</a:t>
            </a:r>
          </a:p>
        </p:txBody>
      </p:sp>
      <p:pic>
        <p:nvPicPr>
          <p:cNvPr id="14343"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1325" y="2003425"/>
            <a:ext cx="381635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4738" y="2281238"/>
            <a:ext cx="38941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5365"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Üyelik Fonksiyonları</a:t>
            </a:r>
          </a:p>
        </p:txBody>
      </p:sp>
      <p:sp>
        <p:nvSpPr>
          <p:cNvPr id="15366" name="Dikdörtgen 20"/>
          <p:cNvSpPr>
            <a:spLocks noChangeArrowheads="1"/>
          </p:cNvSpPr>
          <p:nvPr/>
        </p:nvSpPr>
        <p:spPr bwMode="auto">
          <a:xfrm>
            <a:off x="225425" y="5300663"/>
            <a:ext cx="424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tr-TR" altLang="tr-TR" sz="1600" b="1"/>
              <a:t>Çan Eğrisi (Bell-Curve) Üyelik Fonksiyonu</a:t>
            </a:r>
          </a:p>
        </p:txBody>
      </p:sp>
      <p:pic>
        <p:nvPicPr>
          <p:cNvPr id="1536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1325" y="2060575"/>
            <a:ext cx="38608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89550" y="2932113"/>
            <a:ext cx="25273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6389"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Dilsen Değişkenler</a:t>
            </a:r>
          </a:p>
        </p:txBody>
      </p:sp>
      <p:graphicFrame>
        <p:nvGraphicFramePr>
          <p:cNvPr id="9" name="3 Tablo"/>
          <p:cNvGraphicFramePr>
            <a:graphicFrameLocks noGrp="1"/>
          </p:cNvGraphicFramePr>
          <p:nvPr/>
        </p:nvGraphicFramePr>
        <p:xfrm>
          <a:off x="1116013" y="1844675"/>
          <a:ext cx="1858962" cy="1639570"/>
        </p:xfrm>
        <a:graphic>
          <a:graphicData uri="http://schemas.openxmlformats.org/drawingml/2006/table">
            <a:tbl>
              <a:tblPr>
                <a:tableStyleId>{69CF1AB2-1976-4502-BF36-3FF5EA218861}</a:tableStyleId>
              </a:tblPr>
              <a:tblGrid>
                <a:gridCol w="1858962">
                  <a:extLst>
                    <a:ext uri="{9D8B030D-6E8A-4147-A177-3AD203B41FA5}">
                      <a16:colId xmlns:a16="http://schemas.microsoft.com/office/drawing/2014/main" val="20000"/>
                    </a:ext>
                  </a:extLst>
                </a:gridCol>
              </a:tblGrid>
              <a:tr h="0">
                <a:tc>
                  <a:txBody>
                    <a:bodyPr/>
                    <a:lstStyle/>
                    <a:p>
                      <a:pPr algn="ctr">
                        <a:lnSpc>
                          <a:spcPct val="150000"/>
                        </a:lnSpc>
                        <a:spcAft>
                          <a:spcPts val="0"/>
                        </a:spcAft>
                      </a:pPr>
                      <a:r>
                        <a:rPr lang="tr-TR" sz="1600" b="1" dirty="0"/>
                        <a:t>Çok düşük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0"/>
                  </a:ext>
                </a:extLst>
              </a:tr>
              <a:tr h="0">
                <a:tc>
                  <a:txBody>
                    <a:bodyPr/>
                    <a:lstStyle/>
                    <a:p>
                      <a:pPr algn="ctr">
                        <a:lnSpc>
                          <a:spcPct val="150000"/>
                        </a:lnSpc>
                        <a:spcAft>
                          <a:spcPts val="0"/>
                        </a:spcAft>
                      </a:pPr>
                      <a:r>
                        <a:rPr lang="tr-TR" sz="1600" b="1" dirty="0"/>
                        <a:t>Düşük </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1"/>
                  </a:ext>
                </a:extLst>
              </a:tr>
              <a:tr h="0">
                <a:tc>
                  <a:txBody>
                    <a:bodyPr/>
                    <a:lstStyle/>
                    <a:p>
                      <a:pPr algn="ctr">
                        <a:lnSpc>
                          <a:spcPct val="150000"/>
                        </a:lnSpc>
                        <a:spcAft>
                          <a:spcPts val="0"/>
                        </a:spcAft>
                      </a:pPr>
                      <a:r>
                        <a:rPr lang="tr-TR" sz="1600" b="1" dirty="0"/>
                        <a:t>Orta</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2"/>
                  </a:ext>
                </a:extLst>
              </a:tr>
              <a:tr h="0">
                <a:tc>
                  <a:txBody>
                    <a:bodyPr/>
                    <a:lstStyle/>
                    <a:p>
                      <a:pPr algn="ctr">
                        <a:lnSpc>
                          <a:spcPct val="150000"/>
                        </a:lnSpc>
                        <a:spcAft>
                          <a:spcPts val="0"/>
                        </a:spcAft>
                      </a:pPr>
                      <a:r>
                        <a:rPr lang="tr-TR" sz="1600" b="1" dirty="0"/>
                        <a:t>Yüksek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3"/>
                  </a:ext>
                </a:extLst>
              </a:tr>
              <a:tr h="0">
                <a:tc>
                  <a:txBody>
                    <a:bodyPr/>
                    <a:lstStyle/>
                    <a:p>
                      <a:pPr algn="ctr">
                        <a:lnSpc>
                          <a:spcPct val="150000"/>
                        </a:lnSpc>
                        <a:spcAft>
                          <a:spcPts val="0"/>
                        </a:spcAft>
                      </a:pPr>
                      <a:r>
                        <a:rPr lang="tr-TR" sz="1600" b="1" dirty="0"/>
                        <a:t>Çok</a:t>
                      </a:r>
                      <a:r>
                        <a:rPr lang="tr-TR" sz="1600" b="1" baseline="0" dirty="0"/>
                        <a:t> Yüksek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4"/>
                  </a:ext>
                </a:extLst>
              </a:tr>
            </a:tbl>
          </a:graphicData>
        </a:graphic>
      </p:graphicFrame>
      <p:graphicFrame>
        <p:nvGraphicFramePr>
          <p:cNvPr id="10" name="3 Tablo"/>
          <p:cNvGraphicFramePr>
            <a:graphicFrameLocks noGrp="1"/>
          </p:cNvGraphicFramePr>
          <p:nvPr>
            <p:extLst>
              <p:ext uri="{D42A27DB-BD31-4B8C-83A1-F6EECF244321}">
                <p14:modId xmlns:p14="http://schemas.microsoft.com/office/powerpoint/2010/main" val="4252712501"/>
              </p:ext>
            </p:extLst>
          </p:nvPr>
        </p:nvGraphicFramePr>
        <p:xfrm>
          <a:off x="3145086" y="3717032"/>
          <a:ext cx="1858962" cy="2560635"/>
        </p:xfrm>
        <a:graphic>
          <a:graphicData uri="http://schemas.openxmlformats.org/drawingml/2006/table">
            <a:tbl>
              <a:tblPr>
                <a:tableStyleId>{16D9F66E-5EB9-4882-86FB-DCBF35E3C3E4}</a:tableStyleId>
              </a:tblPr>
              <a:tblGrid>
                <a:gridCol w="1858962">
                  <a:extLst>
                    <a:ext uri="{9D8B030D-6E8A-4147-A177-3AD203B41FA5}">
                      <a16:colId xmlns:a16="http://schemas.microsoft.com/office/drawing/2014/main" val="20000"/>
                    </a:ext>
                  </a:extLst>
                </a:gridCol>
              </a:tblGrid>
              <a:tr h="365805">
                <a:tc>
                  <a:txBody>
                    <a:bodyPr/>
                    <a:lstStyle/>
                    <a:p>
                      <a:pPr algn="ctr">
                        <a:lnSpc>
                          <a:spcPct val="150000"/>
                        </a:lnSpc>
                        <a:spcAft>
                          <a:spcPts val="0"/>
                        </a:spcAft>
                      </a:pPr>
                      <a:r>
                        <a:rPr lang="tr-TR" sz="1600" b="1" dirty="0"/>
                        <a:t>Çok çok soğuk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0"/>
                  </a:ext>
                </a:extLst>
              </a:tr>
              <a:tr h="365805">
                <a:tc>
                  <a:txBody>
                    <a:bodyPr/>
                    <a:lstStyle/>
                    <a:p>
                      <a:pPr algn="ctr">
                        <a:lnSpc>
                          <a:spcPct val="150000"/>
                        </a:lnSpc>
                        <a:spcAft>
                          <a:spcPts val="0"/>
                        </a:spcAft>
                      </a:pPr>
                      <a:r>
                        <a:rPr lang="tr-TR" sz="1600" b="1" dirty="0"/>
                        <a:t>Çok</a:t>
                      </a:r>
                      <a:r>
                        <a:rPr lang="tr-TR" sz="1600" b="1" baseline="0" dirty="0"/>
                        <a:t> soğuk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1"/>
                  </a:ext>
                </a:extLst>
              </a:tr>
              <a:tr h="365805">
                <a:tc>
                  <a:txBody>
                    <a:bodyPr/>
                    <a:lstStyle/>
                    <a:p>
                      <a:pPr algn="ctr">
                        <a:lnSpc>
                          <a:spcPct val="150000"/>
                        </a:lnSpc>
                        <a:spcAft>
                          <a:spcPts val="0"/>
                        </a:spcAft>
                      </a:pPr>
                      <a:r>
                        <a:rPr lang="tr-TR" sz="1600" b="1" dirty="0"/>
                        <a:t>Soğuk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2"/>
                  </a:ext>
                </a:extLst>
              </a:tr>
              <a:tr h="365805">
                <a:tc>
                  <a:txBody>
                    <a:bodyPr/>
                    <a:lstStyle/>
                    <a:p>
                      <a:pPr algn="ctr">
                        <a:lnSpc>
                          <a:spcPct val="150000"/>
                        </a:lnSpc>
                        <a:spcAft>
                          <a:spcPts val="0"/>
                        </a:spcAft>
                      </a:pPr>
                      <a:r>
                        <a:rPr lang="tr-TR" sz="1600" b="1" dirty="0"/>
                        <a:t>Orta</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3"/>
                  </a:ext>
                </a:extLst>
              </a:tr>
              <a:tr h="365805">
                <a:tc>
                  <a:txBody>
                    <a:bodyPr/>
                    <a:lstStyle/>
                    <a:p>
                      <a:pPr algn="ctr">
                        <a:lnSpc>
                          <a:spcPct val="150000"/>
                        </a:lnSpc>
                        <a:spcAft>
                          <a:spcPts val="0"/>
                        </a:spcAft>
                      </a:pPr>
                      <a:r>
                        <a:rPr lang="tr-TR" sz="1600" b="1" dirty="0"/>
                        <a:t>Sıcak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4"/>
                  </a:ext>
                </a:extLst>
              </a:tr>
              <a:tr h="365805">
                <a:tc>
                  <a:txBody>
                    <a:bodyPr/>
                    <a:lstStyle/>
                    <a:p>
                      <a:pPr algn="ctr">
                        <a:lnSpc>
                          <a:spcPct val="150000"/>
                        </a:lnSpc>
                        <a:spcAft>
                          <a:spcPts val="0"/>
                        </a:spcAft>
                      </a:pPr>
                      <a:r>
                        <a:rPr lang="tr-TR" sz="1600" b="1" dirty="0"/>
                        <a:t>Çok sıcak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5"/>
                  </a:ext>
                </a:extLst>
              </a:tr>
              <a:tr h="365805">
                <a:tc>
                  <a:txBody>
                    <a:bodyPr/>
                    <a:lstStyle/>
                    <a:p>
                      <a:pPr algn="ctr">
                        <a:lnSpc>
                          <a:spcPct val="150000"/>
                        </a:lnSpc>
                        <a:spcAft>
                          <a:spcPts val="0"/>
                        </a:spcAft>
                      </a:pPr>
                      <a:r>
                        <a:rPr lang="tr-TR" sz="1600" b="1" dirty="0"/>
                        <a:t>Çok çok sıcak</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6"/>
                  </a:ext>
                </a:extLst>
              </a:tr>
            </a:tbl>
          </a:graphicData>
        </a:graphic>
      </p:graphicFrame>
      <p:graphicFrame>
        <p:nvGraphicFramePr>
          <p:cNvPr id="14" name="3 Tablo"/>
          <p:cNvGraphicFramePr>
            <a:graphicFrameLocks noGrp="1"/>
          </p:cNvGraphicFramePr>
          <p:nvPr/>
        </p:nvGraphicFramePr>
        <p:xfrm>
          <a:off x="3821113" y="1368425"/>
          <a:ext cx="1860550" cy="1639570"/>
        </p:xfrm>
        <a:graphic>
          <a:graphicData uri="http://schemas.openxmlformats.org/drawingml/2006/table">
            <a:tbl>
              <a:tblPr>
                <a:tableStyleId>{22838BEF-8BB2-4498-84A7-C5851F593DF1}</a:tableStyleId>
              </a:tblPr>
              <a:tblGrid>
                <a:gridCol w="1860550">
                  <a:extLst>
                    <a:ext uri="{9D8B030D-6E8A-4147-A177-3AD203B41FA5}">
                      <a16:colId xmlns:a16="http://schemas.microsoft.com/office/drawing/2014/main" val="20000"/>
                    </a:ext>
                  </a:extLst>
                </a:gridCol>
              </a:tblGrid>
              <a:tr h="0">
                <a:tc>
                  <a:txBody>
                    <a:bodyPr/>
                    <a:lstStyle/>
                    <a:p>
                      <a:pPr algn="ctr">
                        <a:lnSpc>
                          <a:spcPct val="150000"/>
                        </a:lnSpc>
                        <a:spcAft>
                          <a:spcPts val="0"/>
                        </a:spcAft>
                      </a:pPr>
                      <a:r>
                        <a:rPr lang="tr-TR" sz="1600" b="1" dirty="0"/>
                        <a:t>Çok</a:t>
                      </a:r>
                      <a:r>
                        <a:rPr lang="tr-TR" sz="1600" b="1" baseline="0" dirty="0"/>
                        <a:t> uzun</a:t>
                      </a:r>
                      <a:endParaRPr lang="tr-TR" sz="1600" b="1" dirty="0">
                        <a:latin typeface="+mn-lt"/>
                        <a:ea typeface="Times New Roman"/>
                        <a:cs typeface="Times New Roman"/>
                      </a:endParaRPr>
                    </a:p>
                  </a:txBody>
                  <a:tcPr marL="44480" marR="44480" marT="0" marB="0"/>
                </a:tc>
                <a:extLst>
                  <a:ext uri="{0D108BD9-81ED-4DB2-BD59-A6C34878D82A}">
                    <a16:rowId xmlns:a16="http://schemas.microsoft.com/office/drawing/2014/main" val="10000"/>
                  </a:ext>
                </a:extLst>
              </a:tr>
              <a:tr h="0">
                <a:tc>
                  <a:txBody>
                    <a:bodyPr/>
                    <a:lstStyle/>
                    <a:p>
                      <a:pPr algn="ctr">
                        <a:lnSpc>
                          <a:spcPct val="150000"/>
                        </a:lnSpc>
                        <a:spcAft>
                          <a:spcPts val="0"/>
                        </a:spcAft>
                      </a:pPr>
                      <a:r>
                        <a:rPr lang="tr-TR" sz="1600" b="1" dirty="0"/>
                        <a:t>Uzun</a:t>
                      </a:r>
                      <a:endParaRPr lang="tr-TR" sz="1600" b="1" dirty="0">
                        <a:latin typeface="+mn-lt"/>
                        <a:ea typeface="Times New Roman"/>
                        <a:cs typeface="Times New Roman"/>
                      </a:endParaRPr>
                    </a:p>
                  </a:txBody>
                  <a:tcPr marL="44480" marR="44480" marT="0" marB="0"/>
                </a:tc>
                <a:extLst>
                  <a:ext uri="{0D108BD9-81ED-4DB2-BD59-A6C34878D82A}">
                    <a16:rowId xmlns:a16="http://schemas.microsoft.com/office/drawing/2014/main" val="10001"/>
                  </a:ext>
                </a:extLst>
              </a:tr>
              <a:tr h="0">
                <a:tc>
                  <a:txBody>
                    <a:bodyPr/>
                    <a:lstStyle/>
                    <a:p>
                      <a:pPr algn="ctr">
                        <a:lnSpc>
                          <a:spcPct val="150000"/>
                        </a:lnSpc>
                        <a:spcAft>
                          <a:spcPts val="0"/>
                        </a:spcAft>
                      </a:pPr>
                      <a:r>
                        <a:rPr lang="tr-TR" sz="1600" b="1" dirty="0"/>
                        <a:t>Normal</a:t>
                      </a:r>
                      <a:endParaRPr lang="tr-TR" sz="1600" b="1" dirty="0">
                        <a:latin typeface="+mn-lt"/>
                        <a:ea typeface="Times New Roman"/>
                        <a:cs typeface="Times New Roman"/>
                      </a:endParaRPr>
                    </a:p>
                  </a:txBody>
                  <a:tcPr marL="44480" marR="44480" marT="0" marB="0"/>
                </a:tc>
                <a:extLst>
                  <a:ext uri="{0D108BD9-81ED-4DB2-BD59-A6C34878D82A}">
                    <a16:rowId xmlns:a16="http://schemas.microsoft.com/office/drawing/2014/main" val="10002"/>
                  </a:ext>
                </a:extLst>
              </a:tr>
              <a:tr h="0">
                <a:tc>
                  <a:txBody>
                    <a:bodyPr/>
                    <a:lstStyle/>
                    <a:p>
                      <a:pPr algn="ctr">
                        <a:lnSpc>
                          <a:spcPct val="150000"/>
                        </a:lnSpc>
                        <a:spcAft>
                          <a:spcPts val="0"/>
                        </a:spcAft>
                      </a:pPr>
                      <a:r>
                        <a:rPr lang="tr-TR" sz="1600" b="1" dirty="0"/>
                        <a:t>Kısa</a:t>
                      </a:r>
                      <a:endParaRPr lang="tr-TR" sz="1600" b="1" dirty="0">
                        <a:latin typeface="+mn-lt"/>
                        <a:ea typeface="Times New Roman"/>
                        <a:cs typeface="Times New Roman"/>
                      </a:endParaRPr>
                    </a:p>
                  </a:txBody>
                  <a:tcPr marL="44480" marR="44480" marT="0" marB="0"/>
                </a:tc>
                <a:extLst>
                  <a:ext uri="{0D108BD9-81ED-4DB2-BD59-A6C34878D82A}">
                    <a16:rowId xmlns:a16="http://schemas.microsoft.com/office/drawing/2014/main" val="10003"/>
                  </a:ext>
                </a:extLst>
              </a:tr>
              <a:tr h="0">
                <a:tc>
                  <a:txBody>
                    <a:bodyPr/>
                    <a:lstStyle/>
                    <a:p>
                      <a:pPr algn="ctr">
                        <a:lnSpc>
                          <a:spcPct val="150000"/>
                        </a:lnSpc>
                        <a:spcAft>
                          <a:spcPts val="0"/>
                        </a:spcAft>
                      </a:pPr>
                      <a:r>
                        <a:rPr lang="tr-TR" sz="1600" b="1" dirty="0"/>
                        <a:t>Çok kısa</a:t>
                      </a:r>
                      <a:endParaRPr lang="tr-TR" sz="1600" b="1" dirty="0">
                        <a:latin typeface="+mn-lt"/>
                        <a:ea typeface="Times New Roman"/>
                        <a:cs typeface="Times New Roman"/>
                      </a:endParaRPr>
                    </a:p>
                  </a:txBody>
                  <a:tcPr marL="44480" marR="44480" marT="0" marB="0"/>
                </a:tc>
                <a:extLst>
                  <a:ext uri="{0D108BD9-81ED-4DB2-BD59-A6C34878D82A}">
                    <a16:rowId xmlns:a16="http://schemas.microsoft.com/office/drawing/2014/main" val="10004"/>
                  </a:ext>
                </a:extLst>
              </a:tr>
            </a:tbl>
          </a:graphicData>
        </a:graphic>
      </p:graphicFrame>
      <p:graphicFrame>
        <p:nvGraphicFramePr>
          <p:cNvPr id="15" name="3 Tablo"/>
          <p:cNvGraphicFramePr>
            <a:graphicFrameLocks noGrp="1"/>
          </p:cNvGraphicFramePr>
          <p:nvPr>
            <p:extLst>
              <p:ext uri="{D42A27DB-BD31-4B8C-83A1-F6EECF244321}">
                <p14:modId xmlns:p14="http://schemas.microsoft.com/office/powerpoint/2010/main" val="3909308899"/>
              </p:ext>
            </p:extLst>
          </p:nvPr>
        </p:nvGraphicFramePr>
        <p:xfrm>
          <a:off x="5508625" y="3645024"/>
          <a:ext cx="1858963" cy="1639570"/>
        </p:xfrm>
        <a:graphic>
          <a:graphicData uri="http://schemas.openxmlformats.org/drawingml/2006/table">
            <a:tbl>
              <a:tblPr>
                <a:tableStyleId>{8A107856-5554-42FB-B03E-39F5DBC370BA}</a:tableStyleId>
              </a:tblPr>
              <a:tblGrid>
                <a:gridCol w="1858963">
                  <a:extLst>
                    <a:ext uri="{9D8B030D-6E8A-4147-A177-3AD203B41FA5}">
                      <a16:colId xmlns:a16="http://schemas.microsoft.com/office/drawing/2014/main" val="20000"/>
                    </a:ext>
                  </a:extLst>
                </a:gridCol>
              </a:tblGrid>
              <a:tr h="0">
                <a:tc>
                  <a:txBody>
                    <a:bodyPr/>
                    <a:lstStyle/>
                    <a:p>
                      <a:pPr algn="ctr">
                        <a:lnSpc>
                          <a:spcPct val="150000"/>
                        </a:lnSpc>
                        <a:spcAft>
                          <a:spcPts val="0"/>
                        </a:spcAft>
                      </a:pPr>
                      <a:r>
                        <a:rPr lang="tr-TR" sz="1600" b="1" dirty="0"/>
                        <a:t>Çok acı</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0"/>
                  </a:ext>
                </a:extLst>
              </a:tr>
              <a:tr h="0">
                <a:tc>
                  <a:txBody>
                    <a:bodyPr/>
                    <a:lstStyle/>
                    <a:p>
                      <a:pPr algn="ctr">
                        <a:lnSpc>
                          <a:spcPct val="150000"/>
                        </a:lnSpc>
                        <a:spcAft>
                          <a:spcPts val="0"/>
                        </a:spcAft>
                      </a:pPr>
                      <a:r>
                        <a:rPr lang="tr-TR" sz="1600" b="1" dirty="0"/>
                        <a:t>Acı </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1"/>
                  </a:ext>
                </a:extLst>
              </a:tr>
              <a:tr h="0">
                <a:tc>
                  <a:txBody>
                    <a:bodyPr/>
                    <a:lstStyle/>
                    <a:p>
                      <a:pPr algn="ctr">
                        <a:lnSpc>
                          <a:spcPct val="150000"/>
                        </a:lnSpc>
                        <a:spcAft>
                          <a:spcPts val="0"/>
                        </a:spcAft>
                      </a:pPr>
                      <a:r>
                        <a:rPr lang="tr-TR" sz="1600" b="1" dirty="0"/>
                        <a:t>Orta</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2"/>
                  </a:ext>
                </a:extLst>
              </a:tr>
              <a:tr h="0">
                <a:tc>
                  <a:txBody>
                    <a:bodyPr/>
                    <a:lstStyle/>
                    <a:p>
                      <a:pPr algn="ctr">
                        <a:lnSpc>
                          <a:spcPct val="150000"/>
                        </a:lnSpc>
                        <a:spcAft>
                          <a:spcPts val="0"/>
                        </a:spcAft>
                      </a:pPr>
                      <a:r>
                        <a:rPr lang="tr-TR" sz="1600" b="1" dirty="0">
                          <a:latin typeface="+mn-lt"/>
                          <a:ea typeface="+mn-ea"/>
                          <a:cs typeface="+mn-cs"/>
                        </a:rPr>
                        <a:t>Tatlı</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3"/>
                  </a:ext>
                </a:extLst>
              </a:tr>
              <a:tr h="0">
                <a:tc>
                  <a:txBody>
                    <a:bodyPr/>
                    <a:lstStyle/>
                    <a:p>
                      <a:pPr algn="ctr">
                        <a:lnSpc>
                          <a:spcPct val="150000"/>
                        </a:lnSpc>
                        <a:spcAft>
                          <a:spcPts val="0"/>
                        </a:spcAft>
                      </a:pPr>
                      <a:r>
                        <a:rPr lang="tr-TR" sz="1600" b="1" dirty="0">
                          <a:latin typeface="+mn-lt"/>
                          <a:ea typeface="+mn-ea"/>
                          <a:cs typeface="+mn-cs"/>
                        </a:rPr>
                        <a:t>Çok Tatlı</a:t>
                      </a:r>
                      <a:endParaRPr lang="tr-TR" sz="1600" b="1" dirty="0">
                        <a:latin typeface="+mn-lt"/>
                        <a:ea typeface="Times New Roman"/>
                        <a:cs typeface="Times New Roman"/>
                      </a:endParaRPr>
                    </a:p>
                  </a:txBody>
                  <a:tcPr marL="44442" marR="44442" marT="0" marB="0"/>
                </a:tc>
                <a:extLst>
                  <a:ext uri="{0D108BD9-81ED-4DB2-BD59-A6C34878D82A}">
                    <a16:rowId xmlns:a16="http://schemas.microsoft.com/office/drawing/2014/main" val="10004"/>
                  </a:ext>
                </a:extLst>
              </a:tr>
            </a:tbl>
          </a:graphicData>
        </a:graphic>
      </p:graphicFrame>
      <p:graphicFrame>
        <p:nvGraphicFramePr>
          <p:cNvPr id="18" name="4 Tablo"/>
          <p:cNvGraphicFramePr>
            <a:graphicFrameLocks noGrp="1"/>
          </p:cNvGraphicFramePr>
          <p:nvPr>
            <p:extLst>
              <p:ext uri="{D42A27DB-BD31-4B8C-83A1-F6EECF244321}">
                <p14:modId xmlns:p14="http://schemas.microsoft.com/office/powerpoint/2010/main" val="3870474978"/>
              </p:ext>
            </p:extLst>
          </p:nvPr>
        </p:nvGraphicFramePr>
        <p:xfrm>
          <a:off x="6516688" y="1484784"/>
          <a:ext cx="1874837" cy="1639570"/>
        </p:xfrm>
        <a:graphic>
          <a:graphicData uri="http://schemas.openxmlformats.org/drawingml/2006/table">
            <a:tbl>
              <a:tblPr>
                <a:tableStyleId>{793D81CF-94F2-401A-BA57-92F5A7B2D0C5}</a:tableStyleId>
              </a:tblPr>
              <a:tblGrid>
                <a:gridCol w="1874837">
                  <a:extLst>
                    <a:ext uri="{9D8B030D-6E8A-4147-A177-3AD203B41FA5}">
                      <a16:colId xmlns:a16="http://schemas.microsoft.com/office/drawing/2014/main" val="20000"/>
                    </a:ext>
                  </a:extLst>
                </a:gridCol>
              </a:tblGrid>
              <a:tr h="0">
                <a:tc>
                  <a:txBody>
                    <a:bodyPr/>
                    <a:lstStyle/>
                    <a:p>
                      <a:pPr algn="ctr">
                        <a:lnSpc>
                          <a:spcPct val="150000"/>
                        </a:lnSpc>
                        <a:spcAft>
                          <a:spcPts val="0"/>
                        </a:spcAft>
                      </a:pPr>
                      <a:r>
                        <a:rPr lang="tr-TR" sz="1600" b="1" dirty="0"/>
                        <a:t>Çok düşük</a:t>
                      </a:r>
                      <a:endParaRPr lang="tr-TR" sz="1600" b="1" dirty="0">
                        <a:latin typeface="+mn-lt"/>
                        <a:ea typeface="Times New Roman"/>
                        <a:cs typeface="Times New Roman"/>
                      </a:endParaRPr>
                    </a:p>
                  </a:txBody>
                  <a:tcPr marL="44458" marR="44458" marT="0" marB="0"/>
                </a:tc>
                <a:extLst>
                  <a:ext uri="{0D108BD9-81ED-4DB2-BD59-A6C34878D82A}">
                    <a16:rowId xmlns:a16="http://schemas.microsoft.com/office/drawing/2014/main" val="10000"/>
                  </a:ext>
                </a:extLst>
              </a:tr>
              <a:tr h="0">
                <a:tc>
                  <a:txBody>
                    <a:bodyPr/>
                    <a:lstStyle/>
                    <a:p>
                      <a:pPr algn="ctr">
                        <a:lnSpc>
                          <a:spcPct val="150000"/>
                        </a:lnSpc>
                        <a:spcAft>
                          <a:spcPts val="0"/>
                        </a:spcAft>
                      </a:pPr>
                      <a:r>
                        <a:rPr lang="tr-TR" sz="1600" b="1" dirty="0"/>
                        <a:t>Çok veya az düşük</a:t>
                      </a:r>
                      <a:endParaRPr lang="tr-TR" sz="1600" b="1" dirty="0">
                        <a:latin typeface="+mn-lt"/>
                        <a:ea typeface="Times New Roman"/>
                        <a:cs typeface="Times New Roman"/>
                      </a:endParaRPr>
                    </a:p>
                  </a:txBody>
                  <a:tcPr marL="44458" marR="44458" marT="0" marB="0"/>
                </a:tc>
                <a:extLst>
                  <a:ext uri="{0D108BD9-81ED-4DB2-BD59-A6C34878D82A}">
                    <a16:rowId xmlns:a16="http://schemas.microsoft.com/office/drawing/2014/main" val="10001"/>
                  </a:ext>
                </a:extLst>
              </a:tr>
              <a:tr h="0">
                <a:tc>
                  <a:txBody>
                    <a:bodyPr/>
                    <a:lstStyle/>
                    <a:p>
                      <a:pPr algn="ctr">
                        <a:lnSpc>
                          <a:spcPct val="150000"/>
                        </a:lnSpc>
                        <a:spcAft>
                          <a:spcPts val="0"/>
                        </a:spcAft>
                      </a:pPr>
                      <a:r>
                        <a:rPr lang="tr-TR" sz="1600" b="1"/>
                        <a:t>Çok düşük değil</a:t>
                      </a:r>
                      <a:endParaRPr lang="tr-TR" sz="1600" b="1">
                        <a:latin typeface="+mn-lt"/>
                        <a:ea typeface="Times New Roman"/>
                        <a:cs typeface="Times New Roman"/>
                      </a:endParaRPr>
                    </a:p>
                  </a:txBody>
                  <a:tcPr marL="44458" marR="44458" marT="0" marB="0"/>
                </a:tc>
                <a:extLst>
                  <a:ext uri="{0D108BD9-81ED-4DB2-BD59-A6C34878D82A}">
                    <a16:rowId xmlns:a16="http://schemas.microsoft.com/office/drawing/2014/main" val="10002"/>
                  </a:ext>
                </a:extLst>
              </a:tr>
              <a:tr h="0">
                <a:tc>
                  <a:txBody>
                    <a:bodyPr/>
                    <a:lstStyle/>
                    <a:p>
                      <a:pPr algn="ctr">
                        <a:lnSpc>
                          <a:spcPct val="150000"/>
                        </a:lnSpc>
                        <a:spcAft>
                          <a:spcPts val="0"/>
                        </a:spcAft>
                      </a:pPr>
                      <a:r>
                        <a:rPr lang="tr-TR" sz="1600" b="1"/>
                        <a:t>Çok yüksek</a:t>
                      </a:r>
                      <a:endParaRPr lang="tr-TR" sz="1600" b="1">
                        <a:latin typeface="+mn-lt"/>
                        <a:ea typeface="Times New Roman"/>
                        <a:cs typeface="Times New Roman"/>
                      </a:endParaRPr>
                    </a:p>
                  </a:txBody>
                  <a:tcPr marL="44458" marR="44458" marT="0" marB="0"/>
                </a:tc>
                <a:extLst>
                  <a:ext uri="{0D108BD9-81ED-4DB2-BD59-A6C34878D82A}">
                    <a16:rowId xmlns:a16="http://schemas.microsoft.com/office/drawing/2014/main" val="10003"/>
                  </a:ext>
                </a:extLst>
              </a:tr>
              <a:tr h="0">
                <a:tc>
                  <a:txBody>
                    <a:bodyPr/>
                    <a:lstStyle/>
                    <a:p>
                      <a:pPr algn="ctr">
                        <a:lnSpc>
                          <a:spcPct val="150000"/>
                        </a:lnSpc>
                        <a:spcAft>
                          <a:spcPts val="0"/>
                        </a:spcAft>
                      </a:pPr>
                      <a:r>
                        <a:rPr lang="tr-TR" sz="1600" b="1" dirty="0"/>
                        <a:t>Az yüksek</a:t>
                      </a:r>
                      <a:endParaRPr lang="tr-TR" sz="1600" b="1" dirty="0">
                        <a:latin typeface="+mn-lt"/>
                        <a:ea typeface="Times New Roman"/>
                        <a:cs typeface="Times New Roman"/>
                      </a:endParaRPr>
                    </a:p>
                  </a:txBody>
                  <a:tcPr marL="44458" marR="44458"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7413"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Çıkarsama</a:t>
            </a:r>
          </a:p>
        </p:txBody>
      </p:sp>
      <p:sp>
        <p:nvSpPr>
          <p:cNvPr id="11" name="Çapraz Köşesi Kesik Dikdörtgen 10"/>
          <p:cNvSpPr/>
          <p:nvPr/>
        </p:nvSpPr>
        <p:spPr>
          <a:xfrm>
            <a:off x="1116013" y="1879600"/>
            <a:ext cx="2592387"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Bulanıklaştırma</a:t>
            </a:r>
          </a:p>
        </p:txBody>
      </p:sp>
      <p:sp>
        <p:nvSpPr>
          <p:cNvPr id="12" name="Çapraz Köşesi Kesik Dikdörtgen 11"/>
          <p:cNvSpPr/>
          <p:nvPr/>
        </p:nvSpPr>
        <p:spPr>
          <a:xfrm>
            <a:off x="3125788" y="3287713"/>
            <a:ext cx="2590800" cy="874712"/>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a:t>Kural tabanı işletme</a:t>
            </a:r>
          </a:p>
        </p:txBody>
      </p:sp>
      <p:sp>
        <p:nvSpPr>
          <p:cNvPr id="13" name="Çapraz Köşesi Kesik Dikdörtgen 12"/>
          <p:cNvSpPr/>
          <p:nvPr/>
        </p:nvSpPr>
        <p:spPr>
          <a:xfrm>
            <a:off x="5248275" y="4724400"/>
            <a:ext cx="2592388" cy="874713"/>
          </a:xfrm>
          <a:prstGeom prst="snip2Diag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tr-TR" sz="1600" b="1" dirty="0"/>
              <a:t>Durulaştırma</a:t>
            </a:r>
          </a:p>
        </p:txBody>
      </p:sp>
      <p:cxnSp>
        <p:nvCxnSpPr>
          <p:cNvPr id="5" name="Düz Ok Bağlayıcısı 4"/>
          <p:cNvCxnSpPr/>
          <p:nvPr/>
        </p:nvCxnSpPr>
        <p:spPr>
          <a:xfrm>
            <a:off x="2051050" y="2997200"/>
            <a:ext cx="792163" cy="5810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Düz Ok Bağlayıcısı 18"/>
          <p:cNvCxnSpPr/>
          <p:nvPr/>
        </p:nvCxnSpPr>
        <p:spPr>
          <a:xfrm>
            <a:off x="4211638" y="4433888"/>
            <a:ext cx="792162" cy="5826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750"/>
                                        <p:tgtEl>
                                          <p:spTgt spid="11"/>
                                        </p:tgtEl>
                                      </p:cBhvr>
                                    </p:animEffect>
                                  </p:childTnLst>
                                </p:cTn>
                              </p:par>
                            </p:childTnLst>
                          </p:cTn>
                        </p:par>
                        <p:par>
                          <p:cTn id="8" fill="hold" nodeType="afterGroup">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25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750"/>
                                        <p:tgtEl>
                                          <p:spTgt spid="12"/>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nodeType="afterGroup">
                            <p:stCondLst>
                              <p:cond delay="2500"/>
                            </p:stCondLst>
                            <p:childTnLst>
                              <p:par>
                                <p:cTn id="21" presetID="21"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8437"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Bulanıklaştırma</a:t>
            </a:r>
          </a:p>
        </p:txBody>
      </p:sp>
      <p:pic>
        <p:nvPicPr>
          <p:cNvPr id="184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4213" y="2492375"/>
            <a:ext cx="4470400" cy="2376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Çapraz Köşesi Kesik Dikdörtgen 14"/>
          <p:cNvSpPr/>
          <p:nvPr/>
        </p:nvSpPr>
        <p:spPr>
          <a:xfrm>
            <a:off x="5795963" y="2133600"/>
            <a:ext cx="2592387"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Keskin giriş değerlerinin bulanıklaştırılması</a:t>
            </a:r>
          </a:p>
        </p:txBody>
      </p:sp>
      <p:sp>
        <p:nvSpPr>
          <p:cNvPr id="16" name="Çapraz Köşesi Kesik Dikdörtgen 15"/>
          <p:cNvSpPr/>
          <p:nvPr/>
        </p:nvSpPr>
        <p:spPr>
          <a:xfrm>
            <a:off x="5795963" y="3429000"/>
            <a:ext cx="2592387"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Değerler kurulu üyelik fonksiyonlarından geçer</a:t>
            </a:r>
          </a:p>
        </p:txBody>
      </p:sp>
      <p:sp>
        <p:nvSpPr>
          <p:cNvPr id="18" name="Çapraz Köşesi Kesik Dikdörtgen 17"/>
          <p:cNvSpPr/>
          <p:nvPr/>
        </p:nvSpPr>
        <p:spPr>
          <a:xfrm>
            <a:off x="5786438" y="4724400"/>
            <a:ext cx="2592387"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Bulanıklaştırılmış değerler kural tabanına iletilir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19461"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Kural Tabanı İşletme</a:t>
            </a:r>
          </a:p>
        </p:txBody>
      </p:sp>
      <p:sp>
        <p:nvSpPr>
          <p:cNvPr id="10" name="Çapraz Köşesi Kesik Dikdörtgen 9"/>
          <p:cNvSpPr/>
          <p:nvPr/>
        </p:nvSpPr>
        <p:spPr>
          <a:xfrm>
            <a:off x="1619250" y="1554163"/>
            <a:ext cx="2592388" cy="874712"/>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err="1"/>
              <a:t>If</a:t>
            </a:r>
            <a:r>
              <a:rPr lang="tr-TR" sz="1600" b="1" dirty="0"/>
              <a:t> (Eğer) Yapısı !</a:t>
            </a:r>
          </a:p>
        </p:txBody>
      </p:sp>
      <p:sp>
        <p:nvSpPr>
          <p:cNvPr id="11" name="Çapraz Köşesi Kesik Dikdörtgen 10"/>
          <p:cNvSpPr/>
          <p:nvPr/>
        </p:nvSpPr>
        <p:spPr>
          <a:xfrm>
            <a:off x="4740275" y="1562100"/>
            <a:ext cx="2592388" cy="874713"/>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a:t>Bilgi Tabanı </a:t>
            </a:r>
          </a:p>
          <a:p>
            <a:pPr algn="ctr" fontAlgn="auto">
              <a:spcBef>
                <a:spcPts val="0"/>
              </a:spcBef>
              <a:spcAft>
                <a:spcPts val="0"/>
              </a:spcAft>
              <a:defRPr/>
            </a:pPr>
            <a:r>
              <a:rPr lang="tr-TR" sz="1600" b="1" dirty="0"/>
              <a:t>(Knowledge Base)</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9975" y="2733630"/>
            <a:ext cx="4319588"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0485"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Kural Tabanı İşletme</a:t>
            </a:r>
          </a:p>
        </p:txBody>
      </p:sp>
      <p:pic>
        <p:nvPicPr>
          <p:cNvPr id="204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1638" y="1982788"/>
            <a:ext cx="49625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2438" y="3568700"/>
            <a:ext cx="31718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2438" y="5211763"/>
            <a:ext cx="16573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20938" y="5211763"/>
            <a:ext cx="9239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90"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b="-12250"/>
          <a:stretch>
            <a:fillRect/>
          </a:stretch>
        </p:blipFill>
        <p:spPr bwMode="auto">
          <a:xfrm>
            <a:off x="4751388" y="3356992"/>
            <a:ext cx="3363912" cy="148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91"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751388" y="4827017"/>
            <a:ext cx="3276600" cy="131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1509" name="Dikdörtgen 20"/>
          <p:cNvSpPr>
            <a:spLocks noChangeArrowheads="1"/>
          </p:cNvSpPr>
          <p:nvPr/>
        </p:nvSpPr>
        <p:spPr bwMode="auto">
          <a:xfrm>
            <a:off x="503238" y="764704"/>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Kural Tabanı İşletme – Bulanık Çıkarım</a:t>
            </a:r>
          </a:p>
        </p:txBody>
      </p:sp>
      <p:sp>
        <p:nvSpPr>
          <p:cNvPr id="19" name="Çapraz Köşesi Kesik Dikdörtgen 18"/>
          <p:cNvSpPr/>
          <p:nvPr/>
        </p:nvSpPr>
        <p:spPr>
          <a:xfrm>
            <a:off x="2987675" y="1267942"/>
            <a:ext cx="3219450" cy="506412"/>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err="1"/>
              <a:t>Max-Min</a:t>
            </a:r>
            <a:r>
              <a:rPr lang="tr-TR" sz="1600" b="1" dirty="0"/>
              <a:t> (</a:t>
            </a:r>
            <a:r>
              <a:rPr lang="tr-TR" sz="1600" b="1" dirty="0" err="1"/>
              <a:t>Mamdani</a:t>
            </a:r>
            <a:r>
              <a:rPr lang="tr-TR" sz="1600" b="1" dirty="0"/>
              <a:t>) Yöntemi</a:t>
            </a:r>
          </a:p>
        </p:txBody>
      </p:sp>
      <p:pic>
        <p:nvPicPr>
          <p:cNvPr id="20483" name="Picture 3" descr="C:\Users\hp\Desktop\mamdani_.gif"/>
          <p:cNvPicPr>
            <a:picLocks noChangeAspect="1" noChangeArrowheads="1"/>
          </p:cNvPicPr>
          <p:nvPr/>
        </p:nvPicPr>
        <p:blipFill>
          <a:blip r:embed="rId2" cstate="screen">
            <a:extLst>
              <a:ext uri="{28A0092B-C50C-407E-A947-70E740481C1C}">
                <a14:useLocalDpi xmlns:a14="http://schemas.microsoft.com/office/drawing/2010/main"/>
              </a:ext>
            </a:extLst>
          </a:blip>
          <a:srcRect l="9241" r="8942" b="2496"/>
          <a:stretch>
            <a:fillRect/>
          </a:stretch>
        </p:blipFill>
        <p:spPr bwMode="auto">
          <a:xfrm>
            <a:off x="1979712" y="1937868"/>
            <a:ext cx="5481538" cy="438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20483"/>
                                        </p:tgtEl>
                                        <p:attrNameLst>
                                          <p:attrName>style.visibility</p:attrName>
                                        </p:attrNameLst>
                                      </p:cBhvr>
                                      <p:to>
                                        <p:strVal val="visible"/>
                                      </p:to>
                                    </p:set>
                                    <p:animEffect transition="in" filter="barn(inVertical)">
                                      <p:cBhvr>
                                        <p:cTn id="11"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2533" name="Dikdörtgen 20"/>
          <p:cNvSpPr>
            <a:spLocks noChangeArrowheads="1"/>
          </p:cNvSpPr>
          <p:nvPr/>
        </p:nvSpPr>
        <p:spPr bwMode="auto">
          <a:xfrm>
            <a:off x="503238" y="764704"/>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Kural Tabanı İşletme – Bulanık Çıkarım</a:t>
            </a:r>
          </a:p>
        </p:txBody>
      </p:sp>
      <p:sp>
        <p:nvSpPr>
          <p:cNvPr id="19" name="Çapraz Köşesi Kesik Dikdörtgen 18"/>
          <p:cNvSpPr/>
          <p:nvPr/>
        </p:nvSpPr>
        <p:spPr>
          <a:xfrm>
            <a:off x="2987675" y="1267942"/>
            <a:ext cx="3219450" cy="506412"/>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err="1"/>
              <a:t>Sugeno</a:t>
            </a:r>
            <a:r>
              <a:rPr lang="tr-TR" sz="1600" b="1" dirty="0"/>
              <a:t> Yöntemi</a:t>
            </a:r>
          </a:p>
        </p:txBody>
      </p:sp>
      <p:pic>
        <p:nvPicPr>
          <p:cNvPr id="21506" name="Picture 2" descr="C:\Users\hp\Desktop\sugeno-c.gif"/>
          <p:cNvPicPr>
            <a:picLocks noChangeAspect="1" noChangeArrowheads="1"/>
          </p:cNvPicPr>
          <p:nvPr/>
        </p:nvPicPr>
        <p:blipFill>
          <a:blip r:embed="rId2" cstate="screen">
            <a:extLst>
              <a:ext uri="{28A0092B-C50C-407E-A947-70E740481C1C}">
                <a14:useLocalDpi xmlns:a14="http://schemas.microsoft.com/office/drawing/2010/main"/>
              </a:ext>
            </a:extLst>
          </a:blip>
          <a:srcRect l="8606" t="-2" r="2208" b="5380"/>
          <a:stretch>
            <a:fillRect/>
          </a:stretch>
        </p:blipFill>
        <p:spPr bwMode="auto">
          <a:xfrm>
            <a:off x="1482725" y="1993429"/>
            <a:ext cx="6229350"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21506"/>
                                        </p:tgtEl>
                                        <p:attrNameLst>
                                          <p:attrName>style.visibility</p:attrName>
                                        </p:attrNameLst>
                                      </p:cBhvr>
                                      <p:to>
                                        <p:strVal val="visible"/>
                                      </p:to>
                                    </p:set>
                                    <p:animEffect transition="in" filter="barn(inVertical)">
                                      <p:cBhvr>
                                        <p:cTn id="11"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3557"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Durulaştırma</a:t>
            </a:r>
          </a:p>
        </p:txBody>
      </p:sp>
      <p:sp>
        <p:nvSpPr>
          <p:cNvPr id="10" name="Çapraz Köşesi Kesik Dikdörtgen 9"/>
          <p:cNvSpPr/>
          <p:nvPr/>
        </p:nvSpPr>
        <p:spPr>
          <a:xfrm>
            <a:off x="2071688" y="1700213"/>
            <a:ext cx="4608512" cy="874712"/>
          </a:xfrm>
          <a:prstGeom prst="snip2Diag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tr-TR" sz="1600" b="1" dirty="0"/>
              <a:t>Çıkartım amacıyla bulanıklaştırılan değerlerin tekrar keskin hale getirilmesi</a:t>
            </a:r>
          </a:p>
        </p:txBody>
      </p:sp>
      <p:sp>
        <p:nvSpPr>
          <p:cNvPr id="11" name="Altıgen 10"/>
          <p:cNvSpPr/>
          <p:nvPr/>
        </p:nvSpPr>
        <p:spPr>
          <a:xfrm>
            <a:off x="1814513" y="4989513"/>
            <a:ext cx="2592387" cy="874712"/>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t>Maksimum Üyelik</a:t>
            </a:r>
          </a:p>
          <a:p>
            <a:pPr algn="ctr" fontAlgn="auto">
              <a:spcBef>
                <a:spcPts val="0"/>
              </a:spcBef>
              <a:spcAft>
                <a:spcPts val="0"/>
              </a:spcAft>
              <a:defRPr/>
            </a:pPr>
            <a:r>
              <a:rPr lang="tr-TR" sz="1600" b="1" dirty="0"/>
              <a:t>(</a:t>
            </a:r>
            <a:r>
              <a:rPr lang="tr-TR" sz="1600" b="1" dirty="0" err="1"/>
              <a:t>Max</a:t>
            </a:r>
            <a:r>
              <a:rPr lang="tr-TR" sz="1600" b="1" dirty="0"/>
              <a:t> </a:t>
            </a:r>
            <a:r>
              <a:rPr lang="tr-TR" sz="1600" b="1" dirty="0" err="1"/>
              <a:t>Membership</a:t>
            </a:r>
            <a:r>
              <a:rPr lang="tr-TR" sz="1600" b="1" dirty="0"/>
              <a:t>)</a:t>
            </a:r>
          </a:p>
        </p:txBody>
      </p:sp>
      <p:sp>
        <p:nvSpPr>
          <p:cNvPr id="9" name="Altıgen 8"/>
          <p:cNvSpPr/>
          <p:nvPr/>
        </p:nvSpPr>
        <p:spPr>
          <a:xfrm>
            <a:off x="569913" y="3429000"/>
            <a:ext cx="3024187" cy="874713"/>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t>Ağırlık Merkezi</a:t>
            </a:r>
          </a:p>
          <a:p>
            <a:pPr algn="ctr" fontAlgn="auto">
              <a:spcBef>
                <a:spcPts val="0"/>
              </a:spcBef>
              <a:spcAft>
                <a:spcPts val="0"/>
              </a:spcAft>
              <a:defRPr/>
            </a:pPr>
            <a:r>
              <a:rPr lang="tr-TR" sz="1600" b="1" dirty="0"/>
              <a:t>(Center of </a:t>
            </a:r>
            <a:r>
              <a:rPr lang="tr-TR" sz="1600" b="1" dirty="0" err="1"/>
              <a:t>Gravity</a:t>
            </a:r>
            <a:r>
              <a:rPr lang="tr-TR" sz="1600" b="1" dirty="0"/>
              <a:t> / </a:t>
            </a:r>
            <a:r>
              <a:rPr lang="tr-TR" sz="1600" b="1" dirty="0" err="1"/>
              <a:t>Area</a:t>
            </a:r>
            <a:r>
              <a:rPr lang="tr-TR" sz="1600" b="1" dirty="0"/>
              <a:t>)</a:t>
            </a:r>
          </a:p>
        </p:txBody>
      </p:sp>
      <p:sp>
        <p:nvSpPr>
          <p:cNvPr id="13" name="Altıgen 12"/>
          <p:cNvSpPr/>
          <p:nvPr/>
        </p:nvSpPr>
        <p:spPr>
          <a:xfrm>
            <a:off x="4681538" y="3068638"/>
            <a:ext cx="2592387" cy="874712"/>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t>Ağırlıklı Ortalama</a:t>
            </a:r>
          </a:p>
          <a:p>
            <a:pPr algn="ctr" fontAlgn="auto">
              <a:spcBef>
                <a:spcPts val="0"/>
              </a:spcBef>
              <a:spcAft>
                <a:spcPts val="0"/>
              </a:spcAft>
              <a:defRPr/>
            </a:pPr>
            <a:r>
              <a:rPr lang="tr-TR" sz="1600" b="1" dirty="0"/>
              <a:t>(</a:t>
            </a:r>
            <a:r>
              <a:rPr lang="tr-TR" sz="1600" b="1" dirty="0" err="1"/>
              <a:t>Weighted</a:t>
            </a:r>
            <a:r>
              <a:rPr lang="tr-TR" sz="1600" b="1" dirty="0"/>
              <a:t> </a:t>
            </a:r>
            <a:r>
              <a:rPr lang="tr-TR" sz="1600" b="1" dirty="0" err="1"/>
              <a:t>Average</a:t>
            </a:r>
            <a:r>
              <a:rPr lang="tr-TR" sz="1600" b="1" dirty="0"/>
              <a:t>)</a:t>
            </a:r>
          </a:p>
        </p:txBody>
      </p:sp>
      <p:sp>
        <p:nvSpPr>
          <p:cNvPr id="14" name="Altıgen 13"/>
          <p:cNvSpPr/>
          <p:nvPr/>
        </p:nvSpPr>
        <p:spPr>
          <a:xfrm>
            <a:off x="5283200" y="4575175"/>
            <a:ext cx="3240088" cy="874713"/>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t>Ortalama Maksimum Üyelik</a:t>
            </a:r>
          </a:p>
          <a:p>
            <a:pPr algn="ctr" fontAlgn="auto">
              <a:spcBef>
                <a:spcPts val="0"/>
              </a:spcBef>
              <a:spcAft>
                <a:spcPts val="0"/>
              </a:spcAft>
              <a:defRPr/>
            </a:pPr>
            <a:r>
              <a:rPr lang="tr-TR" sz="1600" b="1" dirty="0"/>
              <a:t>(</a:t>
            </a:r>
            <a:r>
              <a:rPr lang="tr-TR" sz="1600" b="1" dirty="0" err="1"/>
              <a:t>Mean</a:t>
            </a:r>
            <a:r>
              <a:rPr lang="tr-TR" sz="1600" b="1" dirty="0"/>
              <a:t> </a:t>
            </a:r>
            <a:r>
              <a:rPr lang="tr-TR" sz="1600" b="1" dirty="0" err="1"/>
              <a:t>Max</a:t>
            </a:r>
            <a:r>
              <a:rPr lang="tr-TR" sz="1600" b="1" dirty="0"/>
              <a:t> </a:t>
            </a:r>
            <a:r>
              <a:rPr lang="tr-TR" sz="1600" b="1" dirty="0" err="1"/>
              <a:t>Membership</a:t>
            </a:r>
            <a:r>
              <a:rPr lang="tr-TR" sz="1600" b="1"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sp>
        <p:nvSpPr>
          <p:cNvPr id="4" name="Metin kutusu 3"/>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cxnSp>
        <p:nvCxnSpPr>
          <p:cNvPr id="6" name="Düz Bağlayıcı 5"/>
          <p:cNvCxnSpPr>
            <a:endCxn id="4" idx="3"/>
          </p:cNvCxnSpPr>
          <p:nvPr/>
        </p:nvCxnSpPr>
        <p:spPr>
          <a:xfrm>
            <a:off x="712788" y="441325"/>
            <a:ext cx="8251825" cy="578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98" name="Metin kutusu 9"/>
          <p:cNvSpPr txBox="1">
            <a:spLocks noChangeArrowheads="1"/>
          </p:cNvSpPr>
          <p:nvPr/>
        </p:nvSpPr>
        <p:spPr bwMode="auto">
          <a:xfrm>
            <a:off x="3016250" y="2492375"/>
            <a:ext cx="3033713"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ZEKÂ</a:t>
            </a:r>
          </a:p>
          <a:p>
            <a:pPr algn="ctr" eaLnBrk="1" hangingPunct="1">
              <a:spcBef>
                <a:spcPts val="300"/>
              </a:spcBef>
              <a:spcAft>
                <a:spcPts val="300"/>
              </a:spcAft>
            </a:pPr>
            <a:r>
              <a:rPr lang="tr-TR" altLang="tr-TR" sz="3600" b="1">
                <a:latin typeface="Arial" charset="0"/>
              </a:rPr>
              <a:t>NEDİR?</a:t>
            </a:r>
          </a:p>
        </p:txBody>
      </p:sp>
      <p:pic>
        <p:nvPicPr>
          <p:cNvPr id="8200" name="Picture 9" descr="C:\Users\hp\Desktop\hea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 y="2852738"/>
            <a:ext cx="36576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11" descr="C:\Users\hp\Desktop\BrainChip65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18288" y="1398588"/>
            <a:ext cx="1981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4581"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Durulaştırma</a:t>
            </a:r>
          </a:p>
        </p:txBody>
      </p:sp>
      <p:sp>
        <p:nvSpPr>
          <p:cNvPr id="9" name="Altıgen 8"/>
          <p:cNvSpPr/>
          <p:nvPr/>
        </p:nvSpPr>
        <p:spPr>
          <a:xfrm>
            <a:off x="573088" y="1628775"/>
            <a:ext cx="3024187" cy="874713"/>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600" b="1" dirty="0"/>
              <a:t>Ağırlık Merkezi</a:t>
            </a:r>
          </a:p>
          <a:p>
            <a:pPr algn="ctr" fontAlgn="auto">
              <a:spcBef>
                <a:spcPts val="0"/>
              </a:spcBef>
              <a:spcAft>
                <a:spcPts val="0"/>
              </a:spcAft>
              <a:defRPr/>
            </a:pPr>
            <a:r>
              <a:rPr lang="tr-TR" sz="1600" b="1" dirty="0"/>
              <a:t>(Center of </a:t>
            </a:r>
            <a:r>
              <a:rPr lang="tr-TR" sz="1600" b="1" dirty="0" err="1"/>
              <a:t>Gravity</a:t>
            </a:r>
            <a:r>
              <a:rPr lang="tr-TR" sz="1600" b="1" dirty="0"/>
              <a:t> / </a:t>
            </a:r>
            <a:r>
              <a:rPr lang="tr-TR" sz="1600" b="1" dirty="0" err="1"/>
              <a:t>Area</a:t>
            </a:r>
            <a:r>
              <a:rPr lang="tr-TR" sz="1600" b="1" dirty="0"/>
              <a:t>)</a:t>
            </a:r>
          </a:p>
        </p:txBody>
      </p:sp>
      <p:graphicFrame>
        <p:nvGraphicFramePr>
          <p:cNvPr id="24583" name="Object 1"/>
          <p:cNvGraphicFramePr>
            <a:graphicFrameLocks noChangeAspect="1"/>
          </p:cNvGraphicFramePr>
          <p:nvPr/>
        </p:nvGraphicFramePr>
        <p:xfrm>
          <a:off x="573088" y="3159125"/>
          <a:ext cx="3086100" cy="2524125"/>
        </p:xfrm>
        <a:graphic>
          <a:graphicData uri="http://schemas.openxmlformats.org/presentationml/2006/ole">
            <mc:AlternateContent xmlns:mc="http://schemas.openxmlformats.org/markup-compatibility/2006">
              <mc:Choice xmlns:v="urn:schemas-microsoft-com:vml" Requires="v">
                <p:oleObj spid="_x0000_s41088" r:id="rId3" imgW="3082056" imgH="2524390" progId="">
                  <p:embed/>
                </p:oleObj>
              </mc:Choice>
              <mc:Fallback>
                <p:oleObj r:id="rId3" imgW="3082056" imgH="25243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88" y="3159125"/>
                        <a:ext cx="30861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4" name="Object 4"/>
          <p:cNvGraphicFramePr>
            <a:graphicFrameLocks noChangeAspect="1"/>
          </p:cNvGraphicFramePr>
          <p:nvPr/>
        </p:nvGraphicFramePr>
        <p:xfrm>
          <a:off x="5435600" y="1368425"/>
          <a:ext cx="1655763" cy="1316038"/>
        </p:xfrm>
        <a:graphic>
          <a:graphicData uri="http://schemas.openxmlformats.org/presentationml/2006/ole">
            <mc:AlternateContent xmlns:mc="http://schemas.openxmlformats.org/markup-compatibility/2006">
              <mc:Choice xmlns:v="urn:schemas-microsoft-com:vml" Requires="v">
                <p:oleObj spid="_x0000_s41089" name="Denklem" r:id="rId5" imgW="1054100" imgH="838200" progId="Equation.3">
                  <p:embed/>
                </p:oleObj>
              </mc:Choice>
              <mc:Fallback>
                <p:oleObj name="Denklem" r:id="rId5" imgW="1054100" imgH="838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1368425"/>
                        <a:ext cx="1655763"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585"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8913" y="2997200"/>
            <a:ext cx="4552950"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5605"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Bulanık Kontrol Sistemleri</a:t>
            </a:r>
          </a:p>
        </p:txBody>
      </p:sp>
      <p:sp>
        <p:nvSpPr>
          <p:cNvPr id="13" name="Çapraz Köşesi Kesik Dikdörtgen 12"/>
          <p:cNvSpPr/>
          <p:nvPr/>
        </p:nvSpPr>
        <p:spPr>
          <a:xfrm>
            <a:off x="2989263" y="1622425"/>
            <a:ext cx="3219450" cy="755650"/>
          </a:xfrm>
          <a:prstGeom prst="snip2Diag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tr-TR" sz="1600" b="1" dirty="0"/>
              <a:t>Bilgi Tabanı</a:t>
            </a:r>
          </a:p>
          <a:p>
            <a:pPr algn="ctr" fontAlgn="auto">
              <a:spcBef>
                <a:spcPts val="0"/>
              </a:spcBef>
              <a:spcAft>
                <a:spcPts val="0"/>
              </a:spcAft>
              <a:defRPr/>
            </a:pPr>
            <a:r>
              <a:rPr lang="tr-TR" sz="1600" b="1" dirty="0"/>
              <a:t>Kural Tabanı   /   </a:t>
            </a:r>
            <a:r>
              <a:rPr lang="tr-TR" sz="1600" b="1" dirty="0" err="1"/>
              <a:t>Veritabanı</a:t>
            </a:r>
            <a:endParaRPr lang="tr-TR" sz="1600" b="1" dirty="0"/>
          </a:p>
        </p:txBody>
      </p:sp>
      <p:sp>
        <p:nvSpPr>
          <p:cNvPr id="3" name="Yukarı Aşağı Ok 2"/>
          <p:cNvSpPr/>
          <p:nvPr/>
        </p:nvSpPr>
        <p:spPr>
          <a:xfrm>
            <a:off x="4429125" y="2576513"/>
            <a:ext cx="338138" cy="719137"/>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tr-TR"/>
          </a:p>
        </p:txBody>
      </p:sp>
      <p:sp>
        <p:nvSpPr>
          <p:cNvPr id="14" name="Çapraz Köşesi Kesik Dikdörtgen 13"/>
          <p:cNvSpPr/>
          <p:nvPr/>
        </p:nvSpPr>
        <p:spPr>
          <a:xfrm>
            <a:off x="2997200" y="3492500"/>
            <a:ext cx="3219450" cy="755650"/>
          </a:xfrm>
          <a:prstGeom prst="snip2DiagRect">
            <a:avLst/>
          </a:prstGeom>
        </p:spPr>
        <p:style>
          <a:lnRef idx="1">
            <a:schemeClr val="dk1"/>
          </a:lnRef>
          <a:fillRef idx="3">
            <a:schemeClr val="dk1"/>
          </a:fillRef>
          <a:effectRef idx="2">
            <a:schemeClr val="dk1"/>
          </a:effectRef>
          <a:fontRef idx="minor">
            <a:schemeClr val="lt1"/>
          </a:fontRef>
        </p:style>
        <p:txBody>
          <a:bodyPr anchor="ctr"/>
          <a:lstStyle/>
          <a:p>
            <a:pPr algn="ctr" fontAlgn="auto">
              <a:spcBef>
                <a:spcPts val="0"/>
              </a:spcBef>
              <a:spcAft>
                <a:spcPts val="0"/>
              </a:spcAft>
              <a:defRPr/>
            </a:pPr>
            <a:r>
              <a:rPr lang="tr-TR" sz="1600" b="1" dirty="0"/>
              <a:t>Çıkartım Birimi</a:t>
            </a:r>
          </a:p>
        </p:txBody>
      </p:sp>
      <p:sp>
        <p:nvSpPr>
          <p:cNvPr id="18" name="Çapraz Köşesi Kesik Dikdörtgen 17"/>
          <p:cNvSpPr/>
          <p:nvPr/>
        </p:nvSpPr>
        <p:spPr>
          <a:xfrm>
            <a:off x="1331913" y="4737100"/>
            <a:ext cx="2590800" cy="874713"/>
          </a:xfrm>
          <a:prstGeom prst="snip2Diag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tr-TR" sz="1600" b="1" dirty="0"/>
              <a:t>Bulanıklaştırma</a:t>
            </a:r>
          </a:p>
        </p:txBody>
      </p:sp>
      <p:sp>
        <p:nvSpPr>
          <p:cNvPr id="19" name="Çapraz Köşesi Kesik Dikdörtgen 18"/>
          <p:cNvSpPr/>
          <p:nvPr/>
        </p:nvSpPr>
        <p:spPr>
          <a:xfrm>
            <a:off x="5219700" y="4737100"/>
            <a:ext cx="2592388" cy="874713"/>
          </a:xfrm>
          <a:prstGeom prst="snip2Diag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r>
              <a:rPr lang="tr-TR" sz="1600" b="1" dirty="0"/>
              <a:t>Durulaştırma</a:t>
            </a:r>
          </a:p>
        </p:txBody>
      </p:sp>
      <p:sp>
        <p:nvSpPr>
          <p:cNvPr id="4" name="Bükülü Ok 3"/>
          <p:cNvSpPr/>
          <p:nvPr/>
        </p:nvSpPr>
        <p:spPr>
          <a:xfrm>
            <a:off x="2051050" y="3729038"/>
            <a:ext cx="720725" cy="792162"/>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tr-TR">
              <a:solidFill>
                <a:schemeClr val="tx1"/>
              </a:solidFill>
            </a:endParaRPr>
          </a:p>
        </p:txBody>
      </p:sp>
      <p:sp>
        <p:nvSpPr>
          <p:cNvPr id="20" name="Bükülü Ok 19"/>
          <p:cNvSpPr/>
          <p:nvPr/>
        </p:nvSpPr>
        <p:spPr>
          <a:xfrm rot="5400000">
            <a:off x="6536531" y="3764757"/>
            <a:ext cx="720725" cy="792162"/>
          </a:xfrm>
          <a:prstGeom prst="ben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tr-TR">
              <a:solidFill>
                <a:schemeClr val="tx1"/>
              </a:solidFill>
            </a:endParaRPr>
          </a:p>
        </p:txBody>
      </p:sp>
      <p:sp>
        <p:nvSpPr>
          <p:cNvPr id="5" name="Yukarı Ok 4"/>
          <p:cNvSpPr/>
          <p:nvPr/>
        </p:nvSpPr>
        <p:spPr>
          <a:xfrm>
            <a:off x="1928813" y="5805488"/>
            <a:ext cx="360362" cy="5032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21" name="Dikdörtgen 20"/>
          <p:cNvSpPr>
            <a:spLocks noChangeArrowheads="1"/>
          </p:cNvSpPr>
          <p:nvPr/>
        </p:nvSpPr>
        <p:spPr bwMode="auto">
          <a:xfrm>
            <a:off x="2305050" y="5940425"/>
            <a:ext cx="154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Keskin değerler</a:t>
            </a:r>
          </a:p>
        </p:txBody>
      </p:sp>
      <p:sp>
        <p:nvSpPr>
          <p:cNvPr id="22" name="Yukarı Ok 21"/>
          <p:cNvSpPr/>
          <p:nvPr/>
        </p:nvSpPr>
        <p:spPr>
          <a:xfrm rot="10800000">
            <a:off x="6027738" y="5805488"/>
            <a:ext cx="360362" cy="5032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24" name="Dikdörtgen 23"/>
          <p:cNvSpPr>
            <a:spLocks noChangeArrowheads="1"/>
          </p:cNvSpPr>
          <p:nvPr/>
        </p:nvSpPr>
        <p:spPr bwMode="auto">
          <a:xfrm>
            <a:off x="6500813" y="5888038"/>
            <a:ext cx="1547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Keskin değerler</a:t>
            </a:r>
          </a:p>
        </p:txBody>
      </p:sp>
      <p:sp>
        <p:nvSpPr>
          <p:cNvPr id="25" name="Dikdörtgen 24"/>
          <p:cNvSpPr>
            <a:spLocks noChangeArrowheads="1"/>
          </p:cNvSpPr>
          <p:nvPr/>
        </p:nvSpPr>
        <p:spPr bwMode="auto">
          <a:xfrm>
            <a:off x="1081088" y="3286125"/>
            <a:ext cx="1546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Bulanık çıkış / değerler</a:t>
            </a:r>
          </a:p>
        </p:txBody>
      </p:sp>
      <p:sp>
        <p:nvSpPr>
          <p:cNvPr id="26" name="Dikdörtgen 25"/>
          <p:cNvSpPr>
            <a:spLocks noChangeArrowheads="1"/>
          </p:cNvSpPr>
          <p:nvPr/>
        </p:nvSpPr>
        <p:spPr bwMode="auto">
          <a:xfrm>
            <a:off x="7194550" y="3305175"/>
            <a:ext cx="15462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sz="1600" b="1"/>
              <a:t>Bulanık çıkarım sonucu değerler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1000"/>
                                        <p:tgtEl>
                                          <p:spTgt spid="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heel(1)">
                                      <p:cBhvr>
                                        <p:cTn id="50" dur="1000"/>
                                        <p:tgtEl>
                                          <p:spTgt spid="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14" grpId="0" animBg="1"/>
      <p:bldP spid="18" grpId="0" animBg="1"/>
      <p:bldP spid="19" grpId="0" animBg="1"/>
      <p:bldP spid="5" grpId="0" animBg="1"/>
      <p:bldP spid="21" grpId="0"/>
      <p:bldP spid="22" grpId="0" animBg="1"/>
      <p:bldP spid="24" grpId="0"/>
      <p:bldP spid="25" grpId="0"/>
      <p:bldP spid="2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29" name="Metin kutusu 9"/>
          <p:cNvSpPr txBox="1">
            <a:spLocks noChangeArrowheads="1"/>
          </p:cNvSpPr>
          <p:nvPr/>
        </p:nvSpPr>
        <p:spPr bwMode="auto">
          <a:xfrm>
            <a:off x="2089150" y="2422525"/>
            <a:ext cx="4887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a:latin typeface="Arial" charset="0"/>
              </a:rPr>
              <a:t>YAPAY SİNİR AĞLARI</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grpSp>
        <p:nvGrpSpPr>
          <p:cNvPr id="26632" name="Group 33"/>
          <p:cNvGrpSpPr>
            <a:grpSpLocks/>
          </p:cNvGrpSpPr>
          <p:nvPr/>
        </p:nvGrpSpPr>
        <p:grpSpPr bwMode="auto">
          <a:xfrm>
            <a:off x="441325" y="908050"/>
            <a:ext cx="1728788" cy="1439863"/>
            <a:chOff x="3923" y="3385"/>
            <a:chExt cx="771" cy="635"/>
          </a:xfrm>
        </p:grpSpPr>
        <p:sp>
          <p:nvSpPr>
            <p:cNvPr id="16" name="AutoShape 34"/>
            <p:cNvSpPr>
              <a:spLocks noChangeArrowheads="1"/>
            </p:cNvSpPr>
            <p:nvPr/>
          </p:nvSpPr>
          <p:spPr bwMode="auto">
            <a:xfrm>
              <a:off x="3923" y="3521"/>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7" name="AutoShape 35"/>
            <p:cNvSpPr>
              <a:spLocks noChangeArrowheads="1"/>
            </p:cNvSpPr>
            <p:nvPr/>
          </p:nvSpPr>
          <p:spPr bwMode="auto">
            <a:xfrm>
              <a:off x="3923" y="3748"/>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8" name="AutoShape 36"/>
            <p:cNvSpPr>
              <a:spLocks noChangeArrowheads="1"/>
            </p:cNvSpPr>
            <p:nvPr/>
          </p:nvSpPr>
          <p:spPr bwMode="auto">
            <a:xfrm>
              <a:off x="4241" y="3385"/>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9" name="AutoShape 37"/>
            <p:cNvSpPr>
              <a:spLocks noChangeArrowheads="1"/>
            </p:cNvSpPr>
            <p:nvPr/>
          </p:nvSpPr>
          <p:spPr bwMode="auto">
            <a:xfrm>
              <a:off x="4241" y="3884"/>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20" name="AutoShape 38"/>
            <p:cNvSpPr>
              <a:spLocks noChangeArrowheads="1"/>
            </p:cNvSpPr>
            <p:nvPr/>
          </p:nvSpPr>
          <p:spPr bwMode="auto">
            <a:xfrm>
              <a:off x="4241" y="3636"/>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21" name="AutoShape 39"/>
            <p:cNvSpPr>
              <a:spLocks noChangeArrowheads="1"/>
            </p:cNvSpPr>
            <p:nvPr/>
          </p:nvSpPr>
          <p:spPr bwMode="auto">
            <a:xfrm>
              <a:off x="4558" y="3639"/>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26654" name="Freeform 40"/>
            <p:cNvSpPr>
              <a:spLocks/>
            </p:cNvSpPr>
            <p:nvPr/>
          </p:nvSpPr>
          <p:spPr bwMode="auto">
            <a:xfrm>
              <a:off x="4058" y="3476"/>
              <a:ext cx="183" cy="116"/>
            </a:xfrm>
            <a:custGeom>
              <a:avLst/>
              <a:gdLst>
                <a:gd name="T0" fmla="*/ 0 w 183"/>
                <a:gd name="T1" fmla="*/ 116 h 116"/>
                <a:gd name="T2" fmla="*/ 183 w 183"/>
                <a:gd name="T3" fmla="*/ 0 h 116"/>
                <a:gd name="T4" fmla="*/ 0 60000 65536"/>
                <a:gd name="T5" fmla="*/ 0 60000 65536"/>
                <a:gd name="T6" fmla="*/ 0 w 183"/>
                <a:gd name="T7" fmla="*/ 0 h 116"/>
                <a:gd name="T8" fmla="*/ 183 w 183"/>
                <a:gd name="T9" fmla="*/ 116 h 116"/>
              </a:gdLst>
              <a:ahLst/>
              <a:cxnLst>
                <a:cxn ang="T4">
                  <a:pos x="T0" y="T1"/>
                </a:cxn>
                <a:cxn ang="T5">
                  <a:pos x="T2" y="T3"/>
                </a:cxn>
              </a:cxnLst>
              <a:rect l="T6" t="T7" r="T8" b="T9"/>
              <a:pathLst>
                <a:path w="183" h="116">
                  <a:moveTo>
                    <a:pt x="0" y="116"/>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55" name="Freeform 41"/>
            <p:cNvSpPr>
              <a:spLocks/>
            </p:cNvSpPr>
            <p:nvPr/>
          </p:nvSpPr>
          <p:spPr bwMode="auto">
            <a:xfrm>
              <a:off x="4062" y="3596"/>
              <a:ext cx="179" cy="106"/>
            </a:xfrm>
            <a:custGeom>
              <a:avLst/>
              <a:gdLst>
                <a:gd name="T0" fmla="*/ 0 w 179"/>
                <a:gd name="T1" fmla="*/ 0 h 106"/>
                <a:gd name="T2" fmla="*/ 179 w 179"/>
                <a:gd name="T3" fmla="*/ 106 h 106"/>
                <a:gd name="T4" fmla="*/ 0 60000 65536"/>
                <a:gd name="T5" fmla="*/ 0 60000 65536"/>
                <a:gd name="T6" fmla="*/ 0 w 179"/>
                <a:gd name="T7" fmla="*/ 0 h 106"/>
                <a:gd name="T8" fmla="*/ 179 w 179"/>
                <a:gd name="T9" fmla="*/ 106 h 106"/>
              </a:gdLst>
              <a:ahLst/>
              <a:cxnLst>
                <a:cxn ang="T4">
                  <a:pos x="T0" y="T1"/>
                </a:cxn>
                <a:cxn ang="T5">
                  <a:pos x="T2" y="T3"/>
                </a:cxn>
              </a:cxnLst>
              <a:rect l="T6" t="T7" r="T8" b="T9"/>
              <a:pathLst>
                <a:path w="179" h="106">
                  <a:moveTo>
                    <a:pt x="0" y="0"/>
                  </a:moveTo>
                  <a:lnTo>
                    <a:pt x="179" y="10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56" name="Freeform 42"/>
            <p:cNvSpPr>
              <a:spLocks/>
            </p:cNvSpPr>
            <p:nvPr/>
          </p:nvSpPr>
          <p:spPr bwMode="auto">
            <a:xfrm>
              <a:off x="4060" y="3594"/>
              <a:ext cx="181" cy="335"/>
            </a:xfrm>
            <a:custGeom>
              <a:avLst/>
              <a:gdLst>
                <a:gd name="T0" fmla="*/ 0 w 181"/>
                <a:gd name="T1" fmla="*/ 0 h 335"/>
                <a:gd name="T2" fmla="*/ 181 w 181"/>
                <a:gd name="T3" fmla="*/ 335 h 335"/>
                <a:gd name="T4" fmla="*/ 0 60000 65536"/>
                <a:gd name="T5" fmla="*/ 0 60000 65536"/>
                <a:gd name="T6" fmla="*/ 0 w 181"/>
                <a:gd name="T7" fmla="*/ 0 h 335"/>
                <a:gd name="T8" fmla="*/ 181 w 181"/>
                <a:gd name="T9" fmla="*/ 335 h 335"/>
              </a:gdLst>
              <a:ahLst/>
              <a:cxnLst>
                <a:cxn ang="T4">
                  <a:pos x="T0" y="T1"/>
                </a:cxn>
                <a:cxn ang="T5">
                  <a:pos x="T2" y="T3"/>
                </a:cxn>
              </a:cxnLst>
              <a:rect l="T6" t="T7" r="T8" b="T9"/>
              <a:pathLst>
                <a:path w="181" h="335">
                  <a:moveTo>
                    <a:pt x="0" y="0"/>
                  </a:moveTo>
                  <a:lnTo>
                    <a:pt x="181" y="33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57" name="Freeform 43"/>
            <p:cNvSpPr>
              <a:spLocks/>
            </p:cNvSpPr>
            <p:nvPr/>
          </p:nvSpPr>
          <p:spPr bwMode="auto">
            <a:xfrm>
              <a:off x="4058" y="3475"/>
              <a:ext cx="183" cy="339"/>
            </a:xfrm>
            <a:custGeom>
              <a:avLst/>
              <a:gdLst>
                <a:gd name="T0" fmla="*/ 0 w 183"/>
                <a:gd name="T1" fmla="*/ 339 h 339"/>
                <a:gd name="T2" fmla="*/ 183 w 183"/>
                <a:gd name="T3" fmla="*/ 0 h 339"/>
                <a:gd name="T4" fmla="*/ 0 60000 65536"/>
                <a:gd name="T5" fmla="*/ 0 60000 65536"/>
                <a:gd name="T6" fmla="*/ 0 w 183"/>
                <a:gd name="T7" fmla="*/ 0 h 339"/>
                <a:gd name="T8" fmla="*/ 183 w 183"/>
                <a:gd name="T9" fmla="*/ 339 h 339"/>
              </a:gdLst>
              <a:ahLst/>
              <a:cxnLst>
                <a:cxn ang="T4">
                  <a:pos x="T0" y="T1"/>
                </a:cxn>
                <a:cxn ang="T5">
                  <a:pos x="T2" y="T3"/>
                </a:cxn>
              </a:cxnLst>
              <a:rect l="T6" t="T7" r="T8" b="T9"/>
              <a:pathLst>
                <a:path w="183" h="339">
                  <a:moveTo>
                    <a:pt x="0" y="339"/>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58" name="Freeform 44"/>
            <p:cNvSpPr>
              <a:spLocks/>
            </p:cNvSpPr>
            <p:nvPr/>
          </p:nvSpPr>
          <p:spPr bwMode="auto">
            <a:xfrm>
              <a:off x="4060" y="3702"/>
              <a:ext cx="181" cy="110"/>
            </a:xfrm>
            <a:custGeom>
              <a:avLst/>
              <a:gdLst>
                <a:gd name="T0" fmla="*/ 0 w 181"/>
                <a:gd name="T1" fmla="*/ 110 h 110"/>
                <a:gd name="T2" fmla="*/ 181 w 181"/>
                <a:gd name="T3" fmla="*/ 0 h 110"/>
                <a:gd name="T4" fmla="*/ 0 60000 65536"/>
                <a:gd name="T5" fmla="*/ 0 60000 65536"/>
                <a:gd name="T6" fmla="*/ 0 w 181"/>
                <a:gd name="T7" fmla="*/ 0 h 110"/>
                <a:gd name="T8" fmla="*/ 181 w 181"/>
                <a:gd name="T9" fmla="*/ 110 h 110"/>
              </a:gdLst>
              <a:ahLst/>
              <a:cxnLst>
                <a:cxn ang="T4">
                  <a:pos x="T0" y="T1"/>
                </a:cxn>
                <a:cxn ang="T5">
                  <a:pos x="T2" y="T3"/>
                </a:cxn>
              </a:cxnLst>
              <a:rect l="T6" t="T7" r="T8" b="T9"/>
              <a:pathLst>
                <a:path w="181" h="110">
                  <a:moveTo>
                    <a:pt x="0" y="110"/>
                  </a:moveTo>
                  <a:lnTo>
                    <a:pt x="181"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59" name="Freeform 45"/>
            <p:cNvSpPr>
              <a:spLocks/>
            </p:cNvSpPr>
            <p:nvPr/>
          </p:nvSpPr>
          <p:spPr bwMode="auto">
            <a:xfrm>
              <a:off x="4062" y="3818"/>
              <a:ext cx="179" cy="111"/>
            </a:xfrm>
            <a:custGeom>
              <a:avLst/>
              <a:gdLst>
                <a:gd name="T0" fmla="*/ 0 w 179"/>
                <a:gd name="T1" fmla="*/ 0 h 111"/>
                <a:gd name="T2" fmla="*/ 179 w 179"/>
                <a:gd name="T3" fmla="*/ 111 h 111"/>
                <a:gd name="T4" fmla="*/ 0 60000 65536"/>
                <a:gd name="T5" fmla="*/ 0 60000 65536"/>
                <a:gd name="T6" fmla="*/ 0 w 179"/>
                <a:gd name="T7" fmla="*/ 0 h 111"/>
                <a:gd name="T8" fmla="*/ 179 w 179"/>
                <a:gd name="T9" fmla="*/ 111 h 111"/>
              </a:gdLst>
              <a:ahLst/>
              <a:cxnLst>
                <a:cxn ang="T4">
                  <a:pos x="T0" y="T1"/>
                </a:cxn>
                <a:cxn ang="T5">
                  <a:pos x="T2" y="T3"/>
                </a:cxn>
              </a:cxnLst>
              <a:rect l="T6" t="T7" r="T8" b="T9"/>
              <a:pathLst>
                <a:path w="179" h="111">
                  <a:moveTo>
                    <a:pt x="0" y="0"/>
                  </a:moveTo>
                  <a:lnTo>
                    <a:pt x="179" y="111"/>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6660" name="Line 46"/>
            <p:cNvSpPr>
              <a:spLocks noChangeShapeType="1"/>
            </p:cNvSpPr>
            <p:nvPr/>
          </p:nvSpPr>
          <p:spPr bwMode="auto">
            <a:xfrm>
              <a:off x="4377" y="3475"/>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6661" name="Line 47"/>
            <p:cNvSpPr>
              <a:spLocks noChangeShapeType="1"/>
            </p:cNvSpPr>
            <p:nvPr/>
          </p:nvSpPr>
          <p:spPr bwMode="auto">
            <a:xfrm>
              <a:off x="4377" y="3702"/>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6662" name="Line 48"/>
            <p:cNvSpPr>
              <a:spLocks noChangeShapeType="1"/>
            </p:cNvSpPr>
            <p:nvPr/>
          </p:nvSpPr>
          <p:spPr bwMode="auto">
            <a:xfrm flipV="1">
              <a:off x="4377" y="3702"/>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grpSp>
      <p:pic>
        <p:nvPicPr>
          <p:cNvPr id="26633" name="Picture 14" descr="C:\Users\hp\AppData\Local\Microsoft\Windows\Temporary Internet Files\Content.IE5\6EY6Z55Y\MC900438717[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51725" y="3370263"/>
            <a:ext cx="1220788"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5" descr="C:\Users\hp\AppData\Local\Microsoft\Windows\Temporary Internet Files\Content.IE5\RN11PPUB\MC900438727[2].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1163" y="3792538"/>
            <a:ext cx="16065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6" descr="C:\Users\hp\AppData\Local\Microsoft\Windows\Temporary Internet Files\Content.IE5\9F8U0IRN\MC900438747[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35813" y="1077913"/>
            <a:ext cx="1536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593725" y="1628775"/>
            <a:ext cx="8154739" cy="206210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tr-TR" sz="1600" b="1" dirty="0">
                <a:latin typeface="+mj-lt"/>
              </a:rPr>
              <a:t>Yapay Sinir Ağları (YSA – </a:t>
            </a:r>
            <a:r>
              <a:rPr lang="tr-TR" sz="1600" b="1" dirty="0" err="1">
                <a:latin typeface="+mj-lt"/>
              </a:rPr>
              <a:t>Artificial</a:t>
            </a:r>
            <a:r>
              <a:rPr lang="tr-TR" sz="1600" b="1" dirty="0">
                <a:latin typeface="+mj-lt"/>
              </a:rPr>
              <a:t> </a:t>
            </a:r>
            <a:r>
              <a:rPr lang="tr-TR" sz="1600" b="1" dirty="0" err="1">
                <a:latin typeface="+mj-lt"/>
              </a:rPr>
              <a:t>Neural</a:t>
            </a:r>
            <a:r>
              <a:rPr lang="tr-TR" sz="1600" b="1" dirty="0">
                <a:latin typeface="+mj-lt"/>
              </a:rPr>
              <a:t> Networks) genel olarak insan beyninin ya da merkezi</a:t>
            </a:r>
          </a:p>
          <a:p>
            <a:pPr>
              <a:defRPr/>
            </a:pPr>
            <a:r>
              <a:rPr lang="tr-TR" sz="1600" b="1" dirty="0">
                <a:latin typeface="+mj-lt"/>
              </a:rPr>
              <a:t>sinir sisteminin çalışma prensiplerinin taklit eden bilgi işleme sistemleridir.</a:t>
            </a:r>
          </a:p>
          <a:p>
            <a:pPr>
              <a:defRPr/>
            </a:pPr>
            <a:endParaRPr lang="tr-TR" sz="1600" b="1" dirty="0">
              <a:latin typeface="+mj-lt"/>
            </a:endParaRPr>
          </a:p>
          <a:p>
            <a:pPr>
              <a:defRPr/>
            </a:pPr>
            <a:r>
              <a:rPr lang="tr-TR" sz="1600" b="1" dirty="0">
                <a:latin typeface="+mj-lt"/>
              </a:rPr>
              <a:t>Yapay Sinir Ağları genel, bilinen bir teknik olmanın yanında; bir tür Makine Öğrenmesi tekniğidir.</a:t>
            </a:r>
          </a:p>
          <a:p>
            <a:pPr marL="285750" indent="-285750">
              <a:buFont typeface="Wingdings" pitchFamily="2" charset="2"/>
              <a:buChar char="§"/>
              <a:defRPr/>
            </a:pPr>
            <a:endParaRPr lang="tr-TR" sz="1600" b="1" dirty="0">
              <a:latin typeface="+mj-lt"/>
              <a:cs typeface="Times New Roman" pitchFamily="18" charset="0"/>
            </a:endParaRPr>
          </a:p>
          <a:p>
            <a:pPr>
              <a:defRPr/>
            </a:pPr>
            <a:r>
              <a:rPr lang="tr-TR" sz="1600" b="1" dirty="0">
                <a:latin typeface="+mj-lt"/>
                <a:cs typeface="Times New Roman" pitchFamily="18" charset="0"/>
              </a:rPr>
              <a:t>Biyolojik sinir hücrelerine (nöronlara) benzeştirilmiş işlem öğeleri arasındaki ilişkilerle </a:t>
            </a:r>
          </a:p>
          <a:p>
            <a:pPr>
              <a:defRPr/>
            </a:pPr>
            <a:r>
              <a:rPr lang="tr-TR" sz="1600" b="1" dirty="0">
                <a:latin typeface="+mj-lt"/>
                <a:cs typeface="Times New Roman" pitchFamily="18" charset="0"/>
              </a:rPr>
              <a:t>yapılandırılmıştır.</a:t>
            </a:r>
          </a:p>
        </p:txBody>
      </p:sp>
      <p:grpSp>
        <p:nvGrpSpPr>
          <p:cNvPr id="27" name="Group 33"/>
          <p:cNvGrpSpPr>
            <a:grpSpLocks/>
          </p:cNvGrpSpPr>
          <p:nvPr/>
        </p:nvGrpSpPr>
        <p:grpSpPr bwMode="auto">
          <a:xfrm>
            <a:off x="1408113" y="4069556"/>
            <a:ext cx="1728787" cy="1439863"/>
            <a:chOff x="3923" y="3385"/>
            <a:chExt cx="771" cy="635"/>
          </a:xfrm>
        </p:grpSpPr>
        <p:sp>
          <p:nvSpPr>
            <p:cNvPr id="27696" name="AutoShape 34"/>
            <p:cNvSpPr>
              <a:spLocks noChangeArrowheads="1"/>
            </p:cNvSpPr>
            <p:nvPr/>
          </p:nvSpPr>
          <p:spPr bwMode="auto">
            <a:xfrm>
              <a:off x="3923" y="3521"/>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97" name="AutoShape 35"/>
            <p:cNvSpPr>
              <a:spLocks noChangeArrowheads="1"/>
            </p:cNvSpPr>
            <p:nvPr/>
          </p:nvSpPr>
          <p:spPr bwMode="auto">
            <a:xfrm>
              <a:off x="3923" y="3748"/>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98" name="AutoShape 36"/>
            <p:cNvSpPr>
              <a:spLocks noChangeArrowheads="1"/>
            </p:cNvSpPr>
            <p:nvPr/>
          </p:nvSpPr>
          <p:spPr bwMode="auto">
            <a:xfrm>
              <a:off x="4241" y="3385"/>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99" name="AutoShape 37"/>
            <p:cNvSpPr>
              <a:spLocks noChangeArrowheads="1"/>
            </p:cNvSpPr>
            <p:nvPr/>
          </p:nvSpPr>
          <p:spPr bwMode="auto">
            <a:xfrm>
              <a:off x="4241" y="3884"/>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700" name="AutoShape 38"/>
            <p:cNvSpPr>
              <a:spLocks noChangeArrowheads="1"/>
            </p:cNvSpPr>
            <p:nvPr/>
          </p:nvSpPr>
          <p:spPr bwMode="auto">
            <a:xfrm>
              <a:off x="4241" y="3636"/>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701" name="AutoShape 39"/>
            <p:cNvSpPr>
              <a:spLocks noChangeArrowheads="1"/>
            </p:cNvSpPr>
            <p:nvPr/>
          </p:nvSpPr>
          <p:spPr bwMode="auto">
            <a:xfrm>
              <a:off x="4558" y="3639"/>
              <a:ext cx="136" cy="136"/>
            </a:xfrm>
            <a:prstGeom prst="flowChartConnector">
              <a:avLst/>
            </a:prstGeom>
            <a:solidFill>
              <a:srgbClr val="CC99FF"/>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702" name="Freeform 40"/>
            <p:cNvSpPr>
              <a:spLocks/>
            </p:cNvSpPr>
            <p:nvPr/>
          </p:nvSpPr>
          <p:spPr bwMode="auto">
            <a:xfrm>
              <a:off x="4058" y="3476"/>
              <a:ext cx="183" cy="116"/>
            </a:xfrm>
            <a:custGeom>
              <a:avLst/>
              <a:gdLst>
                <a:gd name="T0" fmla="*/ 0 w 183"/>
                <a:gd name="T1" fmla="*/ 116 h 116"/>
                <a:gd name="T2" fmla="*/ 183 w 183"/>
                <a:gd name="T3" fmla="*/ 0 h 116"/>
                <a:gd name="T4" fmla="*/ 0 60000 65536"/>
                <a:gd name="T5" fmla="*/ 0 60000 65536"/>
                <a:gd name="T6" fmla="*/ 0 w 183"/>
                <a:gd name="T7" fmla="*/ 0 h 116"/>
                <a:gd name="T8" fmla="*/ 183 w 183"/>
                <a:gd name="T9" fmla="*/ 116 h 116"/>
              </a:gdLst>
              <a:ahLst/>
              <a:cxnLst>
                <a:cxn ang="T4">
                  <a:pos x="T0" y="T1"/>
                </a:cxn>
                <a:cxn ang="T5">
                  <a:pos x="T2" y="T3"/>
                </a:cxn>
              </a:cxnLst>
              <a:rect l="T6" t="T7" r="T8" b="T9"/>
              <a:pathLst>
                <a:path w="183" h="116">
                  <a:moveTo>
                    <a:pt x="0" y="116"/>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3" name="Freeform 41"/>
            <p:cNvSpPr>
              <a:spLocks/>
            </p:cNvSpPr>
            <p:nvPr/>
          </p:nvSpPr>
          <p:spPr bwMode="auto">
            <a:xfrm>
              <a:off x="4062" y="3596"/>
              <a:ext cx="179" cy="106"/>
            </a:xfrm>
            <a:custGeom>
              <a:avLst/>
              <a:gdLst>
                <a:gd name="T0" fmla="*/ 0 w 179"/>
                <a:gd name="T1" fmla="*/ 0 h 106"/>
                <a:gd name="T2" fmla="*/ 179 w 179"/>
                <a:gd name="T3" fmla="*/ 106 h 106"/>
                <a:gd name="T4" fmla="*/ 0 60000 65536"/>
                <a:gd name="T5" fmla="*/ 0 60000 65536"/>
                <a:gd name="T6" fmla="*/ 0 w 179"/>
                <a:gd name="T7" fmla="*/ 0 h 106"/>
                <a:gd name="T8" fmla="*/ 179 w 179"/>
                <a:gd name="T9" fmla="*/ 106 h 106"/>
              </a:gdLst>
              <a:ahLst/>
              <a:cxnLst>
                <a:cxn ang="T4">
                  <a:pos x="T0" y="T1"/>
                </a:cxn>
                <a:cxn ang="T5">
                  <a:pos x="T2" y="T3"/>
                </a:cxn>
              </a:cxnLst>
              <a:rect l="T6" t="T7" r="T8" b="T9"/>
              <a:pathLst>
                <a:path w="179" h="106">
                  <a:moveTo>
                    <a:pt x="0" y="0"/>
                  </a:moveTo>
                  <a:lnTo>
                    <a:pt x="179" y="10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4" name="Freeform 42"/>
            <p:cNvSpPr>
              <a:spLocks/>
            </p:cNvSpPr>
            <p:nvPr/>
          </p:nvSpPr>
          <p:spPr bwMode="auto">
            <a:xfrm>
              <a:off x="4060" y="3594"/>
              <a:ext cx="181" cy="335"/>
            </a:xfrm>
            <a:custGeom>
              <a:avLst/>
              <a:gdLst>
                <a:gd name="T0" fmla="*/ 0 w 181"/>
                <a:gd name="T1" fmla="*/ 0 h 335"/>
                <a:gd name="T2" fmla="*/ 181 w 181"/>
                <a:gd name="T3" fmla="*/ 335 h 335"/>
                <a:gd name="T4" fmla="*/ 0 60000 65536"/>
                <a:gd name="T5" fmla="*/ 0 60000 65536"/>
                <a:gd name="T6" fmla="*/ 0 w 181"/>
                <a:gd name="T7" fmla="*/ 0 h 335"/>
                <a:gd name="T8" fmla="*/ 181 w 181"/>
                <a:gd name="T9" fmla="*/ 335 h 335"/>
              </a:gdLst>
              <a:ahLst/>
              <a:cxnLst>
                <a:cxn ang="T4">
                  <a:pos x="T0" y="T1"/>
                </a:cxn>
                <a:cxn ang="T5">
                  <a:pos x="T2" y="T3"/>
                </a:cxn>
              </a:cxnLst>
              <a:rect l="T6" t="T7" r="T8" b="T9"/>
              <a:pathLst>
                <a:path w="181" h="335">
                  <a:moveTo>
                    <a:pt x="0" y="0"/>
                  </a:moveTo>
                  <a:lnTo>
                    <a:pt x="181" y="33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5" name="Freeform 43"/>
            <p:cNvSpPr>
              <a:spLocks/>
            </p:cNvSpPr>
            <p:nvPr/>
          </p:nvSpPr>
          <p:spPr bwMode="auto">
            <a:xfrm>
              <a:off x="4058" y="3475"/>
              <a:ext cx="183" cy="339"/>
            </a:xfrm>
            <a:custGeom>
              <a:avLst/>
              <a:gdLst>
                <a:gd name="T0" fmla="*/ 0 w 183"/>
                <a:gd name="T1" fmla="*/ 339 h 339"/>
                <a:gd name="T2" fmla="*/ 183 w 183"/>
                <a:gd name="T3" fmla="*/ 0 h 339"/>
                <a:gd name="T4" fmla="*/ 0 60000 65536"/>
                <a:gd name="T5" fmla="*/ 0 60000 65536"/>
                <a:gd name="T6" fmla="*/ 0 w 183"/>
                <a:gd name="T7" fmla="*/ 0 h 339"/>
                <a:gd name="T8" fmla="*/ 183 w 183"/>
                <a:gd name="T9" fmla="*/ 339 h 339"/>
              </a:gdLst>
              <a:ahLst/>
              <a:cxnLst>
                <a:cxn ang="T4">
                  <a:pos x="T0" y="T1"/>
                </a:cxn>
                <a:cxn ang="T5">
                  <a:pos x="T2" y="T3"/>
                </a:cxn>
              </a:cxnLst>
              <a:rect l="T6" t="T7" r="T8" b="T9"/>
              <a:pathLst>
                <a:path w="183" h="339">
                  <a:moveTo>
                    <a:pt x="0" y="339"/>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6" name="Freeform 44"/>
            <p:cNvSpPr>
              <a:spLocks/>
            </p:cNvSpPr>
            <p:nvPr/>
          </p:nvSpPr>
          <p:spPr bwMode="auto">
            <a:xfrm>
              <a:off x="4060" y="3702"/>
              <a:ext cx="181" cy="110"/>
            </a:xfrm>
            <a:custGeom>
              <a:avLst/>
              <a:gdLst>
                <a:gd name="T0" fmla="*/ 0 w 181"/>
                <a:gd name="T1" fmla="*/ 110 h 110"/>
                <a:gd name="T2" fmla="*/ 181 w 181"/>
                <a:gd name="T3" fmla="*/ 0 h 110"/>
                <a:gd name="T4" fmla="*/ 0 60000 65536"/>
                <a:gd name="T5" fmla="*/ 0 60000 65536"/>
                <a:gd name="T6" fmla="*/ 0 w 181"/>
                <a:gd name="T7" fmla="*/ 0 h 110"/>
                <a:gd name="T8" fmla="*/ 181 w 181"/>
                <a:gd name="T9" fmla="*/ 110 h 110"/>
              </a:gdLst>
              <a:ahLst/>
              <a:cxnLst>
                <a:cxn ang="T4">
                  <a:pos x="T0" y="T1"/>
                </a:cxn>
                <a:cxn ang="T5">
                  <a:pos x="T2" y="T3"/>
                </a:cxn>
              </a:cxnLst>
              <a:rect l="T6" t="T7" r="T8" b="T9"/>
              <a:pathLst>
                <a:path w="181" h="110">
                  <a:moveTo>
                    <a:pt x="0" y="110"/>
                  </a:moveTo>
                  <a:lnTo>
                    <a:pt x="181"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7" name="Freeform 45"/>
            <p:cNvSpPr>
              <a:spLocks/>
            </p:cNvSpPr>
            <p:nvPr/>
          </p:nvSpPr>
          <p:spPr bwMode="auto">
            <a:xfrm>
              <a:off x="4062" y="3818"/>
              <a:ext cx="179" cy="111"/>
            </a:xfrm>
            <a:custGeom>
              <a:avLst/>
              <a:gdLst>
                <a:gd name="T0" fmla="*/ 0 w 179"/>
                <a:gd name="T1" fmla="*/ 0 h 111"/>
                <a:gd name="T2" fmla="*/ 179 w 179"/>
                <a:gd name="T3" fmla="*/ 111 h 111"/>
                <a:gd name="T4" fmla="*/ 0 60000 65536"/>
                <a:gd name="T5" fmla="*/ 0 60000 65536"/>
                <a:gd name="T6" fmla="*/ 0 w 179"/>
                <a:gd name="T7" fmla="*/ 0 h 111"/>
                <a:gd name="T8" fmla="*/ 179 w 179"/>
                <a:gd name="T9" fmla="*/ 111 h 111"/>
              </a:gdLst>
              <a:ahLst/>
              <a:cxnLst>
                <a:cxn ang="T4">
                  <a:pos x="T0" y="T1"/>
                </a:cxn>
                <a:cxn ang="T5">
                  <a:pos x="T2" y="T3"/>
                </a:cxn>
              </a:cxnLst>
              <a:rect l="T6" t="T7" r="T8" b="T9"/>
              <a:pathLst>
                <a:path w="179" h="111">
                  <a:moveTo>
                    <a:pt x="0" y="0"/>
                  </a:moveTo>
                  <a:lnTo>
                    <a:pt x="179" y="111"/>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27708" name="Line 46"/>
            <p:cNvSpPr>
              <a:spLocks noChangeShapeType="1"/>
            </p:cNvSpPr>
            <p:nvPr/>
          </p:nvSpPr>
          <p:spPr bwMode="auto">
            <a:xfrm>
              <a:off x="4377" y="3475"/>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7709" name="Line 47"/>
            <p:cNvSpPr>
              <a:spLocks noChangeShapeType="1"/>
            </p:cNvSpPr>
            <p:nvPr/>
          </p:nvSpPr>
          <p:spPr bwMode="auto">
            <a:xfrm>
              <a:off x="4377" y="3702"/>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7710" name="Line 48"/>
            <p:cNvSpPr>
              <a:spLocks noChangeShapeType="1"/>
            </p:cNvSpPr>
            <p:nvPr/>
          </p:nvSpPr>
          <p:spPr bwMode="auto">
            <a:xfrm flipV="1">
              <a:off x="4377" y="3702"/>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grpSp>
      <p:grpSp>
        <p:nvGrpSpPr>
          <p:cNvPr id="43" name="Group 15"/>
          <p:cNvGrpSpPr>
            <a:grpSpLocks/>
          </p:cNvGrpSpPr>
          <p:nvPr/>
        </p:nvGrpSpPr>
        <p:grpSpPr bwMode="auto">
          <a:xfrm>
            <a:off x="4443413" y="4038600"/>
            <a:ext cx="2535237" cy="2054225"/>
            <a:chOff x="2835" y="2800"/>
            <a:chExt cx="1597" cy="1294"/>
          </a:xfrm>
        </p:grpSpPr>
        <p:sp>
          <p:nvSpPr>
            <p:cNvPr id="27657" name="Oval 16"/>
            <p:cNvSpPr>
              <a:spLocks noChangeArrowheads="1"/>
            </p:cNvSpPr>
            <p:nvPr/>
          </p:nvSpPr>
          <p:spPr bwMode="auto">
            <a:xfrm>
              <a:off x="2835" y="3165"/>
              <a:ext cx="205"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58" name="Oval 17"/>
            <p:cNvSpPr>
              <a:spLocks noChangeArrowheads="1"/>
            </p:cNvSpPr>
            <p:nvPr/>
          </p:nvSpPr>
          <p:spPr bwMode="auto">
            <a:xfrm>
              <a:off x="2835" y="3529"/>
              <a:ext cx="205"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59" name="Oval 18"/>
            <p:cNvSpPr>
              <a:spLocks noChangeArrowheads="1"/>
            </p:cNvSpPr>
            <p:nvPr/>
          </p:nvSpPr>
          <p:spPr bwMode="auto">
            <a:xfrm>
              <a:off x="2835" y="3893"/>
              <a:ext cx="205" cy="201"/>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tr-TR" altLang="tr-TR"/>
            </a:p>
          </p:txBody>
        </p:sp>
        <p:sp>
          <p:nvSpPr>
            <p:cNvPr id="27660" name="Oval 19"/>
            <p:cNvSpPr>
              <a:spLocks noChangeArrowheads="1"/>
            </p:cNvSpPr>
            <p:nvPr/>
          </p:nvSpPr>
          <p:spPr bwMode="auto">
            <a:xfrm>
              <a:off x="2835" y="2800"/>
              <a:ext cx="205"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tr-TR" altLang="tr-TR"/>
            </a:p>
          </p:txBody>
        </p:sp>
        <p:sp>
          <p:nvSpPr>
            <p:cNvPr id="27661" name="Oval 20"/>
            <p:cNvSpPr>
              <a:spLocks noChangeArrowheads="1"/>
            </p:cNvSpPr>
            <p:nvPr/>
          </p:nvSpPr>
          <p:spPr bwMode="auto">
            <a:xfrm>
              <a:off x="3531" y="2963"/>
              <a:ext cx="205" cy="201"/>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62" name="Oval 21"/>
            <p:cNvSpPr>
              <a:spLocks noChangeArrowheads="1"/>
            </p:cNvSpPr>
            <p:nvPr/>
          </p:nvSpPr>
          <p:spPr bwMode="auto">
            <a:xfrm>
              <a:off x="3531" y="3326"/>
              <a:ext cx="205"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63" name="Oval 22"/>
            <p:cNvSpPr>
              <a:spLocks noChangeArrowheads="1"/>
            </p:cNvSpPr>
            <p:nvPr/>
          </p:nvSpPr>
          <p:spPr bwMode="auto">
            <a:xfrm>
              <a:off x="3531" y="3690"/>
              <a:ext cx="205"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27664" name="Oval 23"/>
            <p:cNvSpPr>
              <a:spLocks noChangeArrowheads="1"/>
            </p:cNvSpPr>
            <p:nvPr/>
          </p:nvSpPr>
          <p:spPr bwMode="auto">
            <a:xfrm>
              <a:off x="4228" y="3124"/>
              <a:ext cx="204" cy="20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tr-TR" altLang="tr-TR"/>
            </a:p>
          </p:txBody>
        </p:sp>
        <p:sp>
          <p:nvSpPr>
            <p:cNvPr id="27665" name="Oval 24"/>
            <p:cNvSpPr>
              <a:spLocks noChangeArrowheads="1"/>
            </p:cNvSpPr>
            <p:nvPr/>
          </p:nvSpPr>
          <p:spPr bwMode="auto">
            <a:xfrm>
              <a:off x="4228" y="3489"/>
              <a:ext cx="204" cy="201"/>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tr-TR" altLang="tr-TR"/>
            </a:p>
          </p:txBody>
        </p:sp>
        <p:sp>
          <p:nvSpPr>
            <p:cNvPr id="27666" name="Line 25"/>
            <p:cNvSpPr>
              <a:spLocks noChangeShapeType="1"/>
            </p:cNvSpPr>
            <p:nvPr/>
          </p:nvSpPr>
          <p:spPr bwMode="auto">
            <a:xfrm>
              <a:off x="3040" y="2922"/>
              <a:ext cx="491" cy="122"/>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67" name="Line 26"/>
            <p:cNvSpPr>
              <a:spLocks noChangeShapeType="1"/>
            </p:cNvSpPr>
            <p:nvPr/>
          </p:nvSpPr>
          <p:spPr bwMode="auto">
            <a:xfrm>
              <a:off x="3040" y="2922"/>
              <a:ext cx="491" cy="48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68" name="Line 27"/>
            <p:cNvSpPr>
              <a:spLocks noChangeShapeType="1"/>
            </p:cNvSpPr>
            <p:nvPr/>
          </p:nvSpPr>
          <p:spPr bwMode="auto">
            <a:xfrm>
              <a:off x="3040" y="2922"/>
              <a:ext cx="491" cy="809"/>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69" name="Line 28"/>
            <p:cNvSpPr>
              <a:spLocks noChangeShapeType="1"/>
            </p:cNvSpPr>
            <p:nvPr/>
          </p:nvSpPr>
          <p:spPr bwMode="auto">
            <a:xfrm flipV="1">
              <a:off x="3040" y="3044"/>
              <a:ext cx="491" cy="20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0" name="Line 29"/>
            <p:cNvSpPr>
              <a:spLocks noChangeShapeType="1"/>
            </p:cNvSpPr>
            <p:nvPr/>
          </p:nvSpPr>
          <p:spPr bwMode="auto">
            <a:xfrm>
              <a:off x="3040" y="3245"/>
              <a:ext cx="491" cy="16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1" name="Line 30"/>
            <p:cNvSpPr>
              <a:spLocks noChangeShapeType="1"/>
            </p:cNvSpPr>
            <p:nvPr/>
          </p:nvSpPr>
          <p:spPr bwMode="auto">
            <a:xfrm>
              <a:off x="3040" y="3245"/>
              <a:ext cx="491" cy="48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2" name="Line 31"/>
            <p:cNvSpPr>
              <a:spLocks noChangeShapeType="1"/>
            </p:cNvSpPr>
            <p:nvPr/>
          </p:nvSpPr>
          <p:spPr bwMode="auto">
            <a:xfrm flipV="1">
              <a:off x="3040" y="3044"/>
              <a:ext cx="491" cy="56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3" name="Line 32"/>
            <p:cNvSpPr>
              <a:spLocks noChangeShapeType="1"/>
            </p:cNvSpPr>
            <p:nvPr/>
          </p:nvSpPr>
          <p:spPr bwMode="auto">
            <a:xfrm flipV="1">
              <a:off x="3040" y="3408"/>
              <a:ext cx="491" cy="202"/>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4" name="Line 33"/>
            <p:cNvSpPr>
              <a:spLocks noChangeShapeType="1"/>
            </p:cNvSpPr>
            <p:nvPr/>
          </p:nvSpPr>
          <p:spPr bwMode="auto">
            <a:xfrm>
              <a:off x="3040" y="3610"/>
              <a:ext cx="491" cy="12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5" name="Line 34"/>
            <p:cNvSpPr>
              <a:spLocks noChangeShapeType="1"/>
            </p:cNvSpPr>
            <p:nvPr/>
          </p:nvSpPr>
          <p:spPr bwMode="auto">
            <a:xfrm flipV="1">
              <a:off x="3040" y="3044"/>
              <a:ext cx="491" cy="890"/>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6" name="Line 35"/>
            <p:cNvSpPr>
              <a:spLocks noChangeShapeType="1"/>
            </p:cNvSpPr>
            <p:nvPr/>
          </p:nvSpPr>
          <p:spPr bwMode="auto">
            <a:xfrm flipV="1">
              <a:off x="3040" y="3408"/>
              <a:ext cx="491" cy="52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7" name="Line 36"/>
            <p:cNvSpPr>
              <a:spLocks noChangeShapeType="1"/>
            </p:cNvSpPr>
            <p:nvPr/>
          </p:nvSpPr>
          <p:spPr bwMode="auto">
            <a:xfrm flipV="1">
              <a:off x="3040" y="3731"/>
              <a:ext cx="491" cy="20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8" name="Line 37"/>
            <p:cNvSpPr>
              <a:spLocks noChangeShapeType="1"/>
            </p:cNvSpPr>
            <p:nvPr/>
          </p:nvSpPr>
          <p:spPr bwMode="auto">
            <a:xfrm>
              <a:off x="3736" y="3044"/>
              <a:ext cx="492" cy="16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79" name="Line 38"/>
            <p:cNvSpPr>
              <a:spLocks noChangeShapeType="1"/>
            </p:cNvSpPr>
            <p:nvPr/>
          </p:nvSpPr>
          <p:spPr bwMode="auto">
            <a:xfrm>
              <a:off x="3736" y="3044"/>
              <a:ext cx="492" cy="525"/>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80" name="Line 39"/>
            <p:cNvSpPr>
              <a:spLocks noChangeShapeType="1"/>
            </p:cNvSpPr>
            <p:nvPr/>
          </p:nvSpPr>
          <p:spPr bwMode="auto">
            <a:xfrm flipV="1">
              <a:off x="3736" y="3205"/>
              <a:ext cx="492" cy="20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81" name="Line 40"/>
            <p:cNvSpPr>
              <a:spLocks noChangeShapeType="1"/>
            </p:cNvSpPr>
            <p:nvPr/>
          </p:nvSpPr>
          <p:spPr bwMode="auto">
            <a:xfrm>
              <a:off x="3736" y="3408"/>
              <a:ext cx="492" cy="16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82" name="Line 41"/>
            <p:cNvSpPr>
              <a:spLocks noChangeShapeType="1"/>
            </p:cNvSpPr>
            <p:nvPr/>
          </p:nvSpPr>
          <p:spPr bwMode="auto">
            <a:xfrm flipV="1">
              <a:off x="3736" y="3205"/>
              <a:ext cx="492" cy="607"/>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83" name="Line 42"/>
            <p:cNvSpPr>
              <a:spLocks noChangeShapeType="1"/>
            </p:cNvSpPr>
            <p:nvPr/>
          </p:nvSpPr>
          <p:spPr bwMode="auto">
            <a:xfrm flipV="1">
              <a:off x="3736" y="3569"/>
              <a:ext cx="492" cy="24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tr-TR"/>
            </a:p>
          </p:txBody>
        </p:sp>
        <p:sp>
          <p:nvSpPr>
            <p:cNvPr id="27684" name="Text Box 43"/>
            <p:cNvSpPr txBox="1">
              <a:spLocks noChangeArrowheads="1"/>
            </p:cNvSpPr>
            <p:nvPr/>
          </p:nvSpPr>
          <p:spPr bwMode="auto">
            <a:xfrm>
              <a:off x="2861" y="2885"/>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85" name="Text Box 44"/>
            <p:cNvSpPr txBox="1">
              <a:spLocks noChangeArrowheads="1"/>
            </p:cNvSpPr>
            <p:nvPr/>
          </p:nvSpPr>
          <p:spPr bwMode="auto">
            <a:xfrm>
              <a:off x="2861" y="2967"/>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86" name="Text Box 45"/>
            <p:cNvSpPr txBox="1">
              <a:spLocks noChangeArrowheads="1"/>
            </p:cNvSpPr>
            <p:nvPr/>
          </p:nvSpPr>
          <p:spPr bwMode="auto">
            <a:xfrm>
              <a:off x="2861" y="3246"/>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87" name="Text Box 46"/>
            <p:cNvSpPr txBox="1">
              <a:spLocks noChangeArrowheads="1"/>
            </p:cNvSpPr>
            <p:nvPr/>
          </p:nvSpPr>
          <p:spPr bwMode="auto">
            <a:xfrm>
              <a:off x="2861" y="3327"/>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88" name="Text Box 47"/>
            <p:cNvSpPr txBox="1">
              <a:spLocks noChangeArrowheads="1"/>
            </p:cNvSpPr>
            <p:nvPr/>
          </p:nvSpPr>
          <p:spPr bwMode="auto">
            <a:xfrm>
              <a:off x="2861" y="361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89" name="Text Box 48"/>
            <p:cNvSpPr txBox="1">
              <a:spLocks noChangeArrowheads="1"/>
            </p:cNvSpPr>
            <p:nvPr/>
          </p:nvSpPr>
          <p:spPr bwMode="auto">
            <a:xfrm>
              <a:off x="2861" y="369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0" name="Text Box 49"/>
            <p:cNvSpPr txBox="1">
              <a:spLocks noChangeArrowheads="1"/>
            </p:cNvSpPr>
            <p:nvPr/>
          </p:nvSpPr>
          <p:spPr bwMode="auto">
            <a:xfrm>
              <a:off x="3556" y="3048"/>
              <a:ext cx="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1" name="Text Box 50"/>
            <p:cNvSpPr txBox="1">
              <a:spLocks noChangeArrowheads="1"/>
            </p:cNvSpPr>
            <p:nvPr/>
          </p:nvSpPr>
          <p:spPr bwMode="auto">
            <a:xfrm>
              <a:off x="3556" y="3129"/>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2" name="Text Box 51"/>
            <p:cNvSpPr txBox="1">
              <a:spLocks noChangeArrowheads="1"/>
            </p:cNvSpPr>
            <p:nvPr/>
          </p:nvSpPr>
          <p:spPr bwMode="auto">
            <a:xfrm>
              <a:off x="3560" y="340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3" name="Text Box 52"/>
            <p:cNvSpPr txBox="1">
              <a:spLocks noChangeArrowheads="1"/>
            </p:cNvSpPr>
            <p:nvPr/>
          </p:nvSpPr>
          <p:spPr bwMode="auto">
            <a:xfrm>
              <a:off x="3560" y="348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4" name="Text Box 53"/>
            <p:cNvSpPr txBox="1">
              <a:spLocks noChangeArrowheads="1"/>
            </p:cNvSpPr>
            <p:nvPr/>
          </p:nvSpPr>
          <p:spPr bwMode="auto">
            <a:xfrm>
              <a:off x="4252" y="3210"/>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sp>
          <p:nvSpPr>
            <p:cNvPr id="27695" name="Text Box 54"/>
            <p:cNvSpPr txBox="1">
              <a:spLocks noChangeArrowheads="1"/>
            </p:cNvSpPr>
            <p:nvPr/>
          </p:nvSpPr>
          <p:spPr bwMode="auto">
            <a:xfrm>
              <a:off x="4252" y="329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latin typeface="Arial" charset="0"/>
                </a:rPr>
                <a:t>.</a:t>
              </a:r>
            </a:p>
          </p:txBody>
        </p:sp>
      </p:grpSp>
      <p:sp>
        <p:nvSpPr>
          <p:cNvPr id="27656"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Sinir Ağları Nedir?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par>
                          <p:cTn id="8" fill="hold" nodeType="afterGroup">
                            <p:stCondLst>
                              <p:cond delay="500"/>
                            </p:stCondLst>
                            <p:childTnLst>
                              <p:par>
                                <p:cTn id="9" presetID="37"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900" decel="100000" fill="hold"/>
                                        <p:tgtEl>
                                          <p:spTgt spid="4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8677"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Sinir Hücresi</a:t>
            </a:r>
          </a:p>
        </p:txBody>
      </p:sp>
      <p:grpSp>
        <p:nvGrpSpPr>
          <p:cNvPr id="84" name="Group 15"/>
          <p:cNvGrpSpPr>
            <a:grpSpLocks/>
          </p:cNvGrpSpPr>
          <p:nvPr/>
        </p:nvGrpSpPr>
        <p:grpSpPr bwMode="auto">
          <a:xfrm>
            <a:off x="2212975" y="1539875"/>
            <a:ext cx="2535238" cy="2054225"/>
            <a:chOff x="2835" y="2800"/>
            <a:chExt cx="1597" cy="1294"/>
          </a:xfrm>
        </p:grpSpPr>
        <p:sp>
          <p:nvSpPr>
            <p:cNvPr id="85" name="Oval 16"/>
            <p:cNvSpPr>
              <a:spLocks noChangeArrowheads="1"/>
            </p:cNvSpPr>
            <p:nvPr/>
          </p:nvSpPr>
          <p:spPr bwMode="auto">
            <a:xfrm>
              <a:off x="2835" y="3165"/>
              <a:ext cx="205" cy="202"/>
            </a:xfrm>
            <a:prstGeom prst="ellipse">
              <a:avLst/>
            </a:prstGeom>
            <a:solidFill>
              <a:schemeClr val="accent1"/>
            </a:solidFill>
            <a:ln w="9525">
              <a:solidFill>
                <a:schemeClr val="tx1"/>
              </a:solidFill>
              <a:round/>
              <a:headEnd/>
              <a:tailEnd/>
            </a:ln>
          </p:spPr>
          <p:txBody>
            <a:bodyPr wrap="none" anchor="ctr"/>
            <a:lstStyle/>
            <a:p>
              <a:pPr>
                <a:defRPr/>
              </a:pPr>
              <a:endParaRPr lang="tr-TR">
                <a:latin typeface="+mn-lt"/>
              </a:endParaRPr>
            </a:p>
          </p:txBody>
        </p:sp>
        <p:sp>
          <p:nvSpPr>
            <p:cNvPr id="86" name="Oval 17"/>
            <p:cNvSpPr>
              <a:spLocks noChangeArrowheads="1"/>
            </p:cNvSpPr>
            <p:nvPr/>
          </p:nvSpPr>
          <p:spPr bwMode="auto">
            <a:xfrm>
              <a:off x="2835" y="3529"/>
              <a:ext cx="205" cy="202"/>
            </a:xfrm>
            <a:prstGeom prst="ellipse">
              <a:avLst/>
            </a:prstGeom>
            <a:solidFill>
              <a:schemeClr val="accent1"/>
            </a:solidFill>
            <a:ln w="9525">
              <a:solidFill>
                <a:schemeClr val="tx1"/>
              </a:solidFill>
              <a:round/>
              <a:headEnd/>
              <a:tailEnd/>
            </a:ln>
          </p:spPr>
          <p:txBody>
            <a:bodyPr wrap="none" anchor="ctr"/>
            <a:lstStyle/>
            <a:p>
              <a:pPr>
                <a:defRPr/>
              </a:pPr>
              <a:endParaRPr lang="tr-TR">
                <a:latin typeface="+mn-lt"/>
              </a:endParaRPr>
            </a:p>
          </p:txBody>
        </p:sp>
        <p:sp>
          <p:nvSpPr>
            <p:cNvPr id="87" name="Oval 18"/>
            <p:cNvSpPr>
              <a:spLocks noChangeArrowheads="1"/>
            </p:cNvSpPr>
            <p:nvPr/>
          </p:nvSpPr>
          <p:spPr bwMode="auto">
            <a:xfrm>
              <a:off x="2835" y="3893"/>
              <a:ext cx="205" cy="201"/>
            </a:xfrm>
            <a:prstGeom prst="ellipse">
              <a:avLst/>
            </a:prstGeom>
            <a:solidFill>
              <a:schemeClr val="accent1"/>
            </a:solidFill>
            <a:ln w="9525">
              <a:solidFill>
                <a:schemeClr val="tx1"/>
              </a:solidFill>
              <a:round/>
              <a:headEnd/>
              <a:tailEnd/>
            </a:ln>
          </p:spPr>
          <p:txBody>
            <a:bodyPr wrap="none" anchor="ctr"/>
            <a:lstStyle/>
            <a:p>
              <a:pPr algn="ctr">
                <a:defRPr/>
              </a:pPr>
              <a:endParaRPr lang="tr-TR">
                <a:latin typeface="+mn-lt"/>
              </a:endParaRPr>
            </a:p>
          </p:txBody>
        </p:sp>
        <p:sp>
          <p:nvSpPr>
            <p:cNvPr id="88" name="Oval 19"/>
            <p:cNvSpPr>
              <a:spLocks noChangeArrowheads="1"/>
            </p:cNvSpPr>
            <p:nvPr/>
          </p:nvSpPr>
          <p:spPr bwMode="auto">
            <a:xfrm>
              <a:off x="2835" y="2800"/>
              <a:ext cx="205" cy="202"/>
            </a:xfrm>
            <a:prstGeom prst="ellipse">
              <a:avLst/>
            </a:prstGeom>
            <a:solidFill>
              <a:schemeClr val="accent1"/>
            </a:solidFill>
            <a:ln w="9525">
              <a:solidFill>
                <a:schemeClr val="tx1"/>
              </a:solidFill>
              <a:round/>
              <a:headEnd/>
              <a:tailEnd/>
            </a:ln>
          </p:spPr>
          <p:txBody>
            <a:bodyPr wrap="none" anchor="ctr"/>
            <a:lstStyle/>
            <a:p>
              <a:pPr algn="ctr">
                <a:defRPr/>
              </a:pPr>
              <a:endParaRPr lang="tr-TR">
                <a:latin typeface="+mn-lt"/>
              </a:endParaRPr>
            </a:p>
          </p:txBody>
        </p:sp>
        <p:sp>
          <p:nvSpPr>
            <p:cNvPr id="89" name="Oval 20"/>
            <p:cNvSpPr>
              <a:spLocks noChangeArrowheads="1"/>
            </p:cNvSpPr>
            <p:nvPr/>
          </p:nvSpPr>
          <p:spPr bwMode="auto">
            <a:xfrm>
              <a:off x="3531" y="2963"/>
              <a:ext cx="205" cy="201"/>
            </a:xfrm>
            <a:prstGeom prst="ellipse">
              <a:avLst/>
            </a:prstGeom>
            <a:solidFill>
              <a:schemeClr val="accent1"/>
            </a:solidFill>
            <a:ln w="9525">
              <a:solidFill>
                <a:schemeClr val="tx1"/>
              </a:solidFill>
              <a:round/>
              <a:headEnd/>
              <a:tailEnd/>
            </a:ln>
          </p:spPr>
          <p:txBody>
            <a:bodyPr wrap="none" anchor="ctr"/>
            <a:lstStyle/>
            <a:p>
              <a:pPr>
                <a:defRPr/>
              </a:pPr>
              <a:endParaRPr lang="tr-TR">
                <a:latin typeface="+mn-lt"/>
              </a:endParaRPr>
            </a:p>
          </p:txBody>
        </p:sp>
        <p:sp>
          <p:nvSpPr>
            <p:cNvPr id="90" name="Oval 21"/>
            <p:cNvSpPr>
              <a:spLocks noChangeArrowheads="1"/>
            </p:cNvSpPr>
            <p:nvPr/>
          </p:nvSpPr>
          <p:spPr bwMode="auto">
            <a:xfrm>
              <a:off x="3531" y="3326"/>
              <a:ext cx="205" cy="202"/>
            </a:xfrm>
            <a:prstGeom prst="ellipse">
              <a:avLst/>
            </a:prstGeom>
            <a:solidFill>
              <a:schemeClr val="accent1"/>
            </a:solidFill>
            <a:ln w="9525">
              <a:solidFill>
                <a:schemeClr val="tx1"/>
              </a:solidFill>
              <a:round/>
              <a:headEnd/>
              <a:tailEnd/>
            </a:ln>
          </p:spPr>
          <p:txBody>
            <a:bodyPr wrap="none" anchor="ctr"/>
            <a:lstStyle/>
            <a:p>
              <a:pPr>
                <a:defRPr/>
              </a:pPr>
              <a:endParaRPr lang="tr-TR">
                <a:latin typeface="+mn-lt"/>
              </a:endParaRPr>
            </a:p>
          </p:txBody>
        </p:sp>
        <p:sp>
          <p:nvSpPr>
            <p:cNvPr id="91" name="Oval 22"/>
            <p:cNvSpPr>
              <a:spLocks noChangeArrowheads="1"/>
            </p:cNvSpPr>
            <p:nvPr/>
          </p:nvSpPr>
          <p:spPr bwMode="auto">
            <a:xfrm>
              <a:off x="3531" y="3690"/>
              <a:ext cx="205" cy="202"/>
            </a:xfrm>
            <a:prstGeom prst="ellipse">
              <a:avLst/>
            </a:prstGeom>
            <a:solidFill>
              <a:schemeClr val="accent1"/>
            </a:solidFill>
            <a:ln w="9525">
              <a:solidFill>
                <a:schemeClr val="tx1"/>
              </a:solidFill>
              <a:round/>
              <a:headEnd/>
              <a:tailEnd/>
            </a:ln>
          </p:spPr>
          <p:txBody>
            <a:bodyPr wrap="none" anchor="ctr"/>
            <a:lstStyle/>
            <a:p>
              <a:pPr>
                <a:defRPr/>
              </a:pPr>
              <a:endParaRPr lang="tr-TR">
                <a:latin typeface="+mn-lt"/>
              </a:endParaRPr>
            </a:p>
          </p:txBody>
        </p:sp>
        <p:sp>
          <p:nvSpPr>
            <p:cNvPr id="92" name="Oval 23"/>
            <p:cNvSpPr>
              <a:spLocks noChangeArrowheads="1"/>
            </p:cNvSpPr>
            <p:nvPr/>
          </p:nvSpPr>
          <p:spPr bwMode="auto">
            <a:xfrm>
              <a:off x="4228" y="3124"/>
              <a:ext cx="204" cy="202"/>
            </a:xfrm>
            <a:prstGeom prst="ellipse">
              <a:avLst/>
            </a:prstGeom>
            <a:solidFill>
              <a:schemeClr val="accent1"/>
            </a:solidFill>
            <a:ln w="9525">
              <a:solidFill>
                <a:schemeClr val="tx1"/>
              </a:solidFill>
              <a:round/>
              <a:headEnd/>
              <a:tailEnd/>
            </a:ln>
          </p:spPr>
          <p:txBody>
            <a:bodyPr wrap="none" anchor="ctr"/>
            <a:lstStyle/>
            <a:p>
              <a:pPr algn="ctr">
                <a:defRPr/>
              </a:pPr>
              <a:endParaRPr lang="tr-TR">
                <a:latin typeface="+mn-lt"/>
              </a:endParaRPr>
            </a:p>
          </p:txBody>
        </p:sp>
        <p:sp>
          <p:nvSpPr>
            <p:cNvPr id="93" name="Oval 24"/>
            <p:cNvSpPr>
              <a:spLocks noChangeArrowheads="1"/>
            </p:cNvSpPr>
            <p:nvPr/>
          </p:nvSpPr>
          <p:spPr bwMode="auto">
            <a:xfrm>
              <a:off x="4228" y="3489"/>
              <a:ext cx="204" cy="201"/>
            </a:xfrm>
            <a:prstGeom prst="ellipse">
              <a:avLst/>
            </a:prstGeom>
            <a:solidFill>
              <a:schemeClr val="accent1"/>
            </a:solidFill>
            <a:ln w="9525">
              <a:solidFill>
                <a:schemeClr val="tx1"/>
              </a:solidFill>
              <a:round/>
              <a:headEnd/>
              <a:tailEnd/>
            </a:ln>
          </p:spPr>
          <p:txBody>
            <a:bodyPr wrap="none" anchor="ctr"/>
            <a:lstStyle/>
            <a:p>
              <a:pPr algn="ctr">
                <a:defRPr/>
              </a:pPr>
              <a:endParaRPr lang="tr-TR">
                <a:latin typeface="+mn-lt"/>
              </a:endParaRPr>
            </a:p>
          </p:txBody>
        </p:sp>
        <p:sp>
          <p:nvSpPr>
            <p:cNvPr id="94" name="Line 25"/>
            <p:cNvSpPr>
              <a:spLocks noChangeShapeType="1"/>
            </p:cNvSpPr>
            <p:nvPr/>
          </p:nvSpPr>
          <p:spPr bwMode="auto">
            <a:xfrm>
              <a:off x="3040" y="2922"/>
              <a:ext cx="491" cy="122"/>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95" name="Line 26"/>
            <p:cNvSpPr>
              <a:spLocks noChangeShapeType="1"/>
            </p:cNvSpPr>
            <p:nvPr/>
          </p:nvSpPr>
          <p:spPr bwMode="auto">
            <a:xfrm>
              <a:off x="3040" y="2922"/>
              <a:ext cx="491" cy="48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96" name="Line 27"/>
            <p:cNvSpPr>
              <a:spLocks noChangeShapeType="1"/>
            </p:cNvSpPr>
            <p:nvPr/>
          </p:nvSpPr>
          <p:spPr bwMode="auto">
            <a:xfrm>
              <a:off x="3040" y="2922"/>
              <a:ext cx="491" cy="809"/>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97" name="Line 28"/>
            <p:cNvSpPr>
              <a:spLocks noChangeShapeType="1"/>
            </p:cNvSpPr>
            <p:nvPr/>
          </p:nvSpPr>
          <p:spPr bwMode="auto">
            <a:xfrm flipV="1">
              <a:off x="3040" y="3044"/>
              <a:ext cx="491" cy="20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98" name="Line 29"/>
            <p:cNvSpPr>
              <a:spLocks noChangeShapeType="1"/>
            </p:cNvSpPr>
            <p:nvPr/>
          </p:nvSpPr>
          <p:spPr bwMode="auto">
            <a:xfrm>
              <a:off x="3040" y="3245"/>
              <a:ext cx="491" cy="16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99" name="Line 30"/>
            <p:cNvSpPr>
              <a:spLocks noChangeShapeType="1"/>
            </p:cNvSpPr>
            <p:nvPr/>
          </p:nvSpPr>
          <p:spPr bwMode="auto">
            <a:xfrm>
              <a:off x="3040" y="3245"/>
              <a:ext cx="491" cy="48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0" name="Line 31"/>
            <p:cNvSpPr>
              <a:spLocks noChangeShapeType="1"/>
            </p:cNvSpPr>
            <p:nvPr/>
          </p:nvSpPr>
          <p:spPr bwMode="auto">
            <a:xfrm flipV="1">
              <a:off x="3040" y="3044"/>
              <a:ext cx="491" cy="56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1" name="Line 32"/>
            <p:cNvSpPr>
              <a:spLocks noChangeShapeType="1"/>
            </p:cNvSpPr>
            <p:nvPr/>
          </p:nvSpPr>
          <p:spPr bwMode="auto">
            <a:xfrm flipV="1">
              <a:off x="3040" y="3408"/>
              <a:ext cx="491" cy="202"/>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2" name="Line 33"/>
            <p:cNvSpPr>
              <a:spLocks noChangeShapeType="1"/>
            </p:cNvSpPr>
            <p:nvPr/>
          </p:nvSpPr>
          <p:spPr bwMode="auto">
            <a:xfrm>
              <a:off x="3040" y="3610"/>
              <a:ext cx="491" cy="12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3" name="Line 34"/>
            <p:cNvSpPr>
              <a:spLocks noChangeShapeType="1"/>
            </p:cNvSpPr>
            <p:nvPr/>
          </p:nvSpPr>
          <p:spPr bwMode="auto">
            <a:xfrm flipV="1">
              <a:off x="3040" y="3044"/>
              <a:ext cx="491" cy="890"/>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4" name="Line 35"/>
            <p:cNvSpPr>
              <a:spLocks noChangeShapeType="1"/>
            </p:cNvSpPr>
            <p:nvPr/>
          </p:nvSpPr>
          <p:spPr bwMode="auto">
            <a:xfrm flipV="1">
              <a:off x="3040" y="3408"/>
              <a:ext cx="491" cy="526"/>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5" name="Line 36"/>
            <p:cNvSpPr>
              <a:spLocks noChangeShapeType="1"/>
            </p:cNvSpPr>
            <p:nvPr/>
          </p:nvSpPr>
          <p:spPr bwMode="auto">
            <a:xfrm flipV="1">
              <a:off x="3040" y="3731"/>
              <a:ext cx="491" cy="20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6" name="Line 37"/>
            <p:cNvSpPr>
              <a:spLocks noChangeShapeType="1"/>
            </p:cNvSpPr>
            <p:nvPr/>
          </p:nvSpPr>
          <p:spPr bwMode="auto">
            <a:xfrm>
              <a:off x="3736" y="3044"/>
              <a:ext cx="492" cy="16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7" name="Line 38"/>
            <p:cNvSpPr>
              <a:spLocks noChangeShapeType="1"/>
            </p:cNvSpPr>
            <p:nvPr/>
          </p:nvSpPr>
          <p:spPr bwMode="auto">
            <a:xfrm>
              <a:off x="3736" y="3044"/>
              <a:ext cx="492" cy="525"/>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8" name="Line 39"/>
            <p:cNvSpPr>
              <a:spLocks noChangeShapeType="1"/>
            </p:cNvSpPr>
            <p:nvPr/>
          </p:nvSpPr>
          <p:spPr bwMode="auto">
            <a:xfrm flipV="1">
              <a:off x="3736" y="3205"/>
              <a:ext cx="492" cy="20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09" name="Line 40"/>
            <p:cNvSpPr>
              <a:spLocks noChangeShapeType="1"/>
            </p:cNvSpPr>
            <p:nvPr/>
          </p:nvSpPr>
          <p:spPr bwMode="auto">
            <a:xfrm>
              <a:off x="3736" y="3408"/>
              <a:ext cx="492" cy="161"/>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10" name="Line 41"/>
            <p:cNvSpPr>
              <a:spLocks noChangeShapeType="1"/>
            </p:cNvSpPr>
            <p:nvPr/>
          </p:nvSpPr>
          <p:spPr bwMode="auto">
            <a:xfrm flipV="1">
              <a:off x="3736" y="3205"/>
              <a:ext cx="492" cy="607"/>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11" name="Line 42"/>
            <p:cNvSpPr>
              <a:spLocks noChangeShapeType="1"/>
            </p:cNvSpPr>
            <p:nvPr/>
          </p:nvSpPr>
          <p:spPr bwMode="auto">
            <a:xfrm flipV="1">
              <a:off x="3736" y="3569"/>
              <a:ext cx="492" cy="243"/>
            </a:xfrm>
            <a:prstGeom prst="line">
              <a:avLst/>
            </a:prstGeom>
            <a:noFill/>
            <a:ln w="9525">
              <a:solidFill>
                <a:schemeClr val="tx1"/>
              </a:solidFill>
              <a:round/>
              <a:headEnd/>
              <a:tailEnd type="triangle" w="med" len="med"/>
            </a:ln>
            <a:effectLst>
              <a:outerShdw dist="35921" dir="2700000" algn="ctr" rotWithShape="0">
                <a:schemeClr val="bg2">
                  <a:alpha val="50000"/>
                </a:schemeClr>
              </a:outerShdw>
            </a:effectLst>
          </p:spPr>
          <p:txBody>
            <a:bodyPr/>
            <a:lstStyle/>
            <a:p>
              <a:pPr>
                <a:defRPr/>
              </a:pPr>
              <a:endParaRPr lang="tr-TR">
                <a:latin typeface="+mn-lt"/>
              </a:endParaRPr>
            </a:p>
          </p:txBody>
        </p:sp>
        <p:sp>
          <p:nvSpPr>
            <p:cNvPr id="112" name="Text Box 43"/>
            <p:cNvSpPr txBox="1">
              <a:spLocks noChangeArrowheads="1"/>
            </p:cNvSpPr>
            <p:nvPr/>
          </p:nvSpPr>
          <p:spPr bwMode="auto">
            <a:xfrm>
              <a:off x="2861" y="2885"/>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3" name="Text Box 44"/>
            <p:cNvSpPr txBox="1">
              <a:spLocks noChangeArrowheads="1"/>
            </p:cNvSpPr>
            <p:nvPr/>
          </p:nvSpPr>
          <p:spPr bwMode="auto">
            <a:xfrm>
              <a:off x="2861" y="2967"/>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4" name="Text Box 45"/>
            <p:cNvSpPr txBox="1">
              <a:spLocks noChangeArrowheads="1"/>
            </p:cNvSpPr>
            <p:nvPr/>
          </p:nvSpPr>
          <p:spPr bwMode="auto">
            <a:xfrm>
              <a:off x="2861" y="3246"/>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5" name="Text Box 46"/>
            <p:cNvSpPr txBox="1">
              <a:spLocks noChangeArrowheads="1"/>
            </p:cNvSpPr>
            <p:nvPr/>
          </p:nvSpPr>
          <p:spPr bwMode="auto">
            <a:xfrm>
              <a:off x="2861" y="3327"/>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6" name="Text Box 47"/>
            <p:cNvSpPr txBox="1">
              <a:spLocks noChangeArrowheads="1"/>
            </p:cNvSpPr>
            <p:nvPr/>
          </p:nvSpPr>
          <p:spPr bwMode="auto">
            <a:xfrm>
              <a:off x="2861" y="361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7" name="Text Box 48"/>
            <p:cNvSpPr txBox="1">
              <a:spLocks noChangeArrowheads="1"/>
            </p:cNvSpPr>
            <p:nvPr/>
          </p:nvSpPr>
          <p:spPr bwMode="auto">
            <a:xfrm>
              <a:off x="2861" y="369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8" name="Text Box 49"/>
            <p:cNvSpPr txBox="1">
              <a:spLocks noChangeArrowheads="1"/>
            </p:cNvSpPr>
            <p:nvPr/>
          </p:nvSpPr>
          <p:spPr bwMode="auto">
            <a:xfrm>
              <a:off x="3556" y="3048"/>
              <a:ext cx="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19" name="Text Box 50"/>
            <p:cNvSpPr txBox="1">
              <a:spLocks noChangeArrowheads="1"/>
            </p:cNvSpPr>
            <p:nvPr/>
          </p:nvSpPr>
          <p:spPr bwMode="auto">
            <a:xfrm>
              <a:off x="3556" y="3129"/>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20" name="Text Box 51"/>
            <p:cNvSpPr txBox="1">
              <a:spLocks noChangeArrowheads="1"/>
            </p:cNvSpPr>
            <p:nvPr/>
          </p:nvSpPr>
          <p:spPr bwMode="auto">
            <a:xfrm>
              <a:off x="3560" y="340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21" name="Text Box 52"/>
            <p:cNvSpPr txBox="1">
              <a:spLocks noChangeArrowheads="1"/>
            </p:cNvSpPr>
            <p:nvPr/>
          </p:nvSpPr>
          <p:spPr bwMode="auto">
            <a:xfrm>
              <a:off x="3560" y="348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22" name="Text Box 53"/>
            <p:cNvSpPr txBox="1">
              <a:spLocks noChangeArrowheads="1"/>
            </p:cNvSpPr>
            <p:nvPr/>
          </p:nvSpPr>
          <p:spPr bwMode="auto">
            <a:xfrm>
              <a:off x="4252" y="3210"/>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sp>
          <p:nvSpPr>
            <p:cNvPr id="123" name="Text Box 54"/>
            <p:cNvSpPr txBox="1">
              <a:spLocks noChangeArrowheads="1"/>
            </p:cNvSpPr>
            <p:nvPr/>
          </p:nvSpPr>
          <p:spPr bwMode="auto">
            <a:xfrm>
              <a:off x="4252" y="3291"/>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a:latin typeface="+mn-lt"/>
                </a:rPr>
                <a:t>.</a:t>
              </a:r>
            </a:p>
          </p:txBody>
        </p:sp>
      </p:grpSp>
      <p:sp>
        <p:nvSpPr>
          <p:cNvPr id="124" name="Oval 58"/>
          <p:cNvSpPr>
            <a:spLocks noChangeArrowheads="1"/>
          </p:cNvSpPr>
          <p:nvPr/>
        </p:nvSpPr>
        <p:spPr bwMode="auto">
          <a:xfrm>
            <a:off x="1998663" y="2468563"/>
            <a:ext cx="792162" cy="790575"/>
          </a:xfrm>
          <a:prstGeom prst="ellipse">
            <a:avLst/>
          </a:prstGeom>
          <a:solidFill>
            <a:srgbClr val="66FFCC">
              <a:alpha val="45097"/>
            </a:srgbClr>
          </a:solidFill>
          <a:ln w="9525">
            <a:solidFill>
              <a:schemeClr val="tx1"/>
            </a:solidFill>
            <a:prstDash val="lgDash"/>
            <a:round/>
            <a:headEnd/>
            <a:tailEnd/>
          </a:ln>
        </p:spPr>
        <p:txBody>
          <a:bodyPr wrap="none" anchor="ctr"/>
          <a:lstStyle/>
          <a:p>
            <a:pPr>
              <a:defRPr/>
            </a:pPr>
            <a:endParaRPr lang="tr-TR">
              <a:latin typeface="+mn-lt"/>
            </a:endParaRPr>
          </a:p>
        </p:txBody>
      </p:sp>
      <p:sp>
        <p:nvSpPr>
          <p:cNvPr id="125" name="AutoShape 60"/>
          <p:cNvSpPr>
            <a:spLocks noChangeArrowheads="1"/>
          </p:cNvSpPr>
          <p:nvPr/>
        </p:nvSpPr>
        <p:spPr bwMode="auto">
          <a:xfrm rot="16200000">
            <a:off x="1570037" y="2682876"/>
            <a:ext cx="360363" cy="360362"/>
          </a:xfrm>
          <a:prstGeom prst="upArrow">
            <a:avLst>
              <a:gd name="adj1" fmla="val 50000"/>
              <a:gd name="adj2" fmla="val 25000"/>
            </a:avLst>
          </a:prstGeom>
          <a:solidFill>
            <a:srgbClr val="66FFCC">
              <a:alpha val="45097"/>
            </a:srgbClr>
          </a:solidFill>
          <a:ln w="9525">
            <a:solidFill>
              <a:schemeClr val="tx1"/>
            </a:solidFill>
            <a:miter lim="800000"/>
            <a:headEnd/>
            <a:tailEnd/>
          </a:ln>
        </p:spPr>
        <p:txBody>
          <a:bodyPr wrap="none" anchor="ctr"/>
          <a:lstStyle/>
          <a:p>
            <a:pPr>
              <a:defRPr/>
            </a:pPr>
            <a:endParaRPr lang="tr-TR">
              <a:latin typeface="+mn-lt"/>
            </a:endParaRPr>
          </a:p>
        </p:txBody>
      </p:sp>
      <p:sp>
        <p:nvSpPr>
          <p:cNvPr id="126" name="54 Metin kutusu"/>
          <p:cNvSpPr txBox="1">
            <a:spLocks noChangeArrowheads="1"/>
          </p:cNvSpPr>
          <p:nvPr/>
        </p:nvSpPr>
        <p:spPr bwMode="auto">
          <a:xfrm>
            <a:off x="784225" y="2670175"/>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dirty="0">
                <a:latin typeface="+mn-lt"/>
              </a:rPr>
              <a:t>YSH</a:t>
            </a:r>
          </a:p>
        </p:txBody>
      </p:sp>
      <p:pic>
        <p:nvPicPr>
          <p:cNvPr id="127" name="Picture 28" descr="Picture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65750" y="1866900"/>
            <a:ext cx="345281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Düz Ok Bağlayıcısı 2"/>
          <p:cNvCxnSpPr/>
          <p:nvPr/>
        </p:nvCxnSpPr>
        <p:spPr>
          <a:xfrm flipH="1">
            <a:off x="2627313" y="3433763"/>
            <a:ext cx="4464050" cy="12906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6" name="Picture 28" descr="Picture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6863" y="3929063"/>
            <a:ext cx="2205037"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9 Metin kutusu"/>
          <p:cNvSpPr txBox="1">
            <a:spLocks noChangeArrowheads="1"/>
          </p:cNvSpPr>
          <p:nvPr/>
        </p:nvSpPr>
        <p:spPr bwMode="auto">
          <a:xfrm>
            <a:off x="1011238" y="6000750"/>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dirty="0">
                <a:latin typeface="+mn-lt"/>
              </a:rPr>
              <a:t>BSH</a:t>
            </a:r>
          </a:p>
        </p:txBody>
      </p:sp>
      <p:sp>
        <p:nvSpPr>
          <p:cNvPr id="138" name="AutoShape 60"/>
          <p:cNvSpPr>
            <a:spLocks noChangeArrowheads="1"/>
          </p:cNvSpPr>
          <p:nvPr/>
        </p:nvSpPr>
        <p:spPr bwMode="auto">
          <a:xfrm rot="16200000" flipV="1">
            <a:off x="3559969" y="4198144"/>
            <a:ext cx="360363" cy="2028825"/>
          </a:xfrm>
          <a:prstGeom prst="upArrow">
            <a:avLst>
              <a:gd name="adj1" fmla="val 50000"/>
              <a:gd name="adj2" fmla="val 25022"/>
            </a:avLst>
          </a:prstGeom>
          <a:solidFill>
            <a:srgbClr val="002060"/>
          </a:solidFill>
          <a:ln w="9525">
            <a:solidFill>
              <a:schemeClr val="tx1"/>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139" name="14 Metin kutusu"/>
          <p:cNvSpPr txBox="1">
            <a:spLocks noChangeArrowheads="1"/>
          </p:cNvSpPr>
          <p:nvPr/>
        </p:nvSpPr>
        <p:spPr bwMode="auto">
          <a:xfrm>
            <a:off x="6286500" y="6105525"/>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dirty="0">
                <a:latin typeface="+mn-lt"/>
              </a:rPr>
              <a:t>YSH</a:t>
            </a:r>
          </a:p>
        </p:txBody>
      </p:sp>
      <p:grpSp>
        <p:nvGrpSpPr>
          <p:cNvPr id="140" name="16 Grup"/>
          <p:cNvGrpSpPr>
            <a:grpSpLocks/>
          </p:cNvGrpSpPr>
          <p:nvPr/>
        </p:nvGrpSpPr>
        <p:grpSpPr bwMode="auto">
          <a:xfrm>
            <a:off x="5072063" y="4462463"/>
            <a:ext cx="3041650" cy="1500187"/>
            <a:chOff x="4786314" y="4357694"/>
            <a:chExt cx="3041562" cy="1500198"/>
          </a:xfrm>
        </p:grpSpPr>
        <p:pic>
          <p:nvPicPr>
            <p:cNvPr id="28689" name="Picture 59"/>
            <p:cNvPicPr>
              <a:picLocks noChangeAspect="1" noChangeArrowheads="1"/>
            </p:cNvPicPr>
            <p:nvPr/>
          </p:nvPicPr>
          <p:blipFill>
            <a:blip r:embed="rId4" cstate="screen">
              <a:extLst>
                <a:ext uri="{28A0092B-C50C-407E-A947-70E740481C1C}">
                  <a14:useLocalDpi xmlns:a14="http://schemas.microsoft.com/office/drawing/2010/main"/>
                </a:ext>
              </a:extLst>
            </a:blip>
            <a:srcRect l="14120" t="20930" b="30232"/>
            <a:stretch>
              <a:fillRect/>
            </a:stretch>
          </p:blipFill>
          <p:spPr bwMode="auto">
            <a:xfrm>
              <a:off x="4786314" y="4357694"/>
              <a:ext cx="3041562"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15 Dikdörtgen"/>
            <p:cNvSpPr/>
            <p:nvPr/>
          </p:nvSpPr>
          <p:spPr>
            <a:xfrm>
              <a:off x="6072152" y="4357694"/>
              <a:ext cx="500048"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900" decel="100000" fill="hold"/>
                                        <p:tgtEl>
                                          <p:spTgt spid="8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1000"/>
                                        <p:tgtEl>
                                          <p:spTgt spid="1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childTnLst>
                                </p:cTn>
                              </p:par>
                            </p:childTnLst>
                          </p:cTn>
                        </p:par>
                        <p:par>
                          <p:cTn id="18" fill="hold" nodeType="afterGroup">
                            <p:stCondLst>
                              <p:cond delay="2000"/>
                            </p:stCondLst>
                            <p:childTnLst>
                              <p:par>
                                <p:cTn id="19" presetID="9" presetClass="entr" presetSubtype="0" fill="hold" grpId="0" nodeType="after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dissolve">
                                      <p:cBhvr>
                                        <p:cTn id="21" dur="500"/>
                                        <p:tgtEl>
                                          <p:spTgt spid="12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7" presetClass="entr" presetSubtype="0" fill="hold" nodeType="click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anim calcmode="lin" valueType="num">
                                      <p:cBhvr>
                                        <p:cTn id="27" dur="500" fill="hold"/>
                                        <p:tgtEl>
                                          <p:spTgt spid="127"/>
                                        </p:tgtEl>
                                        <p:attrNameLst>
                                          <p:attrName>ppt_x</p:attrName>
                                        </p:attrNameLst>
                                      </p:cBhvr>
                                      <p:tavLst>
                                        <p:tav tm="0">
                                          <p:val>
                                            <p:strVal val="#ppt_x"/>
                                          </p:val>
                                        </p:tav>
                                        <p:tav tm="100000">
                                          <p:val>
                                            <p:strVal val="#ppt_x"/>
                                          </p:val>
                                        </p:tav>
                                      </p:tavLst>
                                    </p:anim>
                                    <p:anim calcmode="lin" valueType="num">
                                      <p:cBhvr>
                                        <p:cTn id="28" dur="450" decel="100000" fill="hold"/>
                                        <p:tgtEl>
                                          <p:spTgt spid="127"/>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127"/>
                                        </p:tgtEl>
                                        <p:attrNameLst>
                                          <p:attrName>ppt_y</p:attrName>
                                        </p:attrNameLst>
                                      </p:cBhvr>
                                      <p:tavLst>
                                        <p:tav tm="0">
                                          <p:val>
                                            <p:strVal val="#ppt_y-.03"/>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nodeType="afterGroup">
                            <p:stCondLst>
                              <p:cond delay="500"/>
                            </p:stCondLst>
                            <p:childTnLst>
                              <p:par>
                                <p:cTn id="36" presetID="37" presetClass="entr" presetSubtype="0" fill="hold"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fade">
                                      <p:cBhvr>
                                        <p:cTn id="38" dur="500"/>
                                        <p:tgtEl>
                                          <p:spTgt spid="136"/>
                                        </p:tgtEl>
                                      </p:cBhvr>
                                    </p:animEffect>
                                    <p:anim calcmode="lin" valueType="num">
                                      <p:cBhvr>
                                        <p:cTn id="39" dur="500" fill="hold"/>
                                        <p:tgtEl>
                                          <p:spTgt spid="136"/>
                                        </p:tgtEl>
                                        <p:attrNameLst>
                                          <p:attrName>ppt_x</p:attrName>
                                        </p:attrNameLst>
                                      </p:cBhvr>
                                      <p:tavLst>
                                        <p:tav tm="0">
                                          <p:val>
                                            <p:strVal val="#ppt_x"/>
                                          </p:val>
                                        </p:tav>
                                        <p:tav tm="100000">
                                          <p:val>
                                            <p:strVal val="#ppt_x"/>
                                          </p:val>
                                        </p:tav>
                                      </p:tavLst>
                                    </p:anim>
                                    <p:anim calcmode="lin" valueType="num">
                                      <p:cBhvr>
                                        <p:cTn id="40" dur="450" decel="100000" fill="hold"/>
                                        <p:tgtEl>
                                          <p:spTgt spid="136"/>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136"/>
                                        </p:tgtEl>
                                        <p:attrNameLst>
                                          <p:attrName>ppt_y</p:attrName>
                                        </p:attrNameLst>
                                      </p:cBhvr>
                                      <p:tavLst>
                                        <p:tav tm="0">
                                          <p:val>
                                            <p:strVal val="#ppt_y-.03"/>
                                          </p:val>
                                        </p:tav>
                                        <p:tav tm="100000">
                                          <p:val>
                                            <p:strVal val="#ppt_y"/>
                                          </p:val>
                                        </p:tav>
                                      </p:tavLst>
                                    </p:anim>
                                  </p:childTnLst>
                                </p:cTn>
                              </p:par>
                            </p:childTnLst>
                          </p:cTn>
                        </p:par>
                        <p:par>
                          <p:cTn id="42" fill="hold" nodeType="afterGroup">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dissolve">
                                      <p:cBhvr>
                                        <p:cTn id="45" dur="500"/>
                                        <p:tgtEl>
                                          <p:spTgt spid="137"/>
                                        </p:tgtEl>
                                      </p:cBhvr>
                                    </p:animEffect>
                                  </p:childTnLst>
                                </p:cTn>
                              </p:par>
                            </p:childTnLst>
                          </p:cTn>
                        </p:par>
                        <p:par>
                          <p:cTn id="46" fill="hold" nodeType="afterGroup">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1000"/>
                                        <p:tgtEl>
                                          <p:spTgt spid="138"/>
                                        </p:tgtEl>
                                      </p:cBhvr>
                                    </p:animEffect>
                                  </p:childTnLst>
                                </p:cTn>
                              </p:par>
                            </p:childTnLst>
                          </p:cTn>
                        </p:par>
                        <p:par>
                          <p:cTn id="50" fill="hold" nodeType="afterGroup">
                            <p:stCondLst>
                              <p:cond delay="2500"/>
                            </p:stCondLst>
                            <p:childTnLst>
                              <p:par>
                                <p:cTn id="51" presetID="37" presetClass="entr" presetSubtype="0" fill="hold" nodeType="after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fade">
                                      <p:cBhvr>
                                        <p:cTn id="53" dur="500"/>
                                        <p:tgtEl>
                                          <p:spTgt spid="140"/>
                                        </p:tgtEl>
                                      </p:cBhvr>
                                    </p:animEffect>
                                    <p:anim calcmode="lin" valueType="num">
                                      <p:cBhvr>
                                        <p:cTn id="54" dur="500" fill="hold"/>
                                        <p:tgtEl>
                                          <p:spTgt spid="140"/>
                                        </p:tgtEl>
                                        <p:attrNameLst>
                                          <p:attrName>ppt_x</p:attrName>
                                        </p:attrNameLst>
                                      </p:cBhvr>
                                      <p:tavLst>
                                        <p:tav tm="0">
                                          <p:val>
                                            <p:strVal val="#ppt_x"/>
                                          </p:val>
                                        </p:tav>
                                        <p:tav tm="100000">
                                          <p:val>
                                            <p:strVal val="#ppt_x"/>
                                          </p:val>
                                        </p:tav>
                                      </p:tavLst>
                                    </p:anim>
                                    <p:anim calcmode="lin" valueType="num">
                                      <p:cBhvr>
                                        <p:cTn id="55" dur="450" decel="100000" fill="hold"/>
                                        <p:tgtEl>
                                          <p:spTgt spid="140"/>
                                        </p:tgtEl>
                                        <p:attrNameLst>
                                          <p:attrName>ppt_y</p:attrName>
                                        </p:attrNameLst>
                                      </p:cBhvr>
                                      <p:tavLst>
                                        <p:tav tm="0">
                                          <p:val>
                                            <p:strVal val="#ppt_y+1"/>
                                          </p:val>
                                        </p:tav>
                                        <p:tav tm="100000">
                                          <p:val>
                                            <p:strVal val="#ppt_y-.03"/>
                                          </p:val>
                                        </p:tav>
                                      </p:tavLst>
                                    </p:anim>
                                    <p:anim calcmode="lin" valueType="num">
                                      <p:cBhvr>
                                        <p:cTn id="56" dur="50" accel="100000" fill="hold">
                                          <p:stCondLst>
                                            <p:cond delay="450"/>
                                          </p:stCondLst>
                                        </p:cTn>
                                        <p:tgtEl>
                                          <p:spTgt spid="140"/>
                                        </p:tgtEl>
                                        <p:attrNameLst>
                                          <p:attrName>ppt_y</p:attrName>
                                        </p:attrNameLst>
                                      </p:cBhvr>
                                      <p:tavLst>
                                        <p:tav tm="0">
                                          <p:val>
                                            <p:strVal val="#ppt_y-.03"/>
                                          </p:val>
                                        </p:tav>
                                        <p:tav tm="100000">
                                          <p:val>
                                            <p:strVal val="#ppt_y"/>
                                          </p:val>
                                        </p:tav>
                                      </p:tavLst>
                                    </p:anim>
                                  </p:childTnLst>
                                </p:cTn>
                              </p:par>
                            </p:childTnLst>
                          </p:cTn>
                        </p:par>
                        <p:par>
                          <p:cTn id="57" fill="hold" nodeType="afterGroup">
                            <p:stCondLst>
                              <p:cond delay="3000"/>
                            </p:stCondLst>
                            <p:childTnLst>
                              <p:par>
                                <p:cTn id="58" presetID="9" presetClass="entr" presetSubtype="0" fill="hold" grpId="0" nodeType="after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dissolve">
                                      <p:cBhvr>
                                        <p:cTn id="60"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p:bldP spid="137" grpId="0"/>
      <p:bldP spid="138" grpId="0" animBg="1"/>
      <p:bldP spid="1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9701"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Sinir Hücresi</a:t>
            </a:r>
          </a:p>
        </p:txBody>
      </p:sp>
      <p:pic>
        <p:nvPicPr>
          <p:cNvPr id="29702" name="Picture 28" descr="Picture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6863" y="3929063"/>
            <a:ext cx="2205037"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9 Metin kutusu"/>
          <p:cNvSpPr txBox="1">
            <a:spLocks noChangeArrowheads="1"/>
          </p:cNvSpPr>
          <p:nvPr/>
        </p:nvSpPr>
        <p:spPr bwMode="auto">
          <a:xfrm>
            <a:off x="1011238" y="6000750"/>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dirty="0">
                <a:latin typeface="+mn-lt"/>
              </a:rPr>
              <a:t>BSH</a:t>
            </a:r>
          </a:p>
        </p:txBody>
      </p:sp>
      <p:sp>
        <p:nvSpPr>
          <p:cNvPr id="29704" name="AutoShape 60"/>
          <p:cNvSpPr>
            <a:spLocks noChangeArrowheads="1"/>
          </p:cNvSpPr>
          <p:nvPr/>
        </p:nvSpPr>
        <p:spPr bwMode="auto">
          <a:xfrm rot="16200000" flipV="1">
            <a:off x="3559969" y="4198144"/>
            <a:ext cx="360363" cy="2028825"/>
          </a:xfrm>
          <a:prstGeom prst="upArrow">
            <a:avLst>
              <a:gd name="adj1" fmla="val 50000"/>
              <a:gd name="adj2" fmla="val 25022"/>
            </a:avLst>
          </a:prstGeom>
          <a:solidFill>
            <a:srgbClr val="002060"/>
          </a:solidFill>
          <a:ln w="9525">
            <a:solidFill>
              <a:schemeClr val="tx1"/>
            </a:solidFill>
            <a:miter lim="800000"/>
            <a:headEnd/>
            <a:tailEnd/>
          </a:ln>
        </p:spPr>
        <p:txBody>
          <a:bodyPr wrap="none"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tr-TR" altLang="tr-TR"/>
          </a:p>
        </p:txBody>
      </p:sp>
      <p:sp>
        <p:nvSpPr>
          <p:cNvPr id="139" name="14 Metin kutusu"/>
          <p:cNvSpPr txBox="1">
            <a:spLocks noChangeArrowheads="1"/>
          </p:cNvSpPr>
          <p:nvPr/>
        </p:nvSpPr>
        <p:spPr bwMode="auto">
          <a:xfrm>
            <a:off x="6286500" y="6105525"/>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b="1" dirty="0">
                <a:latin typeface="+mn-lt"/>
              </a:rPr>
              <a:t>YSH</a:t>
            </a:r>
          </a:p>
        </p:txBody>
      </p:sp>
      <p:grpSp>
        <p:nvGrpSpPr>
          <p:cNvPr id="29706" name="16 Grup"/>
          <p:cNvGrpSpPr>
            <a:grpSpLocks/>
          </p:cNvGrpSpPr>
          <p:nvPr/>
        </p:nvGrpSpPr>
        <p:grpSpPr bwMode="auto">
          <a:xfrm>
            <a:off x="5072063" y="4462463"/>
            <a:ext cx="3041650" cy="1500187"/>
            <a:chOff x="4786314" y="4357694"/>
            <a:chExt cx="3041562" cy="1500198"/>
          </a:xfrm>
        </p:grpSpPr>
        <p:pic>
          <p:nvPicPr>
            <p:cNvPr id="29727" name="Picture 59"/>
            <p:cNvPicPr>
              <a:picLocks noChangeAspect="1" noChangeArrowheads="1"/>
            </p:cNvPicPr>
            <p:nvPr/>
          </p:nvPicPr>
          <p:blipFill>
            <a:blip r:embed="rId3" cstate="screen">
              <a:extLst>
                <a:ext uri="{28A0092B-C50C-407E-A947-70E740481C1C}">
                  <a14:useLocalDpi xmlns:a14="http://schemas.microsoft.com/office/drawing/2010/main"/>
                </a:ext>
              </a:extLst>
            </a:blip>
            <a:srcRect l="14120" t="20930" b="30232"/>
            <a:stretch>
              <a:fillRect/>
            </a:stretch>
          </p:blipFill>
          <p:spPr bwMode="auto">
            <a:xfrm>
              <a:off x="4786314" y="4357694"/>
              <a:ext cx="3041562"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15 Dikdörtgen"/>
            <p:cNvSpPr/>
            <p:nvPr/>
          </p:nvSpPr>
          <p:spPr>
            <a:xfrm>
              <a:off x="6072152" y="4357694"/>
              <a:ext cx="500048"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grpSp>
      <p:graphicFrame>
        <p:nvGraphicFramePr>
          <p:cNvPr id="58" name="Group 4"/>
          <p:cNvGraphicFramePr>
            <a:graphicFrameLocks/>
          </p:cNvGraphicFramePr>
          <p:nvPr/>
        </p:nvGraphicFramePr>
        <p:xfrm>
          <a:off x="1692275" y="1844675"/>
          <a:ext cx="5897563" cy="1524000"/>
        </p:xfrm>
        <a:graphic>
          <a:graphicData uri="http://schemas.openxmlformats.org/drawingml/2006/table">
            <a:tbl>
              <a:tblPr>
                <a:tableStyleId>{793D81CF-94F2-401A-BA57-92F5A7B2D0C5}</a:tableStyleId>
              </a:tblPr>
              <a:tblGrid>
                <a:gridCol w="2943994">
                  <a:extLst>
                    <a:ext uri="{9D8B030D-6E8A-4147-A177-3AD203B41FA5}">
                      <a16:colId xmlns:a16="http://schemas.microsoft.com/office/drawing/2014/main" val="20000"/>
                    </a:ext>
                  </a:extLst>
                </a:gridCol>
                <a:gridCol w="2953569">
                  <a:extLst>
                    <a:ext uri="{9D8B030D-6E8A-4147-A177-3AD203B41FA5}">
                      <a16:colId xmlns:a16="http://schemas.microsoft.com/office/drawing/2014/main" val="20001"/>
                    </a:ext>
                  </a:extLst>
                </a:gridCol>
              </a:tblGrid>
              <a:tr h="30003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BSH</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YSH</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0037">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err="1">
                          <a:ln>
                            <a:noFill/>
                          </a:ln>
                          <a:effectLst/>
                        </a:rPr>
                        <a:t>Sinaps</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Ağırlık (</a:t>
                      </a:r>
                      <a:r>
                        <a:rPr kumimoji="0" lang="tr-TR" sz="1400" b="1" u="none" strike="noStrike" cap="none" normalizeH="0" baseline="0" dirty="0" err="1">
                          <a:ln>
                            <a:noFill/>
                          </a:ln>
                          <a:effectLst/>
                        </a:rPr>
                        <a:t>weight</a:t>
                      </a:r>
                      <a:r>
                        <a:rPr kumimoji="0" lang="tr-TR" sz="1400" b="1" u="none" strike="noStrike" cap="none" normalizeH="0" baseline="0" dirty="0">
                          <a:ln>
                            <a:noFill/>
                          </a:ln>
                          <a:effectLst/>
                        </a:rPr>
                        <a:t> - w), önceki çıkışlar</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0037">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Soma (Hücre Gövdesi), </a:t>
                      </a:r>
                      <a:r>
                        <a:rPr kumimoji="0" lang="tr-TR" sz="1400" b="1" u="none" strike="noStrike" cap="none" normalizeH="0" baseline="0" dirty="0" err="1">
                          <a:ln>
                            <a:noFill/>
                          </a:ln>
                          <a:effectLst/>
                        </a:rPr>
                        <a:t>Dendrit</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Toplama fonksiyonu</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0037">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Soma (Hücre Gövdesi)</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Aktivasyon fonksiyonu</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0037">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Akson</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tr-TR" sz="1400" b="1" u="none" strike="noStrike" cap="none" normalizeH="0" baseline="0" dirty="0">
                          <a:ln>
                            <a:noFill/>
                          </a:ln>
                          <a:effectLst/>
                        </a:rPr>
                        <a:t>Çıkış</a:t>
                      </a:r>
                      <a:endParaRPr kumimoji="0" lang="tr-TR" sz="1400" b="1" i="0" u="none" strike="noStrike" cap="none" normalizeH="0" baseline="0" dirty="0">
                        <a:ln>
                          <a:noFill/>
                        </a:ln>
                        <a:solidFill>
                          <a:schemeClr val="tx1"/>
                        </a:solidFill>
                        <a:effectLst/>
                        <a:latin typeface="+mn-lt"/>
                        <a:cs typeface="Arial" charset="0"/>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0725"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Sinir Hücresi</a:t>
            </a:r>
          </a:p>
        </p:txBody>
      </p:sp>
      <p:grpSp>
        <p:nvGrpSpPr>
          <p:cNvPr id="15" name="56 Grup"/>
          <p:cNvGrpSpPr>
            <a:grpSpLocks/>
          </p:cNvGrpSpPr>
          <p:nvPr/>
        </p:nvGrpSpPr>
        <p:grpSpPr bwMode="auto">
          <a:xfrm>
            <a:off x="430213" y="2032000"/>
            <a:ext cx="4275137" cy="3352800"/>
            <a:chOff x="2590784" y="2905116"/>
            <a:chExt cx="4274963" cy="3352800"/>
          </a:xfrm>
        </p:grpSpPr>
        <p:sp>
          <p:nvSpPr>
            <p:cNvPr id="16" name="Oval 20"/>
            <p:cNvSpPr>
              <a:spLocks noChangeArrowheads="1"/>
            </p:cNvSpPr>
            <p:nvPr/>
          </p:nvSpPr>
          <p:spPr bwMode="auto">
            <a:xfrm>
              <a:off x="4419584" y="3362316"/>
              <a:ext cx="1066800" cy="9906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0" hangingPunct="0">
                <a:defRPr/>
              </a:pPr>
              <a:endParaRPr lang="en-GB" sz="2400" b="1">
                <a:solidFill>
                  <a:schemeClr val="bg1"/>
                </a:solidFill>
              </a:endParaRPr>
            </a:p>
          </p:txBody>
        </p:sp>
        <p:sp>
          <p:nvSpPr>
            <p:cNvPr id="18" name="Line 21"/>
            <p:cNvSpPr>
              <a:spLocks noChangeShapeType="1"/>
            </p:cNvSpPr>
            <p:nvPr/>
          </p:nvSpPr>
          <p:spPr bwMode="auto">
            <a:xfrm>
              <a:off x="5486266" y="3819516"/>
              <a:ext cx="6095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tr-TR" b="1">
                <a:latin typeface="+mn-lt"/>
              </a:endParaRPr>
            </a:p>
          </p:txBody>
        </p:sp>
        <p:sp>
          <p:nvSpPr>
            <p:cNvPr id="19" name="Line 22"/>
            <p:cNvSpPr>
              <a:spLocks noChangeShapeType="1"/>
            </p:cNvSpPr>
            <p:nvPr/>
          </p:nvSpPr>
          <p:spPr bwMode="auto">
            <a:xfrm>
              <a:off x="3428950" y="3819516"/>
              <a:ext cx="990560" cy="0"/>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0" name="Line 23"/>
            <p:cNvSpPr>
              <a:spLocks noChangeShapeType="1"/>
            </p:cNvSpPr>
            <p:nvPr/>
          </p:nvSpPr>
          <p:spPr bwMode="auto">
            <a:xfrm rot="1656540">
              <a:off x="3505147" y="3438516"/>
              <a:ext cx="990560" cy="1588"/>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1" name="Line 24"/>
            <p:cNvSpPr>
              <a:spLocks noChangeShapeType="1"/>
            </p:cNvSpPr>
            <p:nvPr/>
          </p:nvSpPr>
          <p:spPr bwMode="auto">
            <a:xfrm rot="19540052">
              <a:off x="3581344" y="4276716"/>
              <a:ext cx="990560" cy="1588"/>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2" name="Line 25"/>
            <p:cNvSpPr>
              <a:spLocks noChangeShapeType="1"/>
            </p:cNvSpPr>
            <p:nvPr/>
          </p:nvSpPr>
          <p:spPr bwMode="auto">
            <a:xfrm>
              <a:off x="4952888" y="3362316"/>
              <a:ext cx="0" cy="9906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tr-TR" b="1">
                <a:latin typeface="+mn-lt"/>
              </a:endParaRPr>
            </a:p>
          </p:txBody>
        </p:sp>
        <p:sp>
          <p:nvSpPr>
            <p:cNvPr id="24" name="Text Box 26"/>
            <p:cNvSpPr txBox="1">
              <a:spLocks noChangeArrowheads="1"/>
            </p:cNvSpPr>
            <p:nvPr/>
          </p:nvSpPr>
          <p:spPr bwMode="auto">
            <a:xfrm>
              <a:off x="4648100" y="3660766"/>
              <a:ext cx="169855" cy="430213"/>
            </a:xfrm>
            <a:prstGeom prst="rect">
              <a:avLst/>
            </a:prstGeom>
            <a:noFill/>
            <a:ln w="9525">
              <a:noFill/>
              <a:miter lim="800000"/>
              <a:headEnd/>
              <a:tailEnd/>
            </a:ln>
            <a:effectLst/>
          </p:spPr>
          <p:txBody>
            <a:bodyPr wrap="none" lIns="0" tIns="0" rIns="0" bIns="0">
              <a:spAutoFit/>
            </a:bodyPr>
            <a:lstStyle/>
            <a:p>
              <a:pPr eaLnBrk="0" hangingPunct="0">
                <a:defRPr/>
              </a:pPr>
              <a:r>
                <a:rPr lang="tr-TR" sz="2800" b="1" dirty="0">
                  <a:solidFill>
                    <a:schemeClr val="bg1"/>
                  </a:solidFill>
                  <a:latin typeface="+mn-lt"/>
                </a:rPr>
                <a:t>S</a:t>
              </a:r>
              <a:endParaRPr lang="en-US" sz="2400" b="1" dirty="0">
                <a:solidFill>
                  <a:schemeClr val="bg1"/>
                </a:solidFill>
                <a:latin typeface="+mn-lt"/>
              </a:endParaRPr>
            </a:p>
          </p:txBody>
        </p:sp>
        <p:sp>
          <p:nvSpPr>
            <p:cNvPr id="25" name="Text Box 27"/>
            <p:cNvSpPr txBox="1">
              <a:spLocks noChangeArrowheads="1"/>
            </p:cNvSpPr>
            <p:nvPr/>
          </p:nvSpPr>
          <p:spPr bwMode="auto">
            <a:xfrm>
              <a:off x="5105282" y="3667116"/>
              <a:ext cx="11429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800" b="1" dirty="0">
                  <a:solidFill>
                    <a:schemeClr val="bg1"/>
                  </a:solidFill>
                  <a:latin typeface="+mn-lt"/>
                </a:rPr>
                <a:t>f</a:t>
              </a:r>
              <a:endParaRPr lang="en-US" sz="2400" b="1" dirty="0">
                <a:solidFill>
                  <a:schemeClr val="bg1"/>
                </a:solidFill>
                <a:latin typeface="+mn-lt"/>
              </a:endParaRPr>
            </a:p>
          </p:txBody>
        </p:sp>
        <p:sp>
          <p:nvSpPr>
            <p:cNvPr id="26" name="Text Box 28"/>
            <p:cNvSpPr txBox="1">
              <a:spLocks noChangeArrowheads="1"/>
            </p:cNvSpPr>
            <p:nvPr/>
          </p:nvSpPr>
          <p:spPr bwMode="auto">
            <a:xfrm>
              <a:off x="3124162" y="29051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1</a:t>
              </a:r>
              <a:endParaRPr lang="en-US" sz="2400" b="1">
                <a:latin typeface="+mn-lt"/>
              </a:endParaRPr>
            </a:p>
          </p:txBody>
        </p:sp>
        <p:sp>
          <p:nvSpPr>
            <p:cNvPr id="27" name="Text Box 29"/>
            <p:cNvSpPr txBox="1">
              <a:spLocks noChangeArrowheads="1"/>
            </p:cNvSpPr>
            <p:nvPr/>
          </p:nvSpPr>
          <p:spPr bwMode="auto">
            <a:xfrm>
              <a:off x="3200359" y="43529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3</a:t>
              </a:r>
              <a:endParaRPr lang="en-US" sz="2400" b="1">
                <a:latin typeface="+mn-lt"/>
              </a:endParaRPr>
            </a:p>
          </p:txBody>
        </p:sp>
        <p:sp>
          <p:nvSpPr>
            <p:cNvPr id="28" name="Text Box 30"/>
            <p:cNvSpPr txBox="1">
              <a:spLocks noChangeArrowheads="1"/>
            </p:cNvSpPr>
            <p:nvPr/>
          </p:nvSpPr>
          <p:spPr bwMode="auto">
            <a:xfrm>
              <a:off x="2971768" y="35909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2</a:t>
              </a:r>
              <a:endParaRPr lang="en-US" sz="2400" b="1">
                <a:latin typeface="+mn-lt"/>
              </a:endParaRPr>
            </a:p>
          </p:txBody>
        </p:sp>
        <p:sp>
          <p:nvSpPr>
            <p:cNvPr id="29" name="Text Box 31"/>
            <p:cNvSpPr txBox="1">
              <a:spLocks noChangeArrowheads="1"/>
            </p:cNvSpPr>
            <p:nvPr/>
          </p:nvSpPr>
          <p:spPr bwMode="auto">
            <a:xfrm>
              <a:off x="3962328" y="30575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1</a:t>
              </a:r>
              <a:endParaRPr lang="en-US" sz="2400" b="1">
                <a:latin typeface="+mn-lt"/>
              </a:endParaRPr>
            </a:p>
          </p:txBody>
        </p:sp>
        <p:sp>
          <p:nvSpPr>
            <p:cNvPr id="30" name="Text Box 32"/>
            <p:cNvSpPr txBox="1">
              <a:spLocks noChangeArrowheads="1"/>
            </p:cNvSpPr>
            <p:nvPr/>
          </p:nvSpPr>
          <p:spPr bwMode="auto">
            <a:xfrm>
              <a:off x="3657541" y="33623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2</a:t>
              </a:r>
              <a:endParaRPr lang="en-US" sz="2400" b="1">
                <a:latin typeface="+mn-lt"/>
              </a:endParaRPr>
            </a:p>
          </p:txBody>
        </p:sp>
        <p:sp>
          <p:nvSpPr>
            <p:cNvPr id="31" name="Text Box 33"/>
            <p:cNvSpPr txBox="1">
              <a:spLocks noChangeArrowheads="1"/>
            </p:cNvSpPr>
            <p:nvPr/>
          </p:nvSpPr>
          <p:spPr bwMode="auto">
            <a:xfrm>
              <a:off x="3657541" y="38957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3</a:t>
              </a:r>
              <a:endParaRPr lang="en-US" sz="2400" b="1">
                <a:latin typeface="+mn-lt"/>
              </a:endParaRPr>
            </a:p>
          </p:txBody>
        </p:sp>
        <p:sp>
          <p:nvSpPr>
            <p:cNvPr id="32" name="Text Box 34"/>
            <p:cNvSpPr txBox="1">
              <a:spLocks noChangeArrowheads="1"/>
            </p:cNvSpPr>
            <p:nvPr/>
          </p:nvSpPr>
          <p:spPr bwMode="auto">
            <a:xfrm>
              <a:off x="2590784" y="5038716"/>
              <a:ext cx="4038436" cy="1219200"/>
            </a:xfrm>
            <a:prstGeom prst="rect">
              <a:avLst/>
            </a:prstGeom>
            <a:noFill/>
            <a:ln w="9525">
              <a:noFill/>
              <a:miter lim="800000"/>
              <a:headEnd/>
              <a:tailEnd/>
            </a:ln>
            <a:effectLst/>
          </p:spPr>
          <p:txBody>
            <a:bodyPr lIns="0" tIns="0" rIns="0" bIns="0">
              <a:spAutoFit/>
            </a:bodyPr>
            <a:lstStyle/>
            <a:p>
              <a:pPr eaLnBrk="0" hangingPunct="0">
                <a:defRPr/>
              </a:pPr>
              <a:r>
                <a:rPr lang="en-US" sz="2000" b="1" dirty="0">
                  <a:latin typeface="+mn-lt"/>
                </a:rPr>
                <a:t>S = </a:t>
              </a:r>
              <a:r>
                <a:rPr lang="tr-TR" sz="2000" b="1" dirty="0">
                  <a:latin typeface="+mn-lt"/>
                </a:rPr>
                <a:t>Toplama fonksiyonu</a:t>
              </a:r>
              <a:endParaRPr lang="en-US" sz="2000" b="1" dirty="0">
                <a:latin typeface="+mn-lt"/>
              </a:endParaRPr>
            </a:p>
            <a:p>
              <a:pPr eaLnBrk="0" hangingPunct="0">
                <a:defRPr/>
              </a:pPr>
              <a:r>
                <a:rPr lang="en-US" sz="2000" b="1" dirty="0">
                  <a:latin typeface="+mn-lt"/>
                </a:rPr>
                <a:t>f =  </a:t>
              </a:r>
              <a:r>
                <a:rPr lang="en-US" sz="2000" b="1" dirty="0" err="1">
                  <a:latin typeface="+mn-lt"/>
                </a:rPr>
                <a:t>Aktivasyon</a:t>
              </a:r>
              <a:r>
                <a:rPr lang="en-US" sz="2000" b="1" dirty="0">
                  <a:latin typeface="+mn-lt"/>
                </a:rPr>
                <a:t> </a:t>
              </a:r>
              <a:r>
                <a:rPr lang="en-US" sz="2000" b="1" dirty="0" err="1">
                  <a:latin typeface="+mn-lt"/>
                </a:rPr>
                <a:t>fonksiyonu</a:t>
              </a:r>
              <a:endParaRPr lang="en-US" sz="2000" b="1" dirty="0">
                <a:latin typeface="+mn-lt"/>
              </a:endParaRPr>
            </a:p>
            <a:p>
              <a:pPr eaLnBrk="0" hangingPunct="0">
                <a:defRPr/>
              </a:pPr>
              <a:r>
                <a:rPr lang="en-US" sz="2000" b="1" dirty="0">
                  <a:latin typeface="+mn-lt"/>
                </a:rPr>
                <a:t>w = </a:t>
              </a:r>
              <a:r>
                <a:rPr lang="en-US" sz="2000" b="1" dirty="0" err="1">
                  <a:latin typeface="+mn-lt"/>
                </a:rPr>
                <a:t>Ağırlıklar</a:t>
              </a:r>
              <a:endParaRPr lang="en-US" sz="2000" b="1" dirty="0">
                <a:latin typeface="+mn-lt"/>
              </a:endParaRPr>
            </a:p>
            <a:p>
              <a:pPr eaLnBrk="0" hangingPunct="0">
                <a:defRPr/>
              </a:pPr>
              <a:r>
                <a:rPr lang="en-US" sz="2000" b="1" dirty="0">
                  <a:latin typeface="+mn-lt"/>
                </a:rPr>
                <a:t>x =  </a:t>
              </a:r>
              <a:r>
                <a:rPr lang="en-US" sz="2000" b="1" dirty="0" err="1">
                  <a:latin typeface="+mn-lt"/>
                </a:rPr>
                <a:t>Girişler</a:t>
              </a:r>
              <a:endParaRPr lang="en-US" sz="2000" b="1" dirty="0">
                <a:latin typeface="+mn-lt"/>
              </a:endParaRPr>
            </a:p>
          </p:txBody>
        </p:sp>
        <p:sp>
          <p:nvSpPr>
            <p:cNvPr id="33" name="Text Box 37"/>
            <p:cNvSpPr txBox="1">
              <a:spLocks noChangeArrowheads="1"/>
            </p:cNvSpPr>
            <p:nvPr/>
          </p:nvSpPr>
          <p:spPr bwMode="auto">
            <a:xfrm>
              <a:off x="6095841" y="3514716"/>
              <a:ext cx="7699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Çıkış</a:t>
              </a:r>
            </a:p>
          </p:txBody>
        </p:sp>
      </p:grpSp>
      <p:grpSp>
        <p:nvGrpSpPr>
          <p:cNvPr id="34" name="64 Grup"/>
          <p:cNvGrpSpPr>
            <a:grpSpLocks/>
          </p:cNvGrpSpPr>
          <p:nvPr/>
        </p:nvGrpSpPr>
        <p:grpSpPr bwMode="auto">
          <a:xfrm>
            <a:off x="5145088" y="1988840"/>
            <a:ext cx="3643312" cy="3975100"/>
            <a:chOff x="5143505" y="2571744"/>
            <a:chExt cx="3643388" cy="3974201"/>
          </a:xfrm>
        </p:grpSpPr>
        <p:grpSp>
          <p:nvGrpSpPr>
            <p:cNvPr id="30728" name="62 Grup"/>
            <p:cNvGrpSpPr>
              <a:grpSpLocks/>
            </p:cNvGrpSpPr>
            <p:nvPr/>
          </p:nvGrpSpPr>
          <p:grpSpPr bwMode="auto">
            <a:xfrm>
              <a:off x="5143505" y="3108360"/>
              <a:ext cx="3643388" cy="3437585"/>
              <a:chOff x="5143505" y="3108360"/>
              <a:chExt cx="3643388" cy="3437585"/>
            </a:xfrm>
          </p:grpSpPr>
          <p:graphicFrame>
            <p:nvGraphicFramePr>
              <p:cNvPr id="37" name="Group 63"/>
              <p:cNvGraphicFramePr>
                <a:graphicFrameLocks/>
              </p:cNvGraphicFramePr>
              <p:nvPr/>
            </p:nvGraphicFramePr>
            <p:xfrm>
              <a:off x="5143505" y="3108360"/>
              <a:ext cx="3643388" cy="3437585"/>
            </p:xfrm>
            <a:graphic>
              <a:graphicData uri="http://schemas.openxmlformats.org/drawingml/2006/table">
                <a:tbl>
                  <a:tblPr/>
                  <a:tblGrid>
                    <a:gridCol w="3643312">
                      <a:extLst>
                        <a:ext uri="{9D8B030D-6E8A-4147-A177-3AD203B41FA5}">
                          <a16:colId xmlns:a16="http://schemas.microsoft.com/office/drawing/2014/main" val="20000"/>
                        </a:ext>
                      </a:extLst>
                    </a:gridCol>
                  </a:tblGrid>
                  <a:tr h="5369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1" i="0" u="none" strike="noStrike" cap="none" normalizeH="0" baseline="0" dirty="0">
                              <a:ln>
                                <a:noFill/>
                              </a:ln>
                              <a:solidFill>
                                <a:schemeClr val="tx1"/>
                              </a:solidFill>
                              <a:effectLst/>
                              <a:latin typeface="Century Gothic" pitchFamily="34" charset="0"/>
                            </a:rPr>
                            <a:t>Ağırlıklı Toplam</a:t>
                          </a: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608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0" i="0" u="none" strike="noStrike" cap="none" normalizeH="0" baseline="0">
                              <a:ln>
                                <a:noFill/>
                              </a:ln>
                              <a:solidFill>
                                <a:schemeClr val="tx1"/>
                              </a:solidFill>
                              <a:effectLst/>
                              <a:latin typeface="Century Gothic" pitchFamily="34" charset="0"/>
                            </a:rPr>
                            <a:t>Çarpım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400" b="0" i="0" u="none" strike="noStrike" cap="none" normalizeH="0" baseline="0">
                            <a:ln>
                              <a:noFill/>
                            </a:ln>
                            <a:solidFill>
                              <a:schemeClr val="tx1"/>
                            </a:solidFill>
                            <a:effectLst/>
                            <a:latin typeface="Century Gothic" pitchFamily="34" charset="0"/>
                          </a:endParaRP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60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0" i="0" u="none" strike="noStrike" cap="none" normalizeH="0" baseline="0" dirty="0">
                              <a:ln>
                                <a:noFill/>
                              </a:ln>
                              <a:solidFill>
                                <a:schemeClr val="tx1"/>
                              </a:solidFill>
                              <a:effectLst/>
                              <a:latin typeface="Century Gothic" pitchFamily="34" charset="0"/>
                            </a:rPr>
                            <a:t>Maksimum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400" b="0" i="0" u="none" strike="noStrike" cap="none" normalizeH="0" baseline="0" dirty="0">
                            <a:ln>
                              <a:noFill/>
                            </a:ln>
                            <a:solidFill>
                              <a:schemeClr val="tx1"/>
                            </a:solidFill>
                            <a:effectLst/>
                            <a:latin typeface="Century Gothic" pitchFamily="34" charset="0"/>
                          </a:endParaRP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52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0" i="0" u="none" strike="noStrike" cap="none" normalizeH="0" baseline="0" dirty="0">
                              <a:ln>
                                <a:noFill/>
                              </a:ln>
                              <a:solidFill>
                                <a:schemeClr val="tx1"/>
                              </a:solidFill>
                              <a:effectLst/>
                              <a:latin typeface="Century Gothic" pitchFamily="34" charset="0"/>
                            </a:rPr>
                            <a:t>Minimum</a:t>
                          </a: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48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0" i="0" u="none" strike="noStrike" cap="none" normalizeH="0" baseline="0">
                              <a:ln>
                                <a:noFill/>
                              </a:ln>
                              <a:solidFill>
                                <a:schemeClr val="tx1"/>
                              </a:solidFill>
                              <a:effectLst/>
                              <a:latin typeface="Century Gothic" pitchFamily="34" charset="0"/>
                            </a:rPr>
                            <a:t>Çoğunluk</a:t>
                          </a: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7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400" b="0" i="0" u="none" strike="noStrike" cap="none" normalizeH="0" baseline="0" dirty="0" err="1">
                              <a:ln>
                                <a:noFill/>
                              </a:ln>
                              <a:solidFill>
                                <a:schemeClr val="tx1"/>
                              </a:solidFill>
                              <a:effectLst/>
                              <a:latin typeface="Century Gothic" pitchFamily="34" charset="0"/>
                            </a:rPr>
                            <a:t>Kumilatif</a:t>
                          </a:r>
                          <a:r>
                            <a:rPr kumimoji="0" lang="tr-TR" sz="1400" b="0" i="0" u="none" strike="noStrike" cap="none" normalizeH="0" baseline="0" dirty="0">
                              <a:ln>
                                <a:noFill/>
                              </a:ln>
                              <a:solidFill>
                                <a:schemeClr val="tx1"/>
                              </a:solidFill>
                              <a:effectLst/>
                              <a:latin typeface="Century Gothic" pitchFamily="34" charset="0"/>
                            </a:rPr>
                            <a:t> Toplam</a:t>
                          </a:r>
                        </a:p>
                      </a:txBody>
                      <a:tcPr marL="91439" marR="91439"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30731" name="Object 44"/>
              <p:cNvGraphicFramePr>
                <a:graphicFrameLocks noChangeAspect="1"/>
              </p:cNvGraphicFramePr>
              <p:nvPr/>
            </p:nvGraphicFramePr>
            <p:xfrm>
              <a:off x="6786578" y="3714752"/>
              <a:ext cx="785818" cy="448122"/>
            </p:xfrm>
            <a:graphic>
              <a:graphicData uri="http://schemas.openxmlformats.org/presentationml/2006/ole">
                <mc:AlternateContent xmlns:mc="http://schemas.openxmlformats.org/markup-compatibility/2006">
                  <mc:Choice xmlns:v="urn:schemas-microsoft-com:vml" Requires="v">
                    <p:oleObj spid="_x0000_s42364" name="Denklem" r:id="rId3" imgW="431613" imgH="228501" progId="Equation.3">
                      <p:embed/>
                    </p:oleObj>
                  </mc:Choice>
                  <mc:Fallback>
                    <p:oleObj name="Denklem" r:id="rId3" imgW="431613"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578" y="3714752"/>
                            <a:ext cx="785818" cy="448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50"/>
              <p:cNvGraphicFramePr>
                <a:graphicFrameLocks noChangeAspect="1"/>
              </p:cNvGraphicFramePr>
              <p:nvPr/>
            </p:nvGraphicFramePr>
            <p:xfrm>
              <a:off x="6786578" y="4357694"/>
              <a:ext cx="1198398" cy="428628"/>
            </p:xfrm>
            <a:graphic>
              <a:graphicData uri="http://schemas.openxmlformats.org/presentationml/2006/ole">
                <mc:AlternateContent xmlns:mc="http://schemas.openxmlformats.org/markup-compatibility/2006">
                  <mc:Choice xmlns:v="urn:schemas-microsoft-com:vml" Requires="v">
                    <p:oleObj spid="_x0000_s42365" name="Denklem" r:id="rId5" imgW="685800" imgH="228600" progId="Equation.3">
                      <p:embed/>
                    </p:oleObj>
                  </mc:Choice>
                  <mc:Fallback>
                    <p:oleObj name="Denklem" r:id="rId5" imgW="685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578" y="4357694"/>
                            <a:ext cx="1198398" cy="428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53"/>
              <p:cNvGraphicFramePr>
                <a:graphicFrameLocks noChangeAspect="1"/>
              </p:cNvGraphicFramePr>
              <p:nvPr/>
            </p:nvGraphicFramePr>
            <p:xfrm>
              <a:off x="6786579" y="4929199"/>
              <a:ext cx="1071569" cy="398866"/>
            </p:xfrm>
            <a:graphic>
              <a:graphicData uri="http://schemas.openxmlformats.org/presentationml/2006/ole">
                <mc:AlternateContent xmlns:mc="http://schemas.openxmlformats.org/markup-compatibility/2006">
                  <mc:Choice xmlns:v="urn:schemas-microsoft-com:vml" Requires="v">
                    <p:oleObj spid="_x0000_s42366" name="Denklem" r:id="rId7" imgW="660400" imgH="228600" progId="Equation.3">
                      <p:embed/>
                    </p:oleObj>
                  </mc:Choice>
                  <mc:Fallback>
                    <p:oleObj name="Denklem" r:id="rId7" imgW="660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579" y="4929199"/>
                            <a:ext cx="1071569" cy="398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56"/>
              <p:cNvGraphicFramePr>
                <a:graphicFrameLocks noChangeAspect="1"/>
              </p:cNvGraphicFramePr>
              <p:nvPr/>
            </p:nvGraphicFramePr>
            <p:xfrm>
              <a:off x="6786578" y="5500702"/>
              <a:ext cx="1071570" cy="359418"/>
            </p:xfrm>
            <a:graphic>
              <a:graphicData uri="http://schemas.openxmlformats.org/presentationml/2006/ole">
                <mc:AlternateContent xmlns:mc="http://schemas.openxmlformats.org/markup-compatibility/2006">
                  <mc:Choice xmlns:v="urn:schemas-microsoft-com:vml" Requires="v">
                    <p:oleObj spid="_x0000_s42367" name="Denklem" r:id="rId9" imgW="812447" imgH="253890" progId="Equation.3">
                      <p:embed/>
                    </p:oleObj>
                  </mc:Choice>
                  <mc:Fallback>
                    <p:oleObj name="Denklem" r:id="rId9" imgW="812447"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78" y="5500702"/>
                            <a:ext cx="1071570" cy="359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57"/>
              <p:cNvGraphicFramePr>
                <a:graphicFrameLocks noChangeAspect="1"/>
              </p:cNvGraphicFramePr>
              <p:nvPr/>
            </p:nvGraphicFramePr>
            <p:xfrm>
              <a:off x="6715140" y="6000768"/>
              <a:ext cx="2071695" cy="400414"/>
            </p:xfrm>
            <a:graphic>
              <a:graphicData uri="http://schemas.openxmlformats.org/presentationml/2006/ole">
                <mc:AlternateContent xmlns:mc="http://schemas.openxmlformats.org/markup-compatibility/2006">
                  <mc:Choice xmlns:v="urn:schemas-microsoft-com:vml" Requires="v">
                    <p:oleObj spid="_x0000_s42368" name="Denklem" r:id="rId11" imgW="1371600" imgH="254000" progId="Equation.3">
                      <p:embed/>
                    </p:oleObj>
                  </mc:Choice>
                  <mc:Fallback>
                    <p:oleObj name="Denklem" r:id="rId11" imgW="1371600"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5140" y="6000768"/>
                            <a:ext cx="2071695" cy="400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6" name="Object 7"/>
              <p:cNvGraphicFramePr>
                <a:graphicFrameLocks noChangeAspect="1"/>
              </p:cNvGraphicFramePr>
              <p:nvPr/>
            </p:nvGraphicFramePr>
            <p:xfrm>
              <a:off x="6786578" y="3143248"/>
              <a:ext cx="758918" cy="428628"/>
            </p:xfrm>
            <a:graphic>
              <a:graphicData uri="http://schemas.openxmlformats.org/presentationml/2006/ole">
                <mc:AlternateContent xmlns:mc="http://schemas.openxmlformats.org/markup-compatibility/2006">
                  <mc:Choice xmlns:v="urn:schemas-microsoft-com:vml" Requires="v">
                    <p:oleObj spid="_x0000_s42369" name="Denklem" r:id="rId13" imgW="482391" imgH="253890" progId="Equation.3">
                      <p:embed/>
                    </p:oleObj>
                  </mc:Choice>
                  <mc:Fallback>
                    <p:oleObj name="Denklem" r:id="rId13" imgW="482391" imgH="25389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6578" y="3143248"/>
                            <a:ext cx="758918" cy="428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 name="63 Dikdörtgen"/>
            <p:cNvSpPr>
              <a:spLocks noChangeArrowheads="1"/>
            </p:cNvSpPr>
            <p:nvPr/>
          </p:nvSpPr>
          <p:spPr bwMode="auto">
            <a:xfrm>
              <a:off x="5929333" y="2571744"/>
              <a:ext cx="2086019" cy="36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tr-TR" b="1" dirty="0">
                  <a:latin typeface="+mn-lt"/>
                </a:rPr>
                <a:t>Toplama fonksiyonu</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1749"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Yapay Sinir Hücresi</a:t>
            </a:r>
          </a:p>
        </p:txBody>
      </p:sp>
      <p:grpSp>
        <p:nvGrpSpPr>
          <p:cNvPr id="31750" name="56 Grup"/>
          <p:cNvGrpSpPr>
            <a:grpSpLocks/>
          </p:cNvGrpSpPr>
          <p:nvPr/>
        </p:nvGrpSpPr>
        <p:grpSpPr bwMode="auto">
          <a:xfrm>
            <a:off x="430213" y="2032000"/>
            <a:ext cx="4275137" cy="3352800"/>
            <a:chOff x="2590784" y="2905116"/>
            <a:chExt cx="4274963" cy="3352800"/>
          </a:xfrm>
        </p:grpSpPr>
        <p:sp>
          <p:nvSpPr>
            <p:cNvPr id="16" name="Oval 20"/>
            <p:cNvSpPr>
              <a:spLocks noChangeArrowheads="1"/>
            </p:cNvSpPr>
            <p:nvPr/>
          </p:nvSpPr>
          <p:spPr bwMode="auto">
            <a:xfrm>
              <a:off x="4419584" y="3362316"/>
              <a:ext cx="1066800" cy="9906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0" hangingPunct="0">
                <a:defRPr/>
              </a:pPr>
              <a:endParaRPr lang="en-GB" sz="2400" b="1">
                <a:solidFill>
                  <a:schemeClr val="bg1"/>
                </a:solidFill>
              </a:endParaRPr>
            </a:p>
          </p:txBody>
        </p:sp>
        <p:sp>
          <p:nvSpPr>
            <p:cNvPr id="18" name="Line 21"/>
            <p:cNvSpPr>
              <a:spLocks noChangeShapeType="1"/>
            </p:cNvSpPr>
            <p:nvPr/>
          </p:nvSpPr>
          <p:spPr bwMode="auto">
            <a:xfrm>
              <a:off x="5486266" y="3819516"/>
              <a:ext cx="6095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tr-TR" b="1">
                <a:latin typeface="+mn-lt"/>
              </a:endParaRPr>
            </a:p>
          </p:txBody>
        </p:sp>
        <p:sp>
          <p:nvSpPr>
            <p:cNvPr id="19" name="Line 22"/>
            <p:cNvSpPr>
              <a:spLocks noChangeShapeType="1"/>
            </p:cNvSpPr>
            <p:nvPr/>
          </p:nvSpPr>
          <p:spPr bwMode="auto">
            <a:xfrm>
              <a:off x="3428950" y="3819516"/>
              <a:ext cx="990560" cy="0"/>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0" name="Line 23"/>
            <p:cNvSpPr>
              <a:spLocks noChangeShapeType="1"/>
            </p:cNvSpPr>
            <p:nvPr/>
          </p:nvSpPr>
          <p:spPr bwMode="auto">
            <a:xfrm rot="1656540">
              <a:off x="3505147" y="3438516"/>
              <a:ext cx="990560" cy="1588"/>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1" name="Line 24"/>
            <p:cNvSpPr>
              <a:spLocks noChangeShapeType="1"/>
            </p:cNvSpPr>
            <p:nvPr/>
          </p:nvSpPr>
          <p:spPr bwMode="auto">
            <a:xfrm rot="19540052">
              <a:off x="3581344" y="4276716"/>
              <a:ext cx="990560" cy="1588"/>
            </a:xfrm>
            <a:prstGeom prst="line">
              <a:avLst/>
            </a:prstGeom>
            <a:noFill/>
            <a:ln w="38100">
              <a:solidFill>
                <a:schemeClr val="accent1">
                  <a:lumMod val="75000"/>
                </a:schemeClr>
              </a:solidFill>
              <a:round/>
              <a:headEnd/>
              <a:tailEnd type="triangle" w="med" len="med"/>
            </a:ln>
            <a:effectLst/>
          </p:spPr>
          <p:txBody>
            <a:bodyPr wrap="none" anchor="ctr"/>
            <a:lstStyle/>
            <a:p>
              <a:pPr>
                <a:defRPr/>
              </a:pPr>
              <a:endParaRPr lang="tr-TR" b="1">
                <a:latin typeface="+mn-lt"/>
              </a:endParaRPr>
            </a:p>
          </p:txBody>
        </p:sp>
        <p:sp>
          <p:nvSpPr>
            <p:cNvPr id="22" name="Line 25"/>
            <p:cNvSpPr>
              <a:spLocks noChangeShapeType="1"/>
            </p:cNvSpPr>
            <p:nvPr/>
          </p:nvSpPr>
          <p:spPr bwMode="auto">
            <a:xfrm>
              <a:off x="4952888" y="3362316"/>
              <a:ext cx="0" cy="9906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tr-TR" b="1">
                <a:latin typeface="+mn-lt"/>
              </a:endParaRPr>
            </a:p>
          </p:txBody>
        </p:sp>
        <p:sp>
          <p:nvSpPr>
            <p:cNvPr id="24" name="Text Box 26"/>
            <p:cNvSpPr txBox="1">
              <a:spLocks noChangeArrowheads="1"/>
            </p:cNvSpPr>
            <p:nvPr/>
          </p:nvSpPr>
          <p:spPr bwMode="auto">
            <a:xfrm>
              <a:off x="4648100" y="3660766"/>
              <a:ext cx="169855" cy="430213"/>
            </a:xfrm>
            <a:prstGeom prst="rect">
              <a:avLst/>
            </a:prstGeom>
            <a:noFill/>
            <a:ln w="9525">
              <a:noFill/>
              <a:miter lim="800000"/>
              <a:headEnd/>
              <a:tailEnd/>
            </a:ln>
            <a:effectLst/>
          </p:spPr>
          <p:txBody>
            <a:bodyPr wrap="none" lIns="0" tIns="0" rIns="0" bIns="0">
              <a:spAutoFit/>
            </a:bodyPr>
            <a:lstStyle/>
            <a:p>
              <a:pPr eaLnBrk="0" hangingPunct="0">
                <a:defRPr/>
              </a:pPr>
              <a:r>
                <a:rPr lang="tr-TR" sz="2800" b="1" dirty="0">
                  <a:solidFill>
                    <a:schemeClr val="bg1"/>
                  </a:solidFill>
                  <a:latin typeface="+mn-lt"/>
                </a:rPr>
                <a:t>S</a:t>
              </a:r>
              <a:endParaRPr lang="en-US" sz="2400" b="1" dirty="0">
                <a:solidFill>
                  <a:schemeClr val="bg1"/>
                </a:solidFill>
                <a:latin typeface="+mn-lt"/>
              </a:endParaRPr>
            </a:p>
          </p:txBody>
        </p:sp>
        <p:sp>
          <p:nvSpPr>
            <p:cNvPr id="25" name="Text Box 27"/>
            <p:cNvSpPr txBox="1">
              <a:spLocks noChangeArrowheads="1"/>
            </p:cNvSpPr>
            <p:nvPr/>
          </p:nvSpPr>
          <p:spPr bwMode="auto">
            <a:xfrm>
              <a:off x="5105282" y="3667116"/>
              <a:ext cx="11429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800" b="1" dirty="0">
                  <a:solidFill>
                    <a:schemeClr val="bg1"/>
                  </a:solidFill>
                  <a:latin typeface="+mn-lt"/>
                </a:rPr>
                <a:t>f</a:t>
              </a:r>
              <a:endParaRPr lang="en-US" sz="2400" b="1" dirty="0">
                <a:solidFill>
                  <a:schemeClr val="bg1"/>
                </a:solidFill>
                <a:latin typeface="+mn-lt"/>
              </a:endParaRPr>
            </a:p>
          </p:txBody>
        </p:sp>
        <p:sp>
          <p:nvSpPr>
            <p:cNvPr id="26" name="Text Box 28"/>
            <p:cNvSpPr txBox="1">
              <a:spLocks noChangeArrowheads="1"/>
            </p:cNvSpPr>
            <p:nvPr/>
          </p:nvSpPr>
          <p:spPr bwMode="auto">
            <a:xfrm>
              <a:off x="3124162" y="29051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1</a:t>
              </a:r>
              <a:endParaRPr lang="en-US" sz="2400" b="1">
                <a:latin typeface="+mn-lt"/>
              </a:endParaRPr>
            </a:p>
          </p:txBody>
        </p:sp>
        <p:sp>
          <p:nvSpPr>
            <p:cNvPr id="27" name="Text Box 29"/>
            <p:cNvSpPr txBox="1">
              <a:spLocks noChangeArrowheads="1"/>
            </p:cNvSpPr>
            <p:nvPr/>
          </p:nvSpPr>
          <p:spPr bwMode="auto">
            <a:xfrm>
              <a:off x="3200359" y="43529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3</a:t>
              </a:r>
              <a:endParaRPr lang="en-US" sz="2400" b="1">
                <a:latin typeface="+mn-lt"/>
              </a:endParaRPr>
            </a:p>
          </p:txBody>
        </p:sp>
        <p:sp>
          <p:nvSpPr>
            <p:cNvPr id="28" name="Text Box 30"/>
            <p:cNvSpPr txBox="1">
              <a:spLocks noChangeArrowheads="1"/>
            </p:cNvSpPr>
            <p:nvPr/>
          </p:nvSpPr>
          <p:spPr bwMode="auto">
            <a:xfrm>
              <a:off x="2971768" y="3590916"/>
              <a:ext cx="4381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x</a:t>
              </a:r>
              <a:r>
                <a:rPr lang="en-US" sz="2400" b="1" baseline="-25000">
                  <a:latin typeface="+mn-lt"/>
                </a:rPr>
                <a:t>2</a:t>
              </a:r>
              <a:endParaRPr lang="en-US" sz="2400" b="1">
                <a:latin typeface="+mn-lt"/>
              </a:endParaRPr>
            </a:p>
          </p:txBody>
        </p:sp>
        <p:sp>
          <p:nvSpPr>
            <p:cNvPr id="29" name="Text Box 31"/>
            <p:cNvSpPr txBox="1">
              <a:spLocks noChangeArrowheads="1"/>
            </p:cNvSpPr>
            <p:nvPr/>
          </p:nvSpPr>
          <p:spPr bwMode="auto">
            <a:xfrm>
              <a:off x="3962328" y="30575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1</a:t>
              </a:r>
              <a:endParaRPr lang="en-US" sz="2400" b="1">
                <a:latin typeface="+mn-lt"/>
              </a:endParaRPr>
            </a:p>
          </p:txBody>
        </p:sp>
        <p:sp>
          <p:nvSpPr>
            <p:cNvPr id="30" name="Text Box 32"/>
            <p:cNvSpPr txBox="1">
              <a:spLocks noChangeArrowheads="1"/>
            </p:cNvSpPr>
            <p:nvPr/>
          </p:nvSpPr>
          <p:spPr bwMode="auto">
            <a:xfrm>
              <a:off x="3657541" y="33623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2</a:t>
              </a:r>
              <a:endParaRPr lang="en-US" sz="2400" b="1">
                <a:latin typeface="+mn-lt"/>
              </a:endParaRPr>
            </a:p>
          </p:txBody>
        </p:sp>
        <p:sp>
          <p:nvSpPr>
            <p:cNvPr id="31" name="Text Box 33"/>
            <p:cNvSpPr txBox="1">
              <a:spLocks noChangeArrowheads="1"/>
            </p:cNvSpPr>
            <p:nvPr/>
          </p:nvSpPr>
          <p:spPr bwMode="auto">
            <a:xfrm>
              <a:off x="3657541" y="3895716"/>
              <a:ext cx="33336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w</a:t>
              </a:r>
              <a:r>
                <a:rPr lang="en-US" sz="2400" b="1" baseline="-25000">
                  <a:latin typeface="+mn-lt"/>
                </a:rPr>
                <a:t>3</a:t>
              </a:r>
              <a:endParaRPr lang="en-US" sz="2400" b="1">
                <a:latin typeface="+mn-lt"/>
              </a:endParaRPr>
            </a:p>
          </p:txBody>
        </p:sp>
        <p:sp>
          <p:nvSpPr>
            <p:cNvPr id="32" name="Text Box 34"/>
            <p:cNvSpPr txBox="1">
              <a:spLocks noChangeArrowheads="1"/>
            </p:cNvSpPr>
            <p:nvPr/>
          </p:nvSpPr>
          <p:spPr bwMode="auto">
            <a:xfrm>
              <a:off x="2590784" y="5038716"/>
              <a:ext cx="4038436" cy="1219200"/>
            </a:xfrm>
            <a:prstGeom prst="rect">
              <a:avLst/>
            </a:prstGeom>
            <a:noFill/>
            <a:ln w="9525">
              <a:noFill/>
              <a:miter lim="800000"/>
              <a:headEnd/>
              <a:tailEnd/>
            </a:ln>
            <a:effectLst/>
          </p:spPr>
          <p:txBody>
            <a:bodyPr lIns="0" tIns="0" rIns="0" bIns="0">
              <a:spAutoFit/>
            </a:bodyPr>
            <a:lstStyle/>
            <a:p>
              <a:pPr eaLnBrk="0" hangingPunct="0">
                <a:defRPr/>
              </a:pPr>
              <a:r>
                <a:rPr lang="en-US" sz="2000" b="1" dirty="0">
                  <a:latin typeface="+mn-lt"/>
                </a:rPr>
                <a:t>S = </a:t>
              </a:r>
              <a:r>
                <a:rPr lang="tr-TR" sz="2000" b="1" dirty="0">
                  <a:latin typeface="+mn-lt"/>
                </a:rPr>
                <a:t>Toplama fonksiyonu</a:t>
              </a:r>
              <a:endParaRPr lang="en-US" sz="2000" b="1" dirty="0">
                <a:latin typeface="+mn-lt"/>
              </a:endParaRPr>
            </a:p>
            <a:p>
              <a:pPr eaLnBrk="0" hangingPunct="0">
                <a:defRPr/>
              </a:pPr>
              <a:r>
                <a:rPr lang="en-US" sz="2000" b="1" dirty="0">
                  <a:latin typeface="+mn-lt"/>
                </a:rPr>
                <a:t>f =  </a:t>
              </a:r>
              <a:r>
                <a:rPr lang="en-US" sz="2000" b="1" dirty="0" err="1">
                  <a:latin typeface="+mn-lt"/>
                </a:rPr>
                <a:t>Aktivasyon</a:t>
              </a:r>
              <a:r>
                <a:rPr lang="en-US" sz="2000" b="1" dirty="0">
                  <a:latin typeface="+mn-lt"/>
                </a:rPr>
                <a:t> </a:t>
              </a:r>
              <a:r>
                <a:rPr lang="en-US" sz="2000" b="1" dirty="0" err="1">
                  <a:latin typeface="+mn-lt"/>
                </a:rPr>
                <a:t>fonksiyonu</a:t>
              </a:r>
              <a:endParaRPr lang="en-US" sz="2000" b="1" dirty="0">
                <a:latin typeface="+mn-lt"/>
              </a:endParaRPr>
            </a:p>
            <a:p>
              <a:pPr eaLnBrk="0" hangingPunct="0">
                <a:defRPr/>
              </a:pPr>
              <a:r>
                <a:rPr lang="en-US" sz="2000" b="1" dirty="0">
                  <a:latin typeface="+mn-lt"/>
                </a:rPr>
                <a:t>w = </a:t>
              </a:r>
              <a:r>
                <a:rPr lang="en-US" sz="2000" b="1" dirty="0" err="1">
                  <a:latin typeface="+mn-lt"/>
                </a:rPr>
                <a:t>Ağırlıklar</a:t>
              </a:r>
              <a:endParaRPr lang="en-US" sz="2000" b="1" dirty="0">
                <a:latin typeface="+mn-lt"/>
              </a:endParaRPr>
            </a:p>
            <a:p>
              <a:pPr eaLnBrk="0" hangingPunct="0">
                <a:defRPr/>
              </a:pPr>
              <a:r>
                <a:rPr lang="en-US" sz="2000" b="1" dirty="0">
                  <a:latin typeface="+mn-lt"/>
                </a:rPr>
                <a:t>x =  </a:t>
              </a:r>
              <a:r>
                <a:rPr lang="en-US" sz="2000" b="1" dirty="0" err="1">
                  <a:latin typeface="+mn-lt"/>
                </a:rPr>
                <a:t>Girişler</a:t>
              </a:r>
              <a:endParaRPr lang="en-US" sz="2000" b="1" dirty="0">
                <a:latin typeface="+mn-lt"/>
              </a:endParaRPr>
            </a:p>
          </p:txBody>
        </p:sp>
        <p:sp>
          <p:nvSpPr>
            <p:cNvPr id="33" name="Text Box 37"/>
            <p:cNvSpPr txBox="1">
              <a:spLocks noChangeArrowheads="1"/>
            </p:cNvSpPr>
            <p:nvPr/>
          </p:nvSpPr>
          <p:spPr bwMode="auto">
            <a:xfrm>
              <a:off x="6095841" y="3514716"/>
              <a:ext cx="7699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sz="2400" b="1">
                  <a:latin typeface="+mn-lt"/>
                </a:rPr>
                <a:t>Çıkış</a:t>
              </a:r>
            </a:p>
          </p:txBody>
        </p:sp>
      </p:grpSp>
      <p:grpSp>
        <p:nvGrpSpPr>
          <p:cNvPr id="31751" name="Group 61"/>
          <p:cNvGrpSpPr>
            <a:grpSpLocks/>
          </p:cNvGrpSpPr>
          <p:nvPr/>
        </p:nvGrpSpPr>
        <p:grpSpPr bwMode="auto">
          <a:xfrm>
            <a:off x="6962775" y="1577975"/>
            <a:ext cx="1919288" cy="1901825"/>
            <a:chOff x="2377" y="1434"/>
            <a:chExt cx="2499" cy="3023"/>
          </a:xfrm>
        </p:grpSpPr>
        <p:pic>
          <p:nvPicPr>
            <p:cNvPr id="31761" name="Picture 62" descr="Line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77" y="1434"/>
              <a:ext cx="2499" cy="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3014" y="3930"/>
              <a:ext cx="119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Font typeface="Wingdings" pitchFamily="2" charset="2"/>
                <a:buNone/>
                <a:defRPr/>
              </a:pPr>
              <a:r>
                <a:rPr lang="tr-TR" sz="1300" b="1" dirty="0">
                  <a:latin typeface="+mn-lt"/>
                </a:rPr>
                <a:t>f(x) = A * x</a:t>
              </a:r>
            </a:p>
          </p:txBody>
        </p:sp>
      </p:grpSp>
      <p:grpSp>
        <p:nvGrpSpPr>
          <p:cNvPr id="31752" name="Group 68"/>
          <p:cNvGrpSpPr>
            <a:grpSpLocks/>
          </p:cNvGrpSpPr>
          <p:nvPr/>
        </p:nvGrpSpPr>
        <p:grpSpPr bwMode="auto">
          <a:xfrm>
            <a:off x="7000875" y="4002088"/>
            <a:ext cx="2151063" cy="2049462"/>
            <a:chOff x="4014" y="2676"/>
            <a:chExt cx="1553" cy="1424"/>
          </a:xfrm>
        </p:grpSpPr>
        <p:sp>
          <p:nvSpPr>
            <p:cNvPr id="48" name="Text Box 15"/>
            <p:cNvSpPr txBox="1">
              <a:spLocks noChangeArrowheads="1"/>
            </p:cNvSpPr>
            <p:nvPr/>
          </p:nvSpPr>
          <p:spPr bwMode="auto">
            <a:xfrm>
              <a:off x="4045" y="3758"/>
              <a:ext cx="152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Wingdings" pitchFamily="2" charset="2"/>
                <a:buNone/>
                <a:defRPr/>
              </a:pPr>
              <a:r>
                <a:rPr lang="tr-TR" sz="1300" b="1" dirty="0">
                  <a:latin typeface="+mn-lt"/>
                </a:rPr>
                <a:t>Girdilerin 0’dan büyük olup </a:t>
              </a:r>
            </a:p>
            <a:p>
              <a:pPr eaLnBrk="1" hangingPunct="1">
                <a:buFont typeface="Wingdings" pitchFamily="2" charset="2"/>
                <a:buNone/>
                <a:defRPr/>
              </a:pPr>
              <a:r>
                <a:rPr lang="tr-TR" sz="1300" b="1" dirty="0">
                  <a:latin typeface="+mn-lt"/>
                </a:rPr>
                <a:t>olmamasına göre -1 veya 1</a:t>
              </a:r>
            </a:p>
          </p:txBody>
        </p:sp>
        <p:pic>
          <p:nvPicPr>
            <p:cNvPr id="31760" name="Picture 66" descr="adi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14" y="2676"/>
              <a:ext cx="1385" cy="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3" name="Group 72"/>
          <p:cNvGrpSpPr>
            <a:grpSpLocks/>
          </p:cNvGrpSpPr>
          <p:nvPr/>
        </p:nvGrpSpPr>
        <p:grpSpPr bwMode="auto">
          <a:xfrm>
            <a:off x="4787900" y="1577975"/>
            <a:ext cx="1903413" cy="1897063"/>
            <a:chOff x="4015" y="2663"/>
            <a:chExt cx="1359" cy="1383"/>
          </a:xfrm>
        </p:grpSpPr>
        <p:sp>
          <p:nvSpPr>
            <p:cNvPr id="51" name="Text Box 15"/>
            <p:cNvSpPr txBox="1">
              <a:spLocks noChangeArrowheads="1"/>
            </p:cNvSpPr>
            <p:nvPr/>
          </p:nvSpPr>
          <p:spPr bwMode="auto">
            <a:xfrm>
              <a:off x="4076" y="3805"/>
              <a:ext cx="110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Font typeface="Wingdings" pitchFamily="2" charset="2"/>
                <a:buNone/>
                <a:defRPr/>
              </a:pPr>
              <a:r>
                <a:rPr lang="tr-TR" sz="1300" b="1" dirty="0">
                  <a:latin typeface="+mn-lt"/>
                </a:rPr>
                <a:t>f(x) = 1/[(1+e)^(-x)] </a:t>
              </a:r>
            </a:p>
          </p:txBody>
        </p:sp>
        <p:pic>
          <p:nvPicPr>
            <p:cNvPr id="31758" name="Picture 71" descr="Sigmod"/>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5" y="2663"/>
              <a:ext cx="1359"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4" name="Group 76"/>
          <p:cNvGrpSpPr>
            <a:grpSpLocks/>
          </p:cNvGrpSpPr>
          <p:nvPr/>
        </p:nvGrpSpPr>
        <p:grpSpPr bwMode="auto">
          <a:xfrm>
            <a:off x="4802188" y="4002088"/>
            <a:ext cx="2216150" cy="1905000"/>
            <a:chOff x="3957" y="2614"/>
            <a:chExt cx="1650" cy="1465"/>
          </a:xfrm>
        </p:grpSpPr>
        <p:sp>
          <p:nvSpPr>
            <p:cNvPr id="54" name="Text Box 15"/>
            <p:cNvSpPr txBox="1">
              <a:spLocks noChangeArrowheads="1"/>
            </p:cNvSpPr>
            <p:nvPr/>
          </p:nvSpPr>
          <p:spPr bwMode="auto">
            <a:xfrm>
              <a:off x="3957" y="3824"/>
              <a:ext cx="165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Font typeface="Wingdings" pitchFamily="2" charset="2"/>
                <a:buNone/>
                <a:defRPr/>
              </a:pPr>
              <a:r>
                <a:rPr lang="tr-TR" sz="1300" b="1" dirty="0">
                  <a:latin typeface="+mn-lt"/>
                </a:rPr>
                <a:t>f(X)  =  (1- e^(-2x))/(1+ e^2x ) </a:t>
              </a:r>
            </a:p>
          </p:txBody>
        </p:sp>
        <p:pic>
          <p:nvPicPr>
            <p:cNvPr id="31756" name="Picture 75" descr="tanh"/>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69" y="2614"/>
              <a:ext cx="1406" cy="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2773" name="Dikdörtgen 20"/>
          <p:cNvSpPr>
            <a:spLocks noChangeArrowheads="1"/>
          </p:cNvSpPr>
          <p:nvPr/>
        </p:nvSpPr>
        <p:spPr bwMode="auto">
          <a:xfrm>
            <a:off x="503238" y="1000125"/>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YSA Tarihsel Gelişim</a:t>
            </a:r>
          </a:p>
        </p:txBody>
      </p:sp>
      <p:sp>
        <p:nvSpPr>
          <p:cNvPr id="84" name="Text Box 3"/>
          <p:cNvSpPr txBox="1">
            <a:spLocks noChangeArrowheads="1"/>
          </p:cNvSpPr>
          <p:nvPr/>
        </p:nvSpPr>
        <p:spPr bwMode="auto">
          <a:xfrm>
            <a:off x="871538" y="1485359"/>
            <a:ext cx="7445375" cy="4524315"/>
          </a:xfrm>
          <a:prstGeom prst="rect">
            <a:avLst/>
          </a:prstGeom>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endParaRPr lang="tr-TR" sz="1600" b="1" dirty="0">
              <a:latin typeface="+mn-lt"/>
            </a:endParaRPr>
          </a:p>
          <a:p>
            <a:pPr>
              <a:defRPr/>
            </a:pPr>
            <a:r>
              <a:rPr lang="en-US" sz="1600" b="1" dirty="0">
                <a:latin typeface="+mn-lt"/>
              </a:rPr>
              <a:t>1959</a:t>
            </a:r>
            <a:r>
              <a:rPr lang="tr-TR" sz="1600" b="1" dirty="0">
                <a:latin typeface="+mn-lt"/>
              </a:rPr>
              <a:t>:  </a:t>
            </a:r>
            <a:r>
              <a:rPr lang="tr-TR" sz="1600" b="1" dirty="0" err="1">
                <a:latin typeface="+mn-lt"/>
              </a:rPr>
              <a:t>Perceptron</a:t>
            </a:r>
            <a:r>
              <a:rPr lang="en-US" sz="1600" b="1" dirty="0">
                <a:latin typeface="+mn-lt"/>
              </a:rPr>
              <a:t> (Rosenblatt)</a:t>
            </a:r>
          </a:p>
          <a:p>
            <a:pPr>
              <a:defRPr/>
            </a:pPr>
            <a:endParaRPr lang="tr-TR" sz="1600" b="1" dirty="0">
              <a:latin typeface="+mn-lt"/>
            </a:endParaRPr>
          </a:p>
          <a:p>
            <a:pPr>
              <a:defRPr/>
            </a:pPr>
            <a:r>
              <a:rPr lang="en-US" sz="1600" b="1" dirty="0">
                <a:latin typeface="+mn-lt"/>
              </a:rPr>
              <a:t>1960</a:t>
            </a:r>
            <a:r>
              <a:rPr lang="tr-TR" sz="1600" b="1" dirty="0">
                <a:latin typeface="+mn-lt"/>
              </a:rPr>
              <a:t>:  </a:t>
            </a:r>
            <a:r>
              <a:rPr lang="en-US" sz="1600" b="1" dirty="0">
                <a:latin typeface="+mn-lt"/>
              </a:rPr>
              <a:t>A</a:t>
            </a:r>
            <a:r>
              <a:rPr lang="tr-TR" sz="1600" b="1" dirty="0">
                <a:latin typeface="+mn-lt"/>
              </a:rPr>
              <a:t>DALINE</a:t>
            </a:r>
            <a:r>
              <a:rPr lang="en-US" sz="1600" b="1" dirty="0">
                <a:latin typeface="+mn-lt"/>
              </a:rPr>
              <a:t> (</a:t>
            </a:r>
            <a:r>
              <a:rPr lang="en-US" sz="1600" b="1" dirty="0" err="1">
                <a:latin typeface="+mn-lt"/>
              </a:rPr>
              <a:t>Widrow</a:t>
            </a:r>
            <a:r>
              <a:rPr lang="en-US" sz="1600" b="1" dirty="0">
                <a:latin typeface="+mn-lt"/>
              </a:rPr>
              <a:t> &amp; Hoff)</a:t>
            </a:r>
          </a:p>
          <a:p>
            <a:pPr eaLnBrk="1" hangingPunct="1">
              <a:defRPr/>
            </a:pPr>
            <a:endParaRPr lang="tr-TR" sz="1600" b="1" dirty="0">
              <a:latin typeface="+mn-lt"/>
            </a:endParaRPr>
          </a:p>
          <a:p>
            <a:pPr eaLnBrk="1" hangingPunct="1">
              <a:defRPr/>
            </a:pPr>
            <a:r>
              <a:rPr lang="en-US" sz="1600" b="1" dirty="0">
                <a:latin typeface="+mn-lt"/>
              </a:rPr>
              <a:t>1972</a:t>
            </a:r>
            <a:r>
              <a:rPr lang="tr-TR" sz="1600" b="1" dirty="0">
                <a:latin typeface="+mn-lt"/>
              </a:rPr>
              <a:t>:  Öz örgütlemeli ağlar (</a:t>
            </a:r>
            <a:r>
              <a:rPr lang="en-US" sz="1600" b="1" dirty="0">
                <a:latin typeface="+mn-lt"/>
              </a:rPr>
              <a:t>Self-organizing network</a:t>
            </a:r>
            <a:r>
              <a:rPr lang="tr-TR" sz="1600" b="1" dirty="0">
                <a:latin typeface="+mn-lt"/>
              </a:rPr>
              <a:t> - </a:t>
            </a:r>
            <a:r>
              <a:rPr lang="en-US" sz="1600" b="1" dirty="0" err="1">
                <a:latin typeface="+mn-lt"/>
              </a:rPr>
              <a:t>Kohonen</a:t>
            </a:r>
            <a:r>
              <a:rPr lang="en-US" sz="1600" b="1" dirty="0">
                <a:latin typeface="+mn-lt"/>
              </a:rPr>
              <a:t>)</a:t>
            </a:r>
          </a:p>
          <a:p>
            <a:pPr eaLnBrk="1" hangingPunct="1">
              <a:defRPr/>
            </a:pPr>
            <a:endParaRPr lang="tr-TR" sz="1600" b="1" dirty="0">
              <a:latin typeface="+mn-lt"/>
            </a:endParaRPr>
          </a:p>
          <a:p>
            <a:pPr eaLnBrk="1" hangingPunct="1">
              <a:defRPr/>
            </a:pPr>
            <a:r>
              <a:rPr lang="en-US" sz="1600" b="1" dirty="0">
                <a:latin typeface="+mn-lt"/>
              </a:rPr>
              <a:t>1976</a:t>
            </a:r>
            <a:r>
              <a:rPr lang="tr-TR" sz="1600" b="1" dirty="0">
                <a:latin typeface="+mn-lt"/>
              </a:rPr>
              <a:t>:  </a:t>
            </a:r>
            <a:r>
              <a:rPr lang="tr-TR" sz="1600" b="1" dirty="0" err="1">
                <a:latin typeface="+mn-lt"/>
              </a:rPr>
              <a:t>Adaptif</a:t>
            </a:r>
            <a:r>
              <a:rPr lang="tr-TR" sz="1600" b="1" dirty="0">
                <a:latin typeface="+mn-lt"/>
              </a:rPr>
              <a:t> rezonans teoremi </a:t>
            </a:r>
            <a:r>
              <a:rPr lang="en-US" sz="1600" b="1" dirty="0">
                <a:latin typeface="+mn-lt"/>
              </a:rPr>
              <a:t>(</a:t>
            </a:r>
            <a:r>
              <a:rPr lang="en-US" sz="1600" b="1" dirty="0" err="1">
                <a:latin typeface="+mn-lt"/>
              </a:rPr>
              <a:t>Grossberg</a:t>
            </a:r>
            <a:r>
              <a:rPr lang="en-US" sz="1600" b="1" dirty="0">
                <a:latin typeface="+mn-lt"/>
              </a:rPr>
              <a:t> &amp; Carpenter)</a:t>
            </a:r>
            <a:endParaRPr lang="tr-TR" sz="1600" b="1" dirty="0">
              <a:latin typeface="+mn-lt"/>
            </a:endParaRPr>
          </a:p>
          <a:p>
            <a:pPr eaLnBrk="1" hangingPunct="1">
              <a:defRPr/>
            </a:pPr>
            <a:endParaRPr lang="tr-TR" sz="1600" b="1" dirty="0">
              <a:latin typeface="+mn-lt"/>
            </a:endParaRPr>
          </a:p>
          <a:p>
            <a:pPr eaLnBrk="1" hangingPunct="1">
              <a:defRPr/>
            </a:pPr>
            <a:r>
              <a:rPr lang="en-US" sz="1600" b="1" dirty="0">
                <a:latin typeface="+mn-lt"/>
              </a:rPr>
              <a:t>1986</a:t>
            </a:r>
            <a:r>
              <a:rPr lang="tr-TR" sz="1600" b="1" dirty="0">
                <a:latin typeface="+mn-lt"/>
              </a:rPr>
              <a:t>:  Geri yayılım algoritması </a:t>
            </a:r>
            <a:r>
              <a:rPr lang="en-US" sz="1600" b="1" dirty="0">
                <a:latin typeface="+mn-lt"/>
              </a:rPr>
              <a:t>(</a:t>
            </a:r>
            <a:r>
              <a:rPr lang="en-US" sz="1600" b="1" dirty="0" err="1">
                <a:latin typeface="+mn-lt"/>
              </a:rPr>
              <a:t>Rumelhart</a:t>
            </a:r>
            <a:r>
              <a:rPr lang="en-US" sz="1600" b="1" dirty="0">
                <a:latin typeface="+mn-lt"/>
              </a:rPr>
              <a:t> &amp; McClelland )</a:t>
            </a:r>
          </a:p>
          <a:p>
            <a:pPr eaLnBrk="1" hangingPunct="1">
              <a:defRPr/>
            </a:pPr>
            <a:endParaRPr lang="tr-TR" sz="1600" b="1" dirty="0">
              <a:latin typeface="+mn-lt"/>
            </a:endParaRPr>
          </a:p>
          <a:p>
            <a:pPr eaLnBrk="1" hangingPunct="1">
              <a:defRPr/>
            </a:pPr>
            <a:r>
              <a:rPr lang="en-US" sz="1600" b="1" dirty="0">
                <a:latin typeface="+mn-lt"/>
              </a:rPr>
              <a:t>1987</a:t>
            </a:r>
            <a:r>
              <a:rPr lang="tr-TR" sz="1600" b="1" dirty="0">
                <a:latin typeface="+mn-lt"/>
              </a:rPr>
              <a:t>:  </a:t>
            </a:r>
            <a:r>
              <a:rPr lang="en-US" sz="1600" b="1" dirty="0">
                <a:latin typeface="+mn-lt"/>
              </a:rPr>
              <a:t>Hopfield </a:t>
            </a:r>
            <a:r>
              <a:rPr lang="tr-TR" sz="1600" b="1" dirty="0">
                <a:latin typeface="+mn-lt"/>
              </a:rPr>
              <a:t>ağı</a:t>
            </a:r>
            <a:r>
              <a:rPr lang="en-US" sz="1600" b="1" dirty="0">
                <a:latin typeface="+mn-lt"/>
              </a:rPr>
              <a:t> (Hopfield &amp; Tank)</a:t>
            </a:r>
          </a:p>
          <a:p>
            <a:pPr eaLnBrk="1" hangingPunct="1">
              <a:defRPr/>
            </a:pPr>
            <a:endParaRPr lang="tr-TR" sz="1600" b="1" dirty="0">
              <a:latin typeface="+mn-lt"/>
            </a:endParaRPr>
          </a:p>
          <a:p>
            <a:pPr eaLnBrk="1" hangingPunct="1">
              <a:defRPr/>
            </a:pPr>
            <a:r>
              <a:rPr lang="en-US" sz="1600" b="1" dirty="0">
                <a:latin typeface="+mn-lt"/>
              </a:rPr>
              <a:t>1988</a:t>
            </a:r>
            <a:r>
              <a:rPr lang="tr-TR" sz="1600" b="1" dirty="0">
                <a:latin typeface="+mn-lt"/>
              </a:rPr>
              <a:t>:  </a:t>
            </a:r>
            <a:r>
              <a:rPr lang="en-US" sz="1600" b="1" dirty="0" err="1">
                <a:latin typeface="+mn-lt"/>
              </a:rPr>
              <a:t>Neocognitron</a:t>
            </a:r>
            <a:r>
              <a:rPr lang="en-US" sz="1600" b="1" dirty="0">
                <a:latin typeface="+mn-lt"/>
              </a:rPr>
              <a:t> </a:t>
            </a:r>
            <a:r>
              <a:rPr lang="tr-TR" sz="1600" b="1" dirty="0">
                <a:latin typeface="+mn-lt"/>
              </a:rPr>
              <a:t>ağı</a:t>
            </a:r>
            <a:r>
              <a:rPr lang="en-US" sz="1600" b="1" dirty="0">
                <a:latin typeface="+mn-lt"/>
              </a:rPr>
              <a:t> (Fukushima)</a:t>
            </a:r>
          </a:p>
          <a:p>
            <a:pPr eaLnBrk="1" hangingPunct="1">
              <a:defRPr/>
            </a:pPr>
            <a:r>
              <a:rPr lang="tr-TR" sz="1600" b="1" dirty="0">
                <a:latin typeface="+mn-lt"/>
              </a:rPr>
              <a:t>…</a:t>
            </a:r>
          </a:p>
          <a:p>
            <a:pPr eaLnBrk="1" hangingPunct="1">
              <a:defRPr/>
            </a:pPr>
            <a:r>
              <a:rPr lang="tr-TR" sz="1600" b="1" dirty="0">
                <a:latin typeface="+mn-lt"/>
              </a:rPr>
              <a:t>2000’li yıllar: Derin Öğrenme (CNN, LSTM, </a:t>
            </a:r>
            <a:r>
              <a:rPr lang="tr-TR" sz="1600" b="1" dirty="0" err="1">
                <a:latin typeface="+mn-lt"/>
              </a:rPr>
              <a:t>Autoencoder</a:t>
            </a:r>
            <a:r>
              <a:rPr lang="tr-TR" sz="1600" b="1" dirty="0">
                <a:latin typeface="+mn-lt"/>
              </a:rPr>
              <a:t>…)</a:t>
            </a:r>
          </a:p>
          <a:p>
            <a:pPr eaLnBrk="1" hangingPunct="1">
              <a:defRPr/>
            </a:pPr>
            <a:r>
              <a:rPr lang="tr-TR" sz="1600" b="1" dirty="0">
                <a:latin typeface="+mn-lt"/>
              </a:rPr>
              <a:t>…</a:t>
            </a:r>
          </a:p>
          <a:p>
            <a:pPr eaLnBrk="1" hangingPunct="1">
              <a:defRPr/>
            </a:pPr>
            <a:endParaRPr lang="en-US" sz="1600" b="1" dirty="0">
              <a:latin typeface="+mn-lt"/>
            </a:endParaRPr>
          </a:p>
        </p:txBody>
      </p:sp>
      <p:pic>
        <p:nvPicPr>
          <p:cNvPr id="85" name="Picture 7" descr="NEURON1"/>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56176" y="4005064"/>
            <a:ext cx="2671020"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3797" name="Dikdörtgen 20"/>
          <p:cNvSpPr>
            <a:spLocks noChangeArrowheads="1"/>
          </p:cNvSpPr>
          <p:nvPr/>
        </p:nvSpPr>
        <p:spPr bwMode="auto">
          <a:xfrm>
            <a:off x="503238" y="548680"/>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YSA Türleri</a:t>
            </a:r>
          </a:p>
        </p:txBody>
      </p:sp>
      <p:grpSp>
        <p:nvGrpSpPr>
          <p:cNvPr id="8" name="Group 33"/>
          <p:cNvGrpSpPr>
            <a:grpSpLocks/>
          </p:cNvGrpSpPr>
          <p:nvPr/>
        </p:nvGrpSpPr>
        <p:grpSpPr bwMode="auto">
          <a:xfrm>
            <a:off x="3490913" y="2650530"/>
            <a:ext cx="1728787" cy="1439863"/>
            <a:chOff x="3923" y="3385"/>
            <a:chExt cx="771" cy="635"/>
          </a:xfrm>
        </p:grpSpPr>
        <p:sp>
          <p:nvSpPr>
            <p:cNvPr id="9" name="AutoShape 34"/>
            <p:cNvSpPr>
              <a:spLocks noChangeArrowheads="1"/>
            </p:cNvSpPr>
            <p:nvPr/>
          </p:nvSpPr>
          <p:spPr bwMode="auto">
            <a:xfrm>
              <a:off x="3923" y="3521"/>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0" name="AutoShape 35"/>
            <p:cNvSpPr>
              <a:spLocks noChangeArrowheads="1"/>
            </p:cNvSpPr>
            <p:nvPr/>
          </p:nvSpPr>
          <p:spPr bwMode="auto">
            <a:xfrm>
              <a:off x="3923" y="3748"/>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1" name="AutoShape 36"/>
            <p:cNvSpPr>
              <a:spLocks noChangeArrowheads="1"/>
            </p:cNvSpPr>
            <p:nvPr/>
          </p:nvSpPr>
          <p:spPr bwMode="auto">
            <a:xfrm>
              <a:off x="4241" y="3385"/>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2" name="AutoShape 37"/>
            <p:cNvSpPr>
              <a:spLocks noChangeArrowheads="1"/>
            </p:cNvSpPr>
            <p:nvPr/>
          </p:nvSpPr>
          <p:spPr bwMode="auto">
            <a:xfrm>
              <a:off x="4241" y="3884"/>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3" name="AutoShape 38"/>
            <p:cNvSpPr>
              <a:spLocks noChangeArrowheads="1"/>
            </p:cNvSpPr>
            <p:nvPr/>
          </p:nvSpPr>
          <p:spPr bwMode="auto">
            <a:xfrm>
              <a:off x="4241" y="3636"/>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14" name="AutoShape 39"/>
            <p:cNvSpPr>
              <a:spLocks noChangeArrowheads="1"/>
            </p:cNvSpPr>
            <p:nvPr/>
          </p:nvSpPr>
          <p:spPr bwMode="auto">
            <a:xfrm>
              <a:off x="4558" y="3639"/>
              <a:ext cx="136" cy="136"/>
            </a:xfrm>
            <a:prstGeom prst="flowChartConnector">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tr-TR"/>
            </a:p>
          </p:txBody>
        </p:sp>
        <p:sp>
          <p:nvSpPr>
            <p:cNvPr id="33841" name="Freeform 40"/>
            <p:cNvSpPr>
              <a:spLocks/>
            </p:cNvSpPr>
            <p:nvPr/>
          </p:nvSpPr>
          <p:spPr bwMode="auto">
            <a:xfrm>
              <a:off x="4058" y="3476"/>
              <a:ext cx="183" cy="116"/>
            </a:xfrm>
            <a:custGeom>
              <a:avLst/>
              <a:gdLst>
                <a:gd name="T0" fmla="*/ 0 w 183"/>
                <a:gd name="T1" fmla="*/ 116 h 116"/>
                <a:gd name="T2" fmla="*/ 183 w 183"/>
                <a:gd name="T3" fmla="*/ 0 h 116"/>
                <a:gd name="T4" fmla="*/ 0 60000 65536"/>
                <a:gd name="T5" fmla="*/ 0 60000 65536"/>
                <a:gd name="T6" fmla="*/ 0 w 183"/>
                <a:gd name="T7" fmla="*/ 0 h 116"/>
                <a:gd name="T8" fmla="*/ 183 w 183"/>
                <a:gd name="T9" fmla="*/ 116 h 116"/>
              </a:gdLst>
              <a:ahLst/>
              <a:cxnLst>
                <a:cxn ang="T4">
                  <a:pos x="T0" y="T1"/>
                </a:cxn>
                <a:cxn ang="T5">
                  <a:pos x="T2" y="T3"/>
                </a:cxn>
              </a:cxnLst>
              <a:rect l="T6" t="T7" r="T8" b="T9"/>
              <a:pathLst>
                <a:path w="183" h="116">
                  <a:moveTo>
                    <a:pt x="0" y="116"/>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2" name="Freeform 41"/>
            <p:cNvSpPr>
              <a:spLocks/>
            </p:cNvSpPr>
            <p:nvPr/>
          </p:nvSpPr>
          <p:spPr bwMode="auto">
            <a:xfrm>
              <a:off x="4062" y="3596"/>
              <a:ext cx="179" cy="106"/>
            </a:xfrm>
            <a:custGeom>
              <a:avLst/>
              <a:gdLst>
                <a:gd name="T0" fmla="*/ 0 w 179"/>
                <a:gd name="T1" fmla="*/ 0 h 106"/>
                <a:gd name="T2" fmla="*/ 179 w 179"/>
                <a:gd name="T3" fmla="*/ 106 h 106"/>
                <a:gd name="T4" fmla="*/ 0 60000 65536"/>
                <a:gd name="T5" fmla="*/ 0 60000 65536"/>
                <a:gd name="T6" fmla="*/ 0 w 179"/>
                <a:gd name="T7" fmla="*/ 0 h 106"/>
                <a:gd name="T8" fmla="*/ 179 w 179"/>
                <a:gd name="T9" fmla="*/ 106 h 106"/>
              </a:gdLst>
              <a:ahLst/>
              <a:cxnLst>
                <a:cxn ang="T4">
                  <a:pos x="T0" y="T1"/>
                </a:cxn>
                <a:cxn ang="T5">
                  <a:pos x="T2" y="T3"/>
                </a:cxn>
              </a:cxnLst>
              <a:rect l="T6" t="T7" r="T8" b="T9"/>
              <a:pathLst>
                <a:path w="179" h="106">
                  <a:moveTo>
                    <a:pt x="0" y="0"/>
                  </a:moveTo>
                  <a:lnTo>
                    <a:pt x="179" y="10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3" name="Freeform 42"/>
            <p:cNvSpPr>
              <a:spLocks/>
            </p:cNvSpPr>
            <p:nvPr/>
          </p:nvSpPr>
          <p:spPr bwMode="auto">
            <a:xfrm>
              <a:off x="4060" y="3594"/>
              <a:ext cx="181" cy="335"/>
            </a:xfrm>
            <a:custGeom>
              <a:avLst/>
              <a:gdLst>
                <a:gd name="T0" fmla="*/ 0 w 181"/>
                <a:gd name="T1" fmla="*/ 0 h 335"/>
                <a:gd name="T2" fmla="*/ 181 w 181"/>
                <a:gd name="T3" fmla="*/ 335 h 335"/>
                <a:gd name="T4" fmla="*/ 0 60000 65536"/>
                <a:gd name="T5" fmla="*/ 0 60000 65536"/>
                <a:gd name="T6" fmla="*/ 0 w 181"/>
                <a:gd name="T7" fmla="*/ 0 h 335"/>
                <a:gd name="T8" fmla="*/ 181 w 181"/>
                <a:gd name="T9" fmla="*/ 335 h 335"/>
              </a:gdLst>
              <a:ahLst/>
              <a:cxnLst>
                <a:cxn ang="T4">
                  <a:pos x="T0" y="T1"/>
                </a:cxn>
                <a:cxn ang="T5">
                  <a:pos x="T2" y="T3"/>
                </a:cxn>
              </a:cxnLst>
              <a:rect l="T6" t="T7" r="T8" b="T9"/>
              <a:pathLst>
                <a:path w="181" h="335">
                  <a:moveTo>
                    <a:pt x="0" y="0"/>
                  </a:moveTo>
                  <a:lnTo>
                    <a:pt x="181" y="33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4" name="Freeform 43"/>
            <p:cNvSpPr>
              <a:spLocks/>
            </p:cNvSpPr>
            <p:nvPr/>
          </p:nvSpPr>
          <p:spPr bwMode="auto">
            <a:xfrm>
              <a:off x="4058" y="3475"/>
              <a:ext cx="183" cy="339"/>
            </a:xfrm>
            <a:custGeom>
              <a:avLst/>
              <a:gdLst>
                <a:gd name="T0" fmla="*/ 0 w 183"/>
                <a:gd name="T1" fmla="*/ 339 h 339"/>
                <a:gd name="T2" fmla="*/ 183 w 183"/>
                <a:gd name="T3" fmla="*/ 0 h 339"/>
                <a:gd name="T4" fmla="*/ 0 60000 65536"/>
                <a:gd name="T5" fmla="*/ 0 60000 65536"/>
                <a:gd name="T6" fmla="*/ 0 w 183"/>
                <a:gd name="T7" fmla="*/ 0 h 339"/>
                <a:gd name="T8" fmla="*/ 183 w 183"/>
                <a:gd name="T9" fmla="*/ 339 h 339"/>
              </a:gdLst>
              <a:ahLst/>
              <a:cxnLst>
                <a:cxn ang="T4">
                  <a:pos x="T0" y="T1"/>
                </a:cxn>
                <a:cxn ang="T5">
                  <a:pos x="T2" y="T3"/>
                </a:cxn>
              </a:cxnLst>
              <a:rect l="T6" t="T7" r="T8" b="T9"/>
              <a:pathLst>
                <a:path w="183" h="339">
                  <a:moveTo>
                    <a:pt x="0" y="339"/>
                  </a:moveTo>
                  <a:lnTo>
                    <a:pt x="183"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5" name="Freeform 44"/>
            <p:cNvSpPr>
              <a:spLocks/>
            </p:cNvSpPr>
            <p:nvPr/>
          </p:nvSpPr>
          <p:spPr bwMode="auto">
            <a:xfrm>
              <a:off x="4060" y="3702"/>
              <a:ext cx="181" cy="110"/>
            </a:xfrm>
            <a:custGeom>
              <a:avLst/>
              <a:gdLst>
                <a:gd name="T0" fmla="*/ 0 w 181"/>
                <a:gd name="T1" fmla="*/ 110 h 110"/>
                <a:gd name="T2" fmla="*/ 181 w 181"/>
                <a:gd name="T3" fmla="*/ 0 h 110"/>
                <a:gd name="T4" fmla="*/ 0 60000 65536"/>
                <a:gd name="T5" fmla="*/ 0 60000 65536"/>
                <a:gd name="T6" fmla="*/ 0 w 181"/>
                <a:gd name="T7" fmla="*/ 0 h 110"/>
                <a:gd name="T8" fmla="*/ 181 w 181"/>
                <a:gd name="T9" fmla="*/ 110 h 110"/>
              </a:gdLst>
              <a:ahLst/>
              <a:cxnLst>
                <a:cxn ang="T4">
                  <a:pos x="T0" y="T1"/>
                </a:cxn>
                <a:cxn ang="T5">
                  <a:pos x="T2" y="T3"/>
                </a:cxn>
              </a:cxnLst>
              <a:rect l="T6" t="T7" r="T8" b="T9"/>
              <a:pathLst>
                <a:path w="181" h="110">
                  <a:moveTo>
                    <a:pt x="0" y="110"/>
                  </a:moveTo>
                  <a:lnTo>
                    <a:pt x="181"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6" name="Freeform 45"/>
            <p:cNvSpPr>
              <a:spLocks/>
            </p:cNvSpPr>
            <p:nvPr/>
          </p:nvSpPr>
          <p:spPr bwMode="auto">
            <a:xfrm>
              <a:off x="4062" y="3818"/>
              <a:ext cx="179" cy="111"/>
            </a:xfrm>
            <a:custGeom>
              <a:avLst/>
              <a:gdLst>
                <a:gd name="T0" fmla="*/ 0 w 179"/>
                <a:gd name="T1" fmla="*/ 0 h 111"/>
                <a:gd name="T2" fmla="*/ 179 w 179"/>
                <a:gd name="T3" fmla="*/ 111 h 111"/>
                <a:gd name="T4" fmla="*/ 0 60000 65536"/>
                <a:gd name="T5" fmla="*/ 0 60000 65536"/>
                <a:gd name="T6" fmla="*/ 0 w 179"/>
                <a:gd name="T7" fmla="*/ 0 h 111"/>
                <a:gd name="T8" fmla="*/ 179 w 179"/>
                <a:gd name="T9" fmla="*/ 111 h 111"/>
              </a:gdLst>
              <a:ahLst/>
              <a:cxnLst>
                <a:cxn ang="T4">
                  <a:pos x="T0" y="T1"/>
                </a:cxn>
                <a:cxn ang="T5">
                  <a:pos x="T2" y="T3"/>
                </a:cxn>
              </a:cxnLst>
              <a:rect l="T6" t="T7" r="T8" b="T9"/>
              <a:pathLst>
                <a:path w="179" h="111">
                  <a:moveTo>
                    <a:pt x="0" y="0"/>
                  </a:moveTo>
                  <a:lnTo>
                    <a:pt x="179" y="111"/>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tr-TR"/>
            </a:p>
          </p:txBody>
        </p:sp>
        <p:sp>
          <p:nvSpPr>
            <p:cNvPr id="33847" name="Line 46"/>
            <p:cNvSpPr>
              <a:spLocks noChangeShapeType="1"/>
            </p:cNvSpPr>
            <p:nvPr/>
          </p:nvSpPr>
          <p:spPr bwMode="auto">
            <a:xfrm>
              <a:off x="4377" y="3475"/>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3848" name="Line 47"/>
            <p:cNvSpPr>
              <a:spLocks noChangeShapeType="1"/>
            </p:cNvSpPr>
            <p:nvPr/>
          </p:nvSpPr>
          <p:spPr bwMode="auto">
            <a:xfrm>
              <a:off x="4377" y="3702"/>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3849" name="Line 48"/>
            <p:cNvSpPr>
              <a:spLocks noChangeShapeType="1"/>
            </p:cNvSpPr>
            <p:nvPr/>
          </p:nvSpPr>
          <p:spPr bwMode="auto">
            <a:xfrm flipV="1">
              <a:off x="4377" y="3702"/>
              <a:ext cx="181"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grpSp>
      <p:sp>
        <p:nvSpPr>
          <p:cNvPr id="26" name="Altıgen 25"/>
          <p:cNvSpPr/>
          <p:nvPr/>
        </p:nvSpPr>
        <p:spPr>
          <a:xfrm>
            <a:off x="1043608" y="1544271"/>
            <a:ext cx="2128837" cy="792163"/>
          </a:xfrm>
          <a:prstGeom prst="hexagon">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tr-TR" sz="1600" dirty="0"/>
              <a:t>Besleme Şekline Göre;</a:t>
            </a:r>
          </a:p>
        </p:txBody>
      </p:sp>
      <p:sp>
        <p:nvSpPr>
          <p:cNvPr id="27" name="Oval 26"/>
          <p:cNvSpPr/>
          <p:nvPr/>
        </p:nvSpPr>
        <p:spPr>
          <a:xfrm>
            <a:off x="503238" y="2466380"/>
            <a:ext cx="1476375"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tr-TR" sz="1600" b="1" dirty="0"/>
              <a:t>İleri Beslemeli</a:t>
            </a:r>
          </a:p>
        </p:txBody>
      </p:sp>
      <p:sp>
        <p:nvSpPr>
          <p:cNvPr id="29" name="Altıgen 28"/>
          <p:cNvSpPr/>
          <p:nvPr/>
        </p:nvSpPr>
        <p:spPr>
          <a:xfrm>
            <a:off x="5872793" y="1141127"/>
            <a:ext cx="2128837" cy="792163"/>
          </a:xfrm>
          <a:prstGeom prst="hexag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tr-TR" sz="1600" dirty="0"/>
              <a:t>Öğrenme Zamanına Göre;</a:t>
            </a:r>
          </a:p>
        </p:txBody>
      </p:sp>
      <p:sp>
        <p:nvSpPr>
          <p:cNvPr id="30" name="Oval 29"/>
          <p:cNvSpPr/>
          <p:nvPr/>
        </p:nvSpPr>
        <p:spPr>
          <a:xfrm>
            <a:off x="5332413" y="2063155"/>
            <a:ext cx="1400175" cy="925513"/>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t>Dinamik Öğrenme</a:t>
            </a:r>
          </a:p>
        </p:txBody>
      </p:sp>
      <p:sp>
        <p:nvSpPr>
          <p:cNvPr id="32" name="Oval 31"/>
          <p:cNvSpPr/>
          <p:nvPr/>
        </p:nvSpPr>
        <p:spPr>
          <a:xfrm>
            <a:off x="7524750" y="2004418"/>
            <a:ext cx="1439863" cy="92551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tr-TR" sz="1600" b="1" dirty="0"/>
              <a:t>Statik Öğrenme</a:t>
            </a:r>
          </a:p>
        </p:txBody>
      </p:sp>
      <p:sp>
        <p:nvSpPr>
          <p:cNvPr id="33" name="Oval 32"/>
          <p:cNvSpPr/>
          <p:nvPr/>
        </p:nvSpPr>
        <p:spPr>
          <a:xfrm>
            <a:off x="3032125" y="685205"/>
            <a:ext cx="1476375" cy="912813"/>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tr-TR" sz="1600" b="1" dirty="0"/>
              <a:t>Geri Beslemeli</a:t>
            </a:r>
          </a:p>
        </p:txBody>
      </p:sp>
      <p:sp>
        <p:nvSpPr>
          <p:cNvPr id="34" name="Altıgen 33"/>
          <p:cNvSpPr/>
          <p:nvPr/>
        </p:nvSpPr>
        <p:spPr>
          <a:xfrm>
            <a:off x="1066428" y="4060147"/>
            <a:ext cx="2128837" cy="792163"/>
          </a:xfrm>
          <a:prstGeom prst="hexagon">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tr-TR" sz="1600" dirty="0"/>
              <a:t>Öğrenme Şekline Göre;</a:t>
            </a:r>
          </a:p>
        </p:txBody>
      </p:sp>
      <p:sp>
        <p:nvSpPr>
          <p:cNvPr id="35" name="Oval 34"/>
          <p:cNvSpPr/>
          <p:nvPr/>
        </p:nvSpPr>
        <p:spPr>
          <a:xfrm>
            <a:off x="169863" y="5065118"/>
            <a:ext cx="1611312" cy="91440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500" b="1" dirty="0" err="1"/>
              <a:t>Danışmanlı</a:t>
            </a:r>
            <a:r>
              <a:rPr lang="tr-TR" sz="1500" b="1" dirty="0"/>
              <a:t> Öğrenme</a:t>
            </a:r>
          </a:p>
        </p:txBody>
      </p:sp>
      <p:sp>
        <p:nvSpPr>
          <p:cNvPr id="36" name="Oval 35"/>
          <p:cNvSpPr/>
          <p:nvPr/>
        </p:nvSpPr>
        <p:spPr>
          <a:xfrm>
            <a:off x="1908175" y="5065118"/>
            <a:ext cx="1663700" cy="91440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500" b="1" dirty="0"/>
              <a:t>Danışmansız Öğrenme</a:t>
            </a:r>
          </a:p>
        </p:txBody>
      </p:sp>
      <p:sp>
        <p:nvSpPr>
          <p:cNvPr id="37" name="Oval 36"/>
          <p:cNvSpPr/>
          <p:nvPr/>
        </p:nvSpPr>
        <p:spPr>
          <a:xfrm>
            <a:off x="3548063" y="4582518"/>
            <a:ext cx="1671637" cy="912812"/>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tr-TR" sz="1500" b="1" dirty="0"/>
              <a:t>Destekleyici Öğrenme</a:t>
            </a:r>
          </a:p>
        </p:txBody>
      </p:sp>
      <p:sp>
        <p:nvSpPr>
          <p:cNvPr id="38" name="Altıgen 37"/>
          <p:cNvSpPr/>
          <p:nvPr/>
        </p:nvSpPr>
        <p:spPr>
          <a:xfrm>
            <a:off x="5766762" y="3527503"/>
            <a:ext cx="2128837" cy="792163"/>
          </a:xfrm>
          <a:prstGeom prst="hexagon">
            <a:avLst/>
          </a:prstGeom>
        </p:spPr>
        <p:style>
          <a:lnRef idx="0">
            <a:schemeClr val="dk1"/>
          </a:lnRef>
          <a:fillRef idx="3">
            <a:schemeClr val="dk1"/>
          </a:fillRef>
          <a:effectRef idx="3">
            <a:schemeClr val="dk1"/>
          </a:effectRef>
          <a:fontRef idx="minor">
            <a:schemeClr val="lt1"/>
          </a:fontRef>
        </p:style>
        <p:txBody>
          <a:bodyPr anchor="ctr"/>
          <a:lstStyle/>
          <a:p>
            <a:pPr algn="ctr" fontAlgn="auto">
              <a:spcBef>
                <a:spcPts val="0"/>
              </a:spcBef>
              <a:spcAft>
                <a:spcPts val="0"/>
              </a:spcAft>
              <a:defRPr/>
            </a:pPr>
            <a:r>
              <a:rPr lang="tr-TR" sz="1600" dirty="0"/>
              <a:t>Yapısına Göre;</a:t>
            </a:r>
          </a:p>
        </p:txBody>
      </p:sp>
      <p:sp>
        <p:nvSpPr>
          <p:cNvPr id="39" name="Oval 38"/>
          <p:cNvSpPr/>
          <p:nvPr/>
        </p:nvSpPr>
        <p:spPr>
          <a:xfrm>
            <a:off x="5897563" y="4582518"/>
            <a:ext cx="1039812" cy="782637"/>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t>ÇKA - MLP</a:t>
            </a:r>
          </a:p>
        </p:txBody>
      </p:sp>
      <p:sp>
        <p:nvSpPr>
          <p:cNvPr id="41" name="Oval 40"/>
          <p:cNvSpPr/>
          <p:nvPr/>
        </p:nvSpPr>
        <p:spPr>
          <a:xfrm>
            <a:off x="7186613" y="4576168"/>
            <a:ext cx="1039812" cy="78422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t>LVQ</a:t>
            </a:r>
          </a:p>
        </p:txBody>
      </p:sp>
      <p:sp>
        <p:nvSpPr>
          <p:cNvPr id="42" name="Oval 41"/>
          <p:cNvSpPr/>
          <p:nvPr/>
        </p:nvSpPr>
        <p:spPr>
          <a:xfrm>
            <a:off x="8001000" y="3884018"/>
            <a:ext cx="1039813" cy="78422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t>Elman</a:t>
            </a:r>
          </a:p>
        </p:txBody>
      </p:sp>
      <p:sp>
        <p:nvSpPr>
          <p:cNvPr id="43" name="Oval 42"/>
          <p:cNvSpPr/>
          <p:nvPr/>
        </p:nvSpPr>
        <p:spPr>
          <a:xfrm>
            <a:off x="6550025" y="5460405"/>
            <a:ext cx="1039813" cy="78422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600" b="1" dirty="0"/>
              <a:t>SOM</a:t>
            </a:r>
          </a:p>
        </p:txBody>
      </p:sp>
      <p:sp>
        <p:nvSpPr>
          <p:cNvPr id="44" name="Oval 43"/>
          <p:cNvSpPr/>
          <p:nvPr/>
        </p:nvSpPr>
        <p:spPr>
          <a:xfrm>
            <a:off x="7812088" y="5354043"/>
            <a:ext cx="1228725" cy="890587"/>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tr-TR" sz="1500" b="1" dirty="0" err="1"/>
              <a:t>Hopfield</a:t>
            </a:r>
            <a:endParaRPr lang="tr-TR" sz="15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50"/>
                                        <p:tgtEl>
                                          <p:spTgt spid="26"/>
                                        </p:tgtEl>
                                      </p:cBhvr>
                                    </p:animEffect>
                                    <p:anim calcmode="lin" valueType="num">
                                      <p:cBhvr>
                                        <p:cTn id="15" dur="750" fill="hold"/>
                                        <p:tgtEl>
                                          <p:spTgt spid="26"/>
                                        </p:tgtEl>
                                        <p:attrNameLst>
                                          <p:attrName>ppt_w</p:attrName>
                                        </p:attrNameLst>
                                      </p:cBhvr>
                                      <p:tavLst>
                                        <p:tav tm="0" fmla="#ppt_w*sin(2.5*pi*$)">
                                          <p:val>
                                            <p:fltVal val="0"/>
                                          </p:val>
                                        </p:tav>
                                        <p:tav tm="100000">
                                          <p:val>
                                            <p:fltVal val="1"/>
                                          </p:val>
                                        </p:tav>
                                      </p:tavLst>
                                    </p:anim>
                                    <p:anim calcmode="lin" valueType="num">
                                      <p:cBhvr>
                                        <p:cTn id="16" dur="750" fill="hold"/>
                                        <p:tgtEl>
                                          <p:spTgt spid="26"/>
                                        </p:tgtEl>
                                        <p:attrNameLst>
                                          <p:attrName>ppt_h</p:attrName>
                                        </p:attrNameLst>
                                      </p:cBhvr>
                                      <p:tavLst>
                                        <p:tav tm="0">
                                          <p:val>
                                            <p:strVal val="#ppt_h"/>
                                          </p:val>
                                        </p:tav>
                                        <p:tav tm="100000">
                                          <p:val>
                                            <p:strVal val="#ppt_h"/>
                                          </p:val>
                                        </p:tav>
                                      </p:tavLst>
                                    </p:anim>
                                  </p:childTnLst>
                                </p:cTn>
                              </p:par>
                            </p:childTnLst>
                          </p:cTn>
                        </p:par>
                        <p:par>
                          <p:cTn id="17" fill="hold" nodeType="afterGroup">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nodeType="afterGroup">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5"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anim calcmode="lin" valueType="num">
                                      <p:cBhvr>
                                        <p:cTn id="30" dur="750" fill="hold"/>
                                        <p:tgtEl>
                                          <p:spTgt spid="29"/>
                                        </p:tgtEl>
                                        <p:attrNameLst>
                                          <p:attrName>ppt_w</p:attrName>
                                        </p:attrNameLst>
                                      </p:cBhvr>
                                      <p:tavLst>
                                        <p:tav tm="0" fmla="#ppt_w*sin(2.5*pi*$)">
                                          <p:val>
                                            <p:fltVal val="0"/>
                                          </p:val>
                                        </p:tav>
                                        <p:tav tm="100000">
                                          <p:val>
                                            <p:fltVal val="1"/>
                                          </p:val>
                                        </p:tav>
                                      </p:tavLst>
                                    </p:anim>
                                    <p:anim calcmode="lin" valueType="num">
                                      <p:cBhvr>
                                        <p:cTn id="31" dur="750" fill="hold"/>
                                        <p:tgtEl>
                                          <p:spTgt spid="29"/>
                                        </p:tgtEl>
                                        <p:attrNameLst>
                                          <p:attrName>ppt_h</p:attrName>
                                        </p:attrNameLst>
                                      </p:cBhvr>
                                      <p:tavLst>
                                        <p:tav tm="0">
                                          <p:val>
                                            <p:strVal val="#ppt_h"/>
                                          </p:val>
                                        </p:tav>
                                        <p:tav tm="100000">
                                          <p:val>
                                            <p:strVal val="#ppt_h"/>
                                          </p:val>
                                        </p:tav>
                                      </p:tavLst>
                                    </p:anim>
                                  </p:childTnLst>
                                </p:cTn>
                              </p:par>
                            </p:childTnLst>
                          </p:cTn>
                        </p:par>
                        <p:par>
                          <p:cTn id="32" fill="hold" nodeType="afterGroup">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nodeType="afterGroup">
                            <p:stCondLst>
                              <p:cond delay="125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5"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750"/>
                                        <p:tgtEl>
                                          <p:spTgt spid="34"/>
                                        </p:tgtEl>
                                      </p:cBhvr>
                                    </p:animEffect>
                                    <p:anim calcmode="lin" valueType="num">
                                      <p:cBhvr>
                                        <p:cTn id="45" dur="750" fill="hold"/>
                                        <p:tgtEl>
                                          <p:spTgt spid="34"/>
                                        </p:tgtEl>
                                        <p:attrNameLst>
                                          <p:attrName>ppt_w</p:attrName>
                                        </p:attrNameLst>
                                      </p:cBhvr>
                                      <p:tavLst>
                                        <p:tav tm="0" fmla="#ppt_w*sin(2.5*pi*$)">
                                          <p:val>
                                            <p:fltVal val="0"/>
                                          </p:val>
                                        </p:tav>
                                        <p:tav tm="100000">
                                          <p:val>
                                            <p:fltVal val="1"/>
                                          </p:val>
                                        </p:tav>
                                      </p:tavLst>
                                    </p:anim>
                                    <p:anim calcmode="lin" valueType="num">
                                      <p:cBhvr>
                                        <p:cTn id="46" dur="750" fill="hold"/>
                                        <p:tgtEl>
                                          <p:spTgt spid="34"/>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par>
                          <p:cTn id="51" fill="hold" nodeType="afterGroup">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par>
                          <p:cTn id="55" fill="hold" nodeType="afterGroup">
                            <p:stCondLst>
                              <p:cond delay="1750"/>
                            </p:stCondLst>
                            <p:childTnLst>
                              <p:par>
                                <p:cTn id="56" presetID="10"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5"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50"/>
                                        <p:tgtEl>
                                          <p:spTgt spid="38"/>
                                        </p:tgtEl>
                                      </p:cBhvr>
                                    </p:animEffect>
                                    <p:anim calcmode="lin" valueType="num">
                                      <p:cBhvr>
                                        <p:cTn id="64" dur="750" fill="hold"/>
                                        <p:tgtEl>
                                          <p:spTgt spid="38"/>
                                        </p:tgtEl>
                                        <p:attrNameLst>
                                          <p:attrName>ppt_w</p:attrName>
                                        </p:attrNameLst>
                                      </p:cBhvr>
                                      <p:tavLst>
                                        <p:tav tm="0" fmla="#ppt_w*sin(2.5*pi*$)">
                                          <p:val>
                                            <p:fltVal val="0"/>
                                          </p:val>
                                        </p:tav>
                                        <p:tav tm="100000">
                                          <p:val>
                                            <p:fltVal val="1"/>
                                          </p:val>
                                        </p:tav>
                                      </p:tavLst>
                                    </p:anim>
                                    <p:anim calcmode="lin" valueType="num">
                                      <p:cBhvr>
                                        <p:cTn id="65" dur="750" fill="hold"/>
                                        <p:tgtEl>
                                          <p:spTgt spid="38"/>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750"/>
                            </p:stCondLst>
                            <p:childTnLst>
                              <p:par>
                                <p:cTn id="67" presetID="10"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par>
                          <p:cTn id="70" fill="hold" nodeType="afterGroup">
                            <p:stCondLst>
                              <p:cond delay="1250"/>
                            </p:stCondLst>
                            <p:childTnLst>
                              <p:par>
                                <p:cTn id="71" presetID="10" presetClass="entr" presetSubtype="0" fill="hold" grpId="0"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par>
                          <p:cTn id="74" fill="hold" nodeType="afterGroup">
                            <p:stCondLst>
                              <p:cond delay="1750"/>
                            </p:stCondLst>
                            <p:childTnLst>
                              <p:par>
                                <p:cTn id="75" presetID="10" presetClass="entr" presetSubtype="0"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childTnLst>
                          </p:cTn>
                        </p:par>
                        <p:par>
                          <p:cTn id="78" fill="hold" nodeType="afterGroup">
                            <p:stCondLst>
                              <p:cond delay="2250"/>
                            </p:stCondLst>
                            <p:childTnLst>
                              <p:par>
                                <p:cTn id="79" presetID="10"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par>
                          <p:cTn id="82" fill="hold" nodeType="afterGroup">
                            <p:stCondLst>
                              <p:cond delay="2750"/>
                            </p:stCondLst>
                            <p:childTnLst>
                              <p:par>
                                <p:cTn id="83" presetID="10" presetClass="entr" presetSubtype="0" fill="hold" grpId="0" nodeType="after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2" grpId="0" animBg="1"/>
      <p:bldP spid="33" grpId="0" animBg="1"/>
      <p:bldP spid="35" grpId="0" animBg="1"/>
      <p:bldP spid="36" grpId="0" animBg="1"/>
      <p:bldP spid="37" grpId="0" animBg="1"/>
      <p:bldP spid="39" grpId="0" animBg="1"/>
      <p:bldP spid="41" grpId="0" animBg="1"/>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kdörtgen 13"/>
          <p:cNvSpPr/>
          <p:nvPr/>
        </p:nvSpPr>
        <p:spPr>
          <a:xfrm>
            <a:off x="169863" y="4756149"/>
            <a:ext cx="8866187" cy="108779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tr-TR"/>
          </a:p>
        </p:txBody>
      </p:sp>
      <p:sp>
        <p:nvSpPr>
          <p:cNvPr id="2" name="Dikdörtgen 1"/>
          <p:cNvSpPr/>
          <p:nvPr/>
        </p:nvSpPr>
        <p:spPr>
          <a:xfrm>
            <a:off x="206375" y="3500438"/>
            <a:ext cx="8829675" cy="10810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tr-TR"/>
          </a:p>
        </p:txBody>
      </p:sp>
      <p:sp>
        <p:nvSpPr>
          <p:cNvPr id="9220" name="Metin kutusu 12"/>
          <p:cNvSpPr txBox="1">
            <a:spLocks noChangeArrowheads="1"/>
          </p:cNvSpPr>
          <p:nvPr/>
        </p:nvSpPr>
        <p:spPr bwMode="auto">
          <a:xfrm>
            <a:off x="206375" y="981075"/>
            <a:ext cx="8865889"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ts val="300"/>
              </a:spcBef>
              <a:spcAft>
                <a:spcPts val="300"/>
              </a:spcAft>
            </a:pPr>
            <a:r>
              <a:rPr lang="tr-TR" altLang="tr-TR" sz="1600" b="1" dirty="0">
                <a:latin typeface="Arial" charset="0"/>
              </a:rPr>
              <a:t>Yapay Zekâ kavramını, doğal zekâya dayanarak yorumlamak mümkündür. </a:t>
            </a:r>
          </a:p>
          <a:p>
            <a:pPr eaLnBrk="1" hangingPunct="1">
              <a:spcBef>
                <a:spcPts val="300"/>
              </a:spcBef>
              <a:spcAft>
                <a:spcPts val="300"/>
              </a:spcAft>
            </a:pPr>
            <a:r>
              <a:rPr lang="tr-TR" altLang="tr-TR" sz="1600" b="1" dirty="0">
                <a:latin typeface="Arial" charset="0"/>
              </a:rPr>
              <a:t>Ancak bu noktada, -eksik bir tanımla- Yapay Zekâ alanının ve uygulamalarının amaçlarını </a:t>
            </a:r>
          </a:p>
          <a:p>
            <a:pPr eaLnBrk="1" hangingPunct="1">
              <a:spcBef>
                <a:spcPts val="300"/>
              </a:spcBef>
              <a:spcAft>
                <a:spcPts val="300"/>
              </a:spcAft>
            </a:pPr>
            <a:r>
              <a:rPr lang="tr-TR" altLang="tr-TR" sz="1600" b="1" dirty="0">
                <a:latin typeface="Arial" charset="0"/>
              </a:rPr>
              <a:t>ve hedeflerini ıskalamak muhtemeldir. Çünkü Yapay Zekâ soyut (</a:t>
            </a:r>
            <a:r>
              <a:rPr lang="tr-TR" altLang="tr-TR" sz="1600" b="1" dirty="0" err="1">
                <a:latin typeface="Arial" charset="0"/>
              </a:rPr>
              <a:t>abstract</a:t>
            </a:r>
            <a:r>
              <a:rPr lang="tr-TR" altLang="tr-TR" sz="1600" b="1" dirty="0">
                <a:latin typeface="Arial" charset="0"/>
              </a:rPr>
              <a:t>) bir kavrama </a:t>
            </a:r>
          </a:p>
          <a:p>
            <a:pPr eaLnBrk="1" hangingPunct="1">
              <a:spcBef>
                <a:spcPts val="300"/>
              </a:spcBef>
              <a:spcAft>
                <a:spcPts val="300"/>
              </a:spcAft>
            </a:pPr>
            <a:r>
              <a:rPr lang="tr-TR" altLang="tr-TR" sz="1600" b="1" dirty="0">
                <a:latin typeface="Arial" charset="0"/>
              </a:rPr>
              <a:t>karşılık gelmektedir.</a:t>
            </a:r>
          </a:p>
          <a:p>
            <a:pPr eaLnBrk="1" hangingPunct="1">
              <a:spcBef>
                <a:spcPts val="300"/>
              </a:spcBef>
              <a:spcAft>
                <a:spcPts val="300"/>
              </a:spcAft>
            </a:pPr>
            <a:endParaRPr lang="tr-TR" altLang="tr-TR" sz="1600" b="1" dirty="0">
              <a:latin typeface="Arial" charset="0"/>
            </a:endParaRPr>
          </a:p>
          <a:p>
            <a:pPr eaLnBrk="1" hangingPunct="1">
              <a:spcBef>
                <a:spcPts val="300"/>
              </a:spcBef>
              <a:spcAft>
                <a:spcPts val="300"/>
              </a:spcAft>
            </a:pPr>
            <a:r>
              <a:rPr lang="tr-TR" altLang="tr-TR" sz="1600" b="1" dirty="0">
                <a:latin typeface="Arial" charset="0"/>
              </a:rPr>
              <a:t>Yapay </a:t>
            </a:r>
            <a:r>
              <a:rPr lang="tr-TR" altLang="tr-TR" sz="1600" b="1" dirty="0" err="1">
                <a:latin typeface="Arial" charset="0"/>
              </a:rPr>
              <a:t>Zekâ’yı</a:t>
            </a:r>
            <a:r>
              <a:rPr lang="tr-TR" altLang="tr-TR" sz="1600" b="1" dirty="0">
                <a:latin typeface="Arial" charset="0"/>
              </a:rPr>
              <a:t> statik (durumsal) olduğu kadar, dinamik (eylemsel) olarak da tanımlamak </a:t>
            </a:r>
          </a:p>
          <a:p>
            <a:pPr eaLnBrk="1" hangingPunct="1">
              <a:spcBef>
                <a:spcPts val="300"/>
              </a:spcBef>
              <a:spcAft>
                <a:spcPts val="300"/>
              </a:spcAft>
            </a:pPr>
            <a:r>
              <a:rPr lang="tr-TR" altLang="tr-TR" sz="1600" b="1" dirty="0">
                <a:latin typeface="Arial" charset="0"/>
              </a:rPr>
              <a:t>mümkündür. </a:t>
            </a:r>
          </a:p>
          <a:p>
            <a:pPr eaLnBrk="1" hangingPunct="1">
              <a:spcBef>
                <a:spcPts val="300"/>
              </a:spcBef>
              <a:spcAft>
                <a:spcPts val="300"/>
              </a:spcAft>
            </a:pPr>
            <a:endParaRPr lang="tr-TR" altLang="tr-TR" sz="1600" b="1" dirty="0">
              <a:latin typeface="Arial" charset="0"/>
            </a:endParaRPr>
          </a:p>
          <a:p>
            <a:pPr eaLnBrk="1" hangingPunct="1">
              <a:spcBef>
                <a:spcPts val="300"/>
              </a:spcBef>
              <a:spcAft>
                <a:spcPts val="300"/>
              </a:spcAft>
            </a:pPr>
            <a:r>
              <a:rPr lang="tr-TR" altLang="tr-TR" sz="1600" b="1" dirty="0">
                <a:latin typeface="Arial" charset="0"/>
              </a:rPr>
              <a:t>Statik olarak Yapay Zekâ; “bilgisayar tabanlı sistemlerde insan düşünce-davranış </a:t>
            </a:r>
          </a:p>
          <a:p>
            <a:pPr eaLnBrk="1" hangingPunct="1">
              <a:spcBef>
                <a:spcPts val="300"/>
              </a:spcBef>
              <a:spcAft>
                <a:spcPts val="300"/>
              </a:spcAft>
            </a:pPr>
            <a:r>
              <a:rPr lang="tr-TR" altLang="tr-TR" sz="1600" b="1" dirty="0">
                <a:latin typeface="Arial" charset="0"/>
              </a:rPr>
              <a:t>şekillerini ya da doğal dinamikleri benzetmeye dayalı olarak araştırma çalışmaları yapan, </a:t>
            </a:r>
          </a:p>
          <a:p>
            <a:pPr eaLnBrk="1" hangingPunct="1">
              <a:spcBef>
                <a:spcPts val="300"/>
              </a:spcBef>
              <a:spcAft>
                <a:spcPts val="300"/>
              </a:spcAft>
            </a:pPr>
            <a:r>
              <a:rPr lang="tr-TR" altLang="tr-TR" sz="1600" b="1" dirty="0">
                <a:latin typeface="Arial" charset="0"/>
              </a:rPr>
              <a:t>Bilgisayar </a:t>
            </a:r>
            <a:r>
              <a:rPr lang="tr-TR" altLang="tr-TR" sz="1600" b="1" dirty="0" err="1">
                <a:latin typeface="Arial" charset="0"/>
              </a:rPr>
              <a:t>Bilimleri’nin</a:t>
            </a:r>
            <a:r>
              <a:rPr lang="tr-TR" altLang="tr-TR" sz="1600" b="1" dirty="0">
                <a:latin typeface="Arial" charset="0"/>
              </a:rPr>
              <a:t> bir alt </a:t>
            </a:r>
            <a:r>
              <a:rPr lang="tr-TR" altLang="tr-TR" sz="1600" b="1" dirty="0" err="1">
                <a:latin typeface="Arial" charset="0"/>
              </a:rPr>
              <a:t>alanı”dır</a:t>
            </a:r>
            <a:r>
              <a:rPr lang="tr-TR" altLang="tr-TR" sz="1600" b="1" dirty="0">
                <a:latin typeface="Arial" charset="0"/>
              </a:rPr>
              <a:t>. </a:t>
            </a:r>
          </a:p>
          <a:p>
            <a:pPr eaLnBrk="1" hangingPunct="1">
              <a:spcBef>
                <a:spcPts val="300"/>
              </a:spcBef>
              <a:spcAft>
                <a:spcPts val="300"/>
              </a:spcAft>
            </a:pPr>
            <a:endParaRPr lang="tr-TR" altLang="tr-TR" sz="1600" b="1" dirty="0">
              <a:latin typeface="Arial" charset="0"/>
            </a:endParaRPr>
          </a:p>
          <a:p>
            <a:pPr eaLnBrk="1" hangingPunct="1">
              <a:spcBef>
                <a:spcPts val="300"/>
              </a:spcBef>
              <a:spcAft>
                <a:spcPts val="300"/>
              </a:spcAft>
            </a:pPr>
            <a:r>
              <a:rPr lang="tr-TR" altLang="tr-TR" sz="1600" b="1" dirty="0">
                <a:latin typeface="Arial" charset="0"/>
              </a:rPr>
              <a:t>Dinamik olarak ise Yapay Zekâ; “insan düşünce-davranış şekillerinin ya da doğal </a:t>
            </a:r>
          </a:p>
          <a:p>
            <a:pPr eaLnBrk="1" hangingPunct="1">
              <a:spcBef>
                <a:spcPts val="300"/>
              </a:spcBef>
              <a:spcAft>
                <a:spcPts val="300"/>
              </a:spcAft>
            </a:pPr>
            <a:r>
              <a:rPr lang="tr-TR" altLang="tr-TR" sz="1600" b="1" dirty="0">
                <a:latin typeface="Arial" charset="0"/>
              </a:rPr>
              <a:t>dinamiklerin bilgisayar tabanlı sistemler tarafından ‘mümkün olduğunca’ yerine </a:t>
            </a:r>
          </a:p>
          <a:p>
            <a:pPr eaLnBrk="1" hangingPunct="1">
              <a:spcBef>
                <a:spcPts val="300"/>
              </a:spcBef>
              <a:spcAft>
                <a:spcPts val="300"/>
              </a:spcAft>
            </a:pPr>
            <a:r>
              <a:rPr lang="tr-TR" altLang="tr-TR" sz="1600" b="1" dirty="0">
                <a:latin typeface="Arial" charset="0"/>
              </a:rPr>
              <a:t>getirilmesi” olarak tanımlanabilir. </a:t>
            </a:r>
          </a:p>
        </p:txBody>
      </p:sp>
      <p:cxnSp>
        <p:nvCxnSpPr>
          <p:cNvPr id="10" name="Düz Bağlayıcı 9"/>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etin kutusu 10"/>
          <p:cNvSpPr txBox="1"/>
          <p:nvPr/>
        </p:nvSpPr>
        <p:spPr>
          <a:xfrm>
            <a:off x="7296016" y="177800"/>
            <a:ext cx="1668597" cy="538609"/>
          </a:xfrm>
          <a:prstGeom prst="rect">
            <a:avLst/>
          </a:prstGeom>
          <a:noFill/>
        </p:spPr>
        <p:txBody>
          <a:bodyPr wrap="none">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Zekâ Kavramı</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4821" name="Dikdörtgen 20"/>
          <p:cNvSpPr>
            <a:spLocks noChangeArrowheads="1"/>
          </p:cNvSpPr>
          <p:nvPr/>
        </p:nvSpPr>
        <p:spPr bwMode="auto">
          <a:xfrm>
            <a:off x="503238" y="692696"/>
            <a:ext cx="7237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Geri Yayılım Algoritması (Back Propagation Algorithm – BPA)</a:t>
            </a:r>
          </a:p>
        </p:txBody>
      </p:sp>
      <p:sp>
        <p:nvSpPr>
          <p:cNvPr id="40" name="Rectangle 3"/>
          <p:cNvSpPr txBox="1">
            <a:spLocks noChangeArrowheads="1"/>
          </p:cNvSpPr>
          <p:nvPr/>
        </p:nvSpPr>
        <p:spPr>
          <a:xfrm>
            <a:off x="4457700" y="1092746"/>
            <a:ext cx="4041775" cy="341313"/>
          </a:xfrm>
          <a:prstGeom prst="rect">
            <a:avLst/>
          </a:prstGeom>
          <a:ln/>
        </p:spPr>
        <p:txBody>
          <a:bodyPr lIns="90000" tIns="46800" rIns="90000" bIns="46800">
            <a:spAutoFit/>
          </a:bodyPr>
          <a:lstStyle/>
          <a:p>
            <a:pPr marL="342900" indent="-342900" eaLnBrk="0" hangingPunct="0">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1600" kern="0" dirty="0">
              <a:latin typeface="+mn-lt"/>
            </a:endParaRPr>
          </a:p>
        </p:txBody>
      </p:sp>
      <p:sp>
        <p:nvSpPr>
          <p:cNvPr id="45" name="Text Box 16"/>
          <p:cNvSpPr txBox="1">
            <a:spLocks noChangeArrowheads="1"/>
          </p:cNvSpPr>
          <p:nvPr/>
        </p:nvSpPr>
        <p:spPr bwMode="auto">
          <a:xfrm>
            <a:off x="598488" y="1254671"/>
            <a:ext cx="8107362" cy="4970463"/>
          </a:xfrm>
          <a:prstGeom prst="rect">
            <a:avLst/>
          </a:prstGeom>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tr-TR" sz="1600" dirty="0">
                <a:latin typeface="+mn-lt"/>
              </a:rPr>
              <a:t>Genel anlamda bir geri yayılım algoritması aşağıdaki işlem adımlarını izleyerek çalışmaktadır :</a:t>
            </a:r>
          </a:p>
          <a:p>
            <a:pPr eaLnBrk="1" hangingPunct="1">
              <a:defRPr/>
            </a:pPr>
            <a:r>
              <a:rPr lang="tr-TR" sz="1600" dirty="0">
                <a:latin typeface="+mn-lt"/>
              </a:rPr>
              <a:t> </a:t>
            </a:r>
          </a:p>
          <a:p>
            <a:pPr eaLnBrk="1" hangingPunct="1">
              <a:defRPr/>
            </a:pPr>
            <a:r>
              <a:rPr lang="tr-TR" sz="1500" b="1" i="1" dirty="0">
                <a:latin typeface="+mn-lt"/>
              </a:rPr>
              <a:t>Adım 1</a:t>
            </a:r>
            <a:r>
              <a:rPr lang="tr-TR" sz="1500" b="1" dirty="0">
                <a:latin typeface="+mn-lt"/>
              </a:rPr>
              <a:t>- </a:t>
            </a:r>
            <a:r>
              <a:rPr lang="tr-TR" sz="1500" dirty="0">
                <a:latin typeface="+mn-lt"/>
              </a:rPr>
              <a:t>Ağ yapısı belirlenir;</a:t>
            </a:r>
          </a:p>
          <a:p>
            <a:pPr eaLnBrk="1" hangingPunct="1">
              <a:defRPr/>
            </a:pPr>
            <a:r>
              <a:rPr lang="tr-TR" sz="1500" dirty="0">
                <a:latin typeface="+mn-lt"/>
              </a:rPr>
              <a:t>Giriş katmanındaki nöron sayısı, çıkış katmanındaki nöron sayısı ve gizli katman sayısı ile her gizli katmandaki nöron sayıları belirlenir.</a:t>
            </a:r>
          </a:p>
          <a:p>
            <a:pPr eaLnBrk="1" hangingPunct="1">
              <a:defRPr/>
            </a:pPr>
            <a:endParaRPr lang="tr-TR" sz="1500" dirty="0">
              <a:latin typeface="+mn-lt"/>
            </a:endParaRPr>
          </a:p>
          <a:p>
            <a:pPr eaLnBrk="1" hangingPunct="1">
              <a:defRPr/>
            </a:pPr>
            <a:r>
              <a:rPr lang="tr-TR" sz="1500" b="1" i="1" dirty="0">
                <a:latin typeface="+mn-lt"/>
              </a:rPr>
              <a:t>Adım 2</a:t>
            </a:r>
            <a:r>
              <a:rPr lang="tr-TR" sz="1500" b="1" dirty="0">
                <a:latin typeface="+mn-lt"/>
              </a:rPr>
              <a:t>- </a:t>
            </a:r>
            <a:r>
              <a:rPr lang="tr-TR" sz="1500" dirty="0" err="1">
                <a:latin typeface="+mn-lt"/>
              </a:rPr>
              <a:t>Ağ'ın</a:t>
            </a:r>
            <a:r>
              <a:rPr lang="tr-TR" sz="1500" dirty="0">
                <a:latin typeface="+mn-lt"/>
              </a:rPr>
              <a:t> başlangıç parametreleri belirlenir; </a:t>
            </a:r>
          </a:p>
          <a:p>
            <a:pPr eaLnBrk="1" hangingPunct="1">
              <a:defRPr/>
            </a:pPr>
            <a:r>
              <a:rPr lang="tr-TR" sz="1500" dirty="0">
                <a:latin typeface="+mn-lt"/>
              </a:rPr>
              <a:t>Başlangıç ağırlıkları, öğrenme katsayısı ve momentum katsayısı belirlenir. </a:t>
            </a:r>
          </a:p>
          <a:p>
            <a:pPr eaLnBrk="1" hangingPunct="1">
              <a:defRPr/>
            </a:pPr>
            <a:endParaRPr lang="tr-TR" sz="1500" dirty="0">
              <a:latin typeface="+mn-lt"/>
            </a:endParaRPr>
          </a:p>
          <a:p>
            <a:pPr eaLnBrk="1" hangingPunct="1">
              <a:defRPr/>
            </a:pPr>
            <a:r>
              <a:rPr lang="tr-TR" sz="1500" b="1" i="1" dirty="0">
                <a:latin typeface="+mn-lt"/>
              </a:rPr>
              <a:t>Adım 3</a:t>
            </a:r>
            <a:r>
              <a:rPr lang="tr-TR" sz="1500" b="1" dirty="0">
                <a:latin typeface="+mn-lt"/>
              </a:rPr>
              <a:t>- </a:t>
            </a:r>
            <a:r>
              <a:rPr lang="tr-TR" sz="1500" dirty="0">
                <a:latin typeface="+mn-lt"/>
              </a:rPr>
              <a:t>Giriş ve çıkış verileri ağın değerlendirebileceği şekilde “</a:t>
            </a:r>
            <a:r>
              <a:rPr lang="tr-TR" sz="1500" dirty="0" err="1">
                <a:latin typeface="+mn-lt"/>
              </a:rPr>
              <a:t>normalize</a:t>
            </a:r>
            <a:r>
              <a:rPr lang="tr-TR" sz="1500" dirty="0">
                <a:latin typeface="+mn-lt"/>
              </a:rPr>
              <a:t>” edilir.</a:t>
            </a:r>
          </a:p>
          <a:p>
            <a:pPr eaLnBrk="1" hangingPunct="1">
              <a:defRPr/>
            </a:pPr>
            <a:endParaRPr lang="tr-TR" sz="1500" i="1" dirty="0">
              <a:latin typeface="+mn-lt"/>
            </a:endParaRPr>
          </a:p>
          <a:p>
            <a:pPr eaLnBrk="1" hangingPunct="1">
              <a:defRPr/>
            </a:pPr>
            <a:r>
              <a:rPr lang="tr-TR" sz="1500" b="1" i="1" dirty="0">
                <a:latin typeface="+mn-lt"/>
              </a:rPr>
              <a:t>Adım 4</a:t>
            </a:r>
            <a:r>
              <a:rPr lang="tr-TR" sz="1500" b="1" dirty="0">
                <a:latin typeface="+mn-lt"/>
              </a:rPr>
              <a:t>- </a:t>
            </a:r>
            <a:r>
              <a:rPr lang="tr-TR" sz="1500" dirty="0">
                <a:latin typeface="+mn-lt"/>
              </a:rPr>
              <a:t>İleri beslemeli ağ yapısına göre ağ çıktıları hesaplanır.</a:t>
            </a:r>
          </a:p>
          <a:p>
            <a:pPr eaLnBrk="1" hangingPunct="1">
              <a:defRPr/>
            </a:pPr>
            <a:endParaRPr lang="tr-TR" sz="1500" i="1" dirty="0">
              <a:latin typeface="+mn-lt"/>
            </a:endParaRPr>
          </a:p>
          <a:p>
            <a:pPr eaLnBrk="1" hangingPunct="1">
              <a:defRPr/>
            </a:pPr>
            <a:r>
              <a:rPr lang="tr-TR" sz="1500" b="1" i="1" dirty="0">
                <a:latin typeface="+mn-lt"/>
              </a:rPr>
              <a:t>Adım 5</a:t>
            </a:r>
            <a:r>
              <a:rPr lang="tr-TR" sz="1500" b="1" dirty="0">
                <a:latin typeface="+mn-lt"/>
              </a:rPr>
              <a:t>- </a:t>
            </a:r>
            <a:r>
              <a:rPr lang="tr-TR" sz="1500" dirty="0">
                <a:latin typeface="+mn-lt"/>
              </a:rPr>
              <a:t>Ağ çıktısı ile gerçek çıktı arasındaki hata bulunur.</a:t>
            </a:r>
          </a:p>
          <a:p>
            <a:pPr eaLnBrk="1" hangingPunct="1">
              <a:defRPr/>
            </a:pPr>
            <a:endParaRPr lang="tr-TR" sz="1500" i="1" dirty="0">
              <a:latin typeface="+mn-lt"/>
            </a:endParaRPr>
          </a:p>
          <a:p>
            <a:pPr eaLnBrk="1" hangingPunct="1">
              <a:defRPr/>
            </a:pPr>
            <a:r>
              <a:rPr lang="tr-TR" sz="1500" b="1" i="1" dirty="0">
                <a:latin typeface="+mn-lt"/>
              </a:rPr>
              <a:t>Adım 6</a:t>
            </a:r>
            <a:r>
              <a:rPr lang="tr-TR" sz="1500" b="1" dirty="0">
                <a:latin typeface="+mn-lt"/>
              </a:rPr>
              <a:t>- </a:t>
            </a:r>
            <a:r>
              <a:rPr lang="tr-TR" sz="1500" dirty="0">
                <a:latin typeface="+mn-lt"/>
              </a:rPr>
              <a:t>Hata minimum ise ağ problemi öğrenmiş demektir; öğrenme durdurulur.</a:t>
            </a:r>
          </a:p>
          <a:p>
            <a:pPr eaLnBrk="1" hangingPunct="1">
              <a:defRPr/>
            </a:pPr>
            <a:endParaRPr lang="tr-TR" sz="1500" i="1" dirty="0">
              <a:latin typeface="+mn-lt"/>
            </a:endParaRPr>
          </a:p>
          <a:p>
            <a:pPr eaLnBrk="1" hangingPunct="1">
              <a:defRPr/>
            </a:pPr>
            <a:r>
              <a:rPr lang="tr-TR" sz="1500" b="1" i="1" dirty="0">
                <a:latin typeface="+mn-lt"/>
              </a:rPr>
              <a:t>Adım 7</a:t>
            </a:r>
            <a:r>
              <a:rPr lang="tr-TR" sz="1500" b="1" dirty="0">
                <a:latin typeface="+mn-lt"/>
              </a:rPr>
              <a:t>- </a:t>
            </a:r>
            <a:r>
              <a:rPr lang="tr-TR" sz="1500" dirty="0">
                <a:latin typeface="+mn-lt"/>
              </a:rPr>
              <a:t>Hata minimum değilse; geriye yayılım ağ yapısına göre, hatayı minimize </a:t>
            </a:r>
          </a:p>
          <a:p>
            <a:pPr eaLnBrk="1" hangingPunct="1">
              <a:defRPr/>
            </a:pPr>
            <a:r>
              <a:rPr lang="tr-TR" sz="1500" dirty="0">
                <a:latin typeface="+mn-lt"/>
              </a:rPr>
              <a:t>edecek şekilde ağırlıklar hesaplanır.</a:t>
            </a:r>
          </a:p>
          <a:p>
            <a:pPr eaLnBrk="1" hangingPunct="1">
              <a:defRPr/>
            </a:pPr>
            <a:endParaRPr lang="tr-TR" sz="1500" i="1" dirty="0">
              <a:latin typeface="+mn-lt"/>
            </a:endParaRPr>
          </a:p>
          <a:p>
            <a:pPr eaLnBrk="1" hangingPunct="1">
              <a:defRPr/>
            </a:pPr>
            <a:r>
              <a:rPr lang="tr-TR" sz="1500" b="1" i="1" dirty="0">
                <a:latin typeface="+mn-lt"/>
              </a:rPr>
              <a:t>Adım 8</a:t>
            </a:r>
            <a:r>
              <a:rPr lang="tr-TR" sz="1500" b="1" dirty="0">
                <a:latin typeface="+mn-lt"/>
              </a:rPr>
              <a:t>- </a:t>
            </a:r>
            <a:r>
              <a:rPr lang="tr-TR" sz="1500" dirty="0">
                <a:latin typeface="+mn-lt"/>
              </a:rPr>
              <a:t>Adım 3'e dönülerek işleme devam edilir.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5845" name="Dikdörtgen 20"/>
          <p:cNvSpPr>
            <a:spLocks noChangeArrowheads="1"/>
          </p:cNvSpPr>
          <p:nvPr/>
        </p:nvSpPr>
        <p:spPr bwMode="auto">
          <a:xfrm>
            <a:off x="503238" y="1000125"/>
            <a:ext cx="7237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a:t>Geri Yayılım Algoritması (Back Propagation Algorithm – BPA)</a:t>
            </a:r>
          </a:p>
        </p:txBody>
      </p:sp>
      <p:sp>
        <p:nvSpPr>
          <p:cNvPr id="40" name="Rectangle 3"/>
          <p:cNvSpPr txBox="1">
            <a:spLocks noChangeArrowheads="1"/>
          </p:cNvSpPr>
          <p:nvPr/>
        </p:nvSpPr>
        <p:spPr>
          <a:xfrm>
            <a:off x="4457700" y="1400175"/>
            <a:ext cx="4041775" cy="341313"/>
          </a:xfrm>
          <a:prstGeom prst="rect">
            <a:avLst/>
          </a:prstGeom>
          <a:ln/>
        </p:spPr>
        <p:txBody>
          <a:bodyPr lIns="90000" tIns="46800" rIns="90000" bIns="46800">
            <a:spAutoFit/>
          </a:bodyPr>
          <a:lstStyle/>
          <a:p>
            <a:pPr marL="342900" indent="-342900" eaLnBrk="0" hangingPunct="0">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1600" kern="0" dirty="0">
              <a:latin typeface="+mn-lt"/>
            </a:endParaRPr>
          </a:p>
        </p:txBody>
      </p:sp>
      <p:sp>
        <p:nvSpPr>
          <p:cNvPr id="8" name="Rectangle 3"/>
          <p:cNvSpPr txBox="1">
            <a:spLocks noChangeArrowheads="1"/>
          </p:cNvSpPr>
          <p:nvPr/>
        </p:nvSpPr>
        <p:spPr>
          <a:xfrm>
            <a:off x="4406900" y="1600200"/>
            <a:ext cx="4041775" cy="341313"/>
          </a:xfrm>
          <a:prstGeom prst="rect">
            <a:avLst/>
          </a:prstGeom>
          <a:ln/>
        </p:spPr>
        <p:txBody>
          <a:bodyPr lIns="90000" tIns="46800" rIns="90000" bIns="46800">
            <a:spAutoFit/>
          </a:bodyPr>
          <a:lstStyle/>
          <a:p>
            <a:pPr marL="342900" indent="-342900" eaLnBrk="0" hangingPunct="0">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1600" b="1" kern="0" dirty="0">
              <a:latin typeface="+mn-lt"/>
            </a:endParaRPr>
          </a:p>
        </p:txBody>
      </p:sp>
      <p:pic>
        <p:nvPicPr>
          <p:cNvPr id="9" name="Picture 3" descr="ag_gy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9125" y="1714500"/>
            <a:ext cx="38385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60 Grup"/>
          <p:cNvGrpSpPr>
            <a:grpSpLocks/>
          </p:cNvGrpSpPr>
          <p:nvPr/>
        </p:nvGrpSpPr>
        <p:grpSpPr bwMode="auto">
          <a:xfrm>
            <a:off x="5119688" y="1912938"/>
            <a:ext cx="3406775" cy="1658937"/>
            <a:chOff x="5357818" y="1913307"/>
            <a:chExt cx="3406332" cy="1658569"/>
          </a:xfrm>
        </p:grpSpPr>
        <p:sp>
          <p:nvSpPr>
            <p:cNvPr id="11" name="Rectangle 5"/>
            <p:cNvSpPr>
              <a:spLocks noChangeArrowheads="1"/>
            </p:cNvSpPr>
            <p:nvPr/>
          </p:nvSpPr>
          <p:spPr bwMode="auto">
            <a:xfrm>
              <a:off x="5357818" y="1913307"/>
              <a:ext cx="2928556" cy="584070"/>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Gizli katman için,</a:t>
              </a:r>
              <a:endParaRPr lang="tr-TR" sz="1600" b="1" dirty="0">
                <a:latin typeface="+mn-lt"/>
              </a:endParaRPr>
            </a:p>
            <a:p>
              <a:pPr eaLnBrk="0" hangingPunct="0">
                <a:defRPr/>
              </a:pPr>
              <a:endParaRPr lang="tr-TR" sz="1600" b="1" dirty="0">
                <a:latin typeface="+mn-lt"/>
              </a:endParaRPr>
            </a:p>
          </p:txBody>
        </p:sp>
        <p:graphicFrame>
          <p:nvGraphicFramePr>
            <p:cNvPr id="35854" name="Object 4"/>
            <p:cNvGraphicFramePr>
              <a:graphicFrameLocks noChangeAspect="1"/>
            </p:cNvGraphicFramePr>
            <p:nvPr/>
          </p:nvGraphicFramePr>
          <p:xfrm>
            <a:off x="5429256" y="2428868"/>
            <a:ext cx="3334894" cy="1143008"/>
          </p:xfrm>
          <a:graphic>
            <a:graphicData uri="http://schemas.openxmlformats.org/presentationml/2006/ole">
              <mc:AlternateContent xmlns:mc="http://schemas.openxmlformats.org/markup-compatibility/2006">
                <mc:Choice xmlns:v="urn:schemas-microsoft-com:vml" Requires="v">
                  <p:oleObj spid="_x0000_s43136" name="Denklem" r:id="rId4" imgW="1981200" imgH="685800" progId="Equation.3">
                    <p:embed/>
                  </p:oleObj>
                </mc:Choice>
                <mc:Fallback>
                  <p:oleObj name="Denklem" r:id="rId4" imgW="1981200" imgH="68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6" y="2428868"/>
                          <a:ext cx="3334894" cy="1143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63 Grup"/>
          <p:cNvGrpSpPr>
            <a:grpSpLocks/>
          </p:cNvGrpSpPr>
          <p:nvPr/>
        </p:nvGrpSpPr>
        <p:grpSpPr bwMode="auto">
          <a:xfrm>
            <a:off x="5143500" y="3959225"/>
            <a:ext cx="3382963" cy="1612900"/>
            <a:chOff x="5381811" y="3959734"/>
            <a:chExt cx="3382339" cy="1612406"/>
          </a:xfrm>
        </p:grpSpPr>
        <p:sp>
          <p:nvSpPr>
            <p:cNvPr id="14" name="Rectangle 7"/>
            <p:cNvSpPr>
              <a:spLocks noChangeArrowheads="1"/>
            </p:cNvSpPr>
            <p:nvPr/>
          </p:nvSpPr>
          <p:spPr bwMode="auto">
            <a:xfrm>
              <a:off x="5381811" y="3959734"/>
              <a:ext cx="2214155" cy="584021"/>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Çıkış katmanı için,</a:t>
              </a:r>
              <a:endParaRPr lang="tr-TR" sz="1600" b="1" dirty="0">
                <a:latin typeface="+mn-lt"/>
              </a:endParaRPr>
            </a:p>
            <a:p>
              <a:pPr eaLnBrk="0" hangingPunct="0">
                <a:defRPr/>
              </a:pPr>
              <a:endParaRPr lang="tr-TR" sz="1600" b="1" dirty="0">
                <a:latin typeface="+mn-lt"/>
              </a:endParaRPr>
            </a:p>
          </p:txBody>
        </p:sp>
        <p:graphicFrame>
          <p:nvGraphicFramePr>
            <p:cNvPr id="35852" name="Object 6"/>
            <p:cNvGraphicFramePr>
              <a:graphicFrameLocks noChangeAspect="1"/>
            </p:cNvGraphicFramePr>
            <p:nvPr/>
          </p:nvGraphicFramePr>
          <p:xfrm>
            <a:off x="5429256" y="4429132"/>
            <a:ext cx="3334894" cy="1143008"/>
          </p:xfrm>
          <a:graphic>
            <a:graphicData uri="http://schemas.openxmlformats.org/presentationml/2006/ole">
              <mc:AlternateContent xmlns:mc="http://schemas.openxmlformats.org/markup-compatibility/2006">
                <mc:Choice xmlns:v="urn:schemas-microsoft-com:vml" Requires="v">
                  <p:oleObj spid="_x0000_s43137" name="Denklem" r:id="rId6" imgW="1981200" imgH="685800" progId="Equation.3">
                    <p:embed/>
                  </p:oleObj>
                </mc:Choice>
                <mc:Fallback>
                  <p:oleObj name="Denklem" r:id="rId6" imgW="19812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4429132"/>
                          <a:ext cx="3334894" cy="1143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6869" name="Dikdörtgen 20"/>
          <p:cNvSpPr>
            <a:spLocks noChangeArrowheads="1"/>
          </p:cNvSpPr>
          <p:nvPr/>
        </p:nvSpPr>
        <p:spPr bwMode="auto">
          <a:xfrm>
            <a:off x="503238" y="908720"/>
            <a:ext cx="7237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Geri Yayılım Algoritması (</a:t>
            </a:r>
            <a:r>
              <a:rPr lang="tr-TR" altLang="tr-TR" b="1" dirty="0" err="1"/>
              <a:t>Back</a:t>
            </a:r>
            <a:r>
              <a:rPr lang="tr-TR" altLang="tr-TR" b="1" dirty="0"/>
              <a:t> </a:t>
            </a:r>
            <a:r>
              <a:rPr lang="tr-TR" altLang="tr-TR" b="1" dirty="0" err="1"/>
              <a:t>Propagation</a:t>
            </a:r>
            <a:r>
              <a:rPr lang="tr-TR" altLang="tr-TR" b="1" dirty="0"/>
              <a:t> </a:t>
            </a:r>
            <a:r>
              <a:rPr lang="tr-TR" altLang="tr-TR" b="1" dirty="0" err="1"/>
              <a:t>Algorithm</a:t>
            </a:r>
            <a:r>
              <a:rPr lang="tr-TR" altLang="tr-TR" b="1" dirty="0"/>
              <a:t> – BPA)</a:t>
            </a:r>
          </a:p>
        </p:txBody>
      </p:sp>
      <p:sp>
        <p:nvSpPr>
          <p:cNvPr id="16" name="Rectangle 3"/>
          <p:cNvSpPr txBox="1">
            <a:spLocks noChangeArrowheads="1"/>
          </p:cNvSpPr>
          <p:nvPr/>
        </p:nvSpPr>
        <p:spPr>
          <a:xfrm>
            <a:off x="4645025" y="1600200"/>
            <a:ext cx="4041775" cy="341313"/>
          </a:xfrm>
          <a:prstGeom prst="rect">
            <a:avLst/>
          </a:prstGeom>
          <a:ln/>
        </p:spPr>
        <p:txBody>
          <a:bodyPr lIns="90000" tIns="46800" rIns="90000" bIns="46800">
            <a:spAutoFit/>
          </a:bodyPr>
          <a:lstStyle/>
          <a:p>
            <a:pPr marL="342900" indent="-342900" eaLnBrk="0" hangingPunct="0">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1600" b="1" kern="0" dirty="0">
              <a:latin typeface="+mn-lt"/>
            </a:endParaRPr>
          </a:p>
        </p:txBody>
      </p:sp>
      <p:pic>
        <p:nvPicPr>
          <p:cNvPr id="36871" name="Picture 3" descr="ag_gy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950" y="1484784"/>
            <a:ext cx="38385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15 Grup"/>
          <p:cNvGrpSpPr>
            <a:grpSpLocks/>
          </p:cNvGrpSpPr>
          <p:nvPr/>
        </p:nvGrpSpPr>
        <p:grpSpPr bwMode="auto">
          <a:xfrm>
            <a:off x="5357813" y="1912938"/>
            <a:ext cx="2928937" cy="1087437"/>
            <a:chOff x="5357818" y="1913308"/>
            <a:chExt cx="2928958" cy="1087064"/>
          </a:xfrm>
        </p:grpSpPr>
        <p:sp>
          <p:nvSpPr>
            <p:cNvPr id="20" name="Rectangle 5"/>
            <p:cNvSpPr>
              <a:spLocks noChangeArrowheads="1"/>
            </p:cNvSpPr>
            <p:nvPr/>
          </p:nvSpPr>
          <p:spPr bwMode="auto">
            <a:xfrm>
              <a:off x="5357818" y="1913308"/>
              <a:ext cx="2928958" cy="585586"/>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Hata,</a:t>
              </a:r>
              <a:endParaRPr lang="tr-TR" sz="1600" b="1" dirty="0">
                <a:latin typeface="+mn-lt"/>
              </a:endParaRPr>
            </a:p>
            <a:p>
              <a:pPr eaLnBrk="0" hangingPunct="0">
                <a:defRPr/>
              </a:pPr>
              <a:endParaRPr lang="tr-TR" sz="1600" b="1" dirty="0">
                <a:latin typeface="+mn-lt"/>
              </a:endParaRPr>
            </a:p>
          </p:txBody>
        </p:sp>
        <p:graphicFrame>
          <p:nvGraphicFramePr>
            <p:cNvPr id="36878" name="Object 4"/>
            <p:cNvGraphicFramePr>
              <a:graphicFrameLocks noChangeAspect="1"/>
            </p:cNvGraphicFramePr>
            <p:nvPr/>
          </p:nvGraphicFramePr>
          <p:xfrm>
            <a:off x="5429256" y="2428868"/>
            <a:ext cx="1870376" cy="571504"/>
          </p:xfrm>
          <a:graphic>
            <a:graphicData uri="http://schemas.openxmlformats.org/presentationml/2006/ole">
              <mc:AlternateContent xmlns:mc="http://schemas.openxmlformats.org/markup-compatibility/2006">
                <mc:Choice xmlns:v="urn:schemas-microsoft-com:vml" Requires="v">
                  <p:oleObj spid="_x0000_s44223" name="Denklem" r:id="rId4" imgW="850531" imgH="253890" progId="Equation.3">
                    <p:embed/>
                  </p:oleObj>
                </mc:Choice>
                <mc:Fallback>
                  <p:oleObj name="Denklem" r:id="rId4" imgW="850531"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6" y="2428868"/>
                          <a:ext cx="1870376" cy="5715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20 Grup"/>
          <p:cNvGrpSpPr>
            <a:grpSpLocks/>
          </p:cNvGrpSpPr>
          <p:nvPr/>
        </p:nvGrpSpPr>
        <p:grpSpPr bwMode="auto">
          <a:xfrm>
            <a:off x="5357813" y="3501008"/>
            <a:ext cx="3500437" cy="2659062"/>
            <a:chOff x="5357818" y="3627705"/>
            <a:chExt cx="3500462" cy="2658815"/>
          </a:xfrm>
        </p:grpSpPr>
        <p:sp>
          <p:nvSpPr>
            <p:cNvPr id="24" name="Rectangle 7"/>
            <p:cNvSpPr>
              <a:spLocks noChangeArrowheads="1"/>
            </p:cNvSpPr>
            <p:nvPr/>
          </p:nvSpPr>
          <p:spPr bwMode="auto">
            <a:xfrm>
              <a:off x="5357818" y="3627705"/>
              <a:ext cx="3500462" cy="831773"/>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Çıkış  katmanı ile gizli katman arasındaki ağırlıkların yenilenmesi,</a:t>
              </a:r>
              <a:endParaRPr lang="tr-TR" sz="1600" b="1" dirty="0">
                <a:latin typeface="+mn-lt"/>
              </a:endParaRPr>
            </a:p>
            <a:p>
              <a:pPr eaLnBrk="0" hangingPunct="0">
                <a:defRPr/>
              </a:pPr>
              <a:endParaRPr lang="tr-TR" sz="1600" b="1" dirty="0">
                <a:latin typeface="+mn-lt"/>
              </a:endParaRPr>
            </a:p>
          </p:txBody>
        </p:sp>
        <p:graphicFrame>
          <p:nvGraphicFramePr>
            <p:cNvPr id="36875" name="Object 6"/>
            <p:cNvGraphicFramePr>
              <a:graphicFrameLocks noChangeAspect="1"/>
            </p:cNvGraphicFramePr>
            <p:nvPr/>
          </p:nvGraphicFramePr>
          <p:xfrm>
            <a:off x="5429256" y="4500570"/>
            <a:ext cx="2200290" cy="500066"/>
          </p:xfrm>
          <a:graphic>
            <a:graphicData uri="http://schemas.openxmlformats.org/presentationml/2006/ole">
              <mc:AlternateContent xmlns:mc="http://schemas.openxmlformats.org/markup-compatibility/2006">
                <mc:Choice xmlns:v="urn:schemas-microsoft-com:vml" Requires="v">
                  <p:oleObj spid="_x0000_s44224" name="Denklem" r:id="rId6" imgW="1129810" imgH="253890" progId="Equation.3">
                    <p:embed/>
                  </p:oleObj>
                </mc:Choice>
                <mc:Fallback>
                  <p:oleObj name="Denklem" r:id="rId6" imgW="1129810"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4500570"/>
                          <a:ext cx="2200290" cy="5000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6" name="Object 8"/>
            <p:cNvGraphicFramePr>
              <a:graphicFrameLocks noChangeAspect="1"/>
            </p:cNvGraphicFramePr>
            <p:nvPr/>
          </p:nvGraphicFramePr>
          <p:xfrm>
            <a:off x="5429256" y="5214950"/>
            <a:ext cx="3111010" cy="1071570"/>
          </p:xfrm>
          <a:graphic>
            <a:graphicData uri="http://schemas.openxmlformats.org/presentationml/2006/ole">
              <mc:AlternateContent xmlns:mc="http://schemas.openxmlformats.org/markup-compatibility/2006">
                <mc:Choice xmlns:v="urn:schemas-microsoft-com:vml" Requires="v">
                  <p:oleObj spid="_x0000_s44225" name="Denklem" r:id="rId8" imgW="1548728" imgH="533169" progId="Equation.3">
                    <p:embed/>
                  </p:oleObj>
                </mc:Choice>
                <mc:Fallback>
                  <p:oleObj name="Denklem" r:id="rId8" imgW="1548728" imgH="53316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9256" y="5214950"/>
                          <a:ext cx="3111010" cy="10715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37893" name="Dikdörtgen 20"/>
          <p:cNvSpPr>
            <a:spLocks noChangeArrowheads="1"/>
          </p:cNvSpPr>
          <p:nvPr/>
        </p:nvSpPr>
        <p:spPr bwMode="auto">
          <a:xfrm>
            <a:off x="503238" y="908720"/>
            <a:ext cx="7237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Geri Yayılım Algoritması (</a:t>
            </a:r>
            <a:r>
              <a:rPr lang="tr-TR" altLang="tr-TR" b="1" dirty="0" err="1"/>
              <a:t>Back</a:t>
            </a:r>
            <a:r>
              <a:rPr lang="tr-TR" altLang="tr-TR" b="1" dirty="0"/>
              <a:t> </a:t>
            </a:r>
            <a:r>
              <a:rPr lang="tr-TR" altLang="tr-TR" b="1" dirty="0" err="1"/>
              <a:t>Propagation</a:t>
            </a:r>
            <a:r>
              <a:rPr lang="tr-TR" altLang="tr-TR" b="1" dirty="0"/>
              <a:t> </a:t>
            </a:r>
            <a:r>
              <a:rPr lang="tr-TR" altLang="tr-TR" b="1" dirty="0" err="1"/>
              <a:t>Algorithm</a:t>
            </a:r>
            <a:r>
              <a:rPr lang="tr-TR" altLang="tr-TR" b="1" dirty="0"/>
              <a:t> – BPA)</a:t>
            </a:r>
          </a:p>
        </p:txBody>
      </p:sp>
      <p:sp>
        <p:nvSpPr>
          <p:cNvPr id="15" name="Rectangle 3"/>
          <p:cNvSpPr txBox="1">
            <a:spLocks noChangeArrowheads="1"/>
          </p:cNvSpPr>
          <p:nvPr/>
        </p:nvSpPr>
        <p:spPr>
          <a:xfrm>
            <a:off x="4470400" y="1600200"/>
            <a:ext cx="4041775" cy="341313"/>
          </a:xfrm>
          <a:prstGeom prst="rect">
            <a:avLst/>
          </a:prstGeom>
          <a:ln/>
        </p:spPr>
        <p:txBody>
          <a:bodyPr lIns="90000" tIns="46800" rIns="90000" bIns="46800">
            <a:spAutoFit/>
          </a:bodyPr>
          <a:lstStyle/>
          <a:p>
            <a:pPr marL="342900" indent="-342900" eaLnBrk="0" hangingPunct="0">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1600" b="1" kern="0" dirty="0">
              <a:latin typeface="+mn-lt"/>
            </a:endParaRPr>
          </a:p>
        </p:txBody>
      </p:sp>
      <p:pic>
        <p:nvPicPr>
          <p:cNvPr id="37895" name="Picture 3" descr="ag_gy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0713" y="1484784"/>
            <a:ext cx="38385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27 Grup"/>
          <p:cNvGrpSpPr>
            <a:grpSpLocks/>
          </p:cNvGrpSpPr>
          <p:nvPr/>
        </p:nvGrpSpPr>
        <p:grpSpPr bwMode="auto">
          <a:xfrm>
            <a:off x="5183188" y="1772816"/>
            <a:ext cx="3500437" cy="3030538"/>
            <a:chOff x="5357818" y="1899065"/>
            <a:chExt cx="3500462" cy="3030133"/>
          </a:xfrm>
        </p:grpSpPr>
        <p:sp>
          <p:nvSpPr>
            <p:cNvPr id="29" name="Rectangle 7"/>
            <p:cNvSpPr>
              <a:spLocks noChangeArrowheads="1"/>
            </p:cNvSpPr>
            <p:nvPr/>
          </p:nvSpPr>
          <p:spPr bwMode="auto">
            <a:xfrm>
              <a:off x="5357818" y="1899065"/>
              <a:ext cx="3500462" cy="831739"/>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Gizli katman ile giriş katmanı arasındaki ağırlıkların yenilenmesi,</a:t>
              </a:r>
              <a:endParaRPr lang="tr-TR" sz="1600" b="1" dirty="0">
                <a:latin typeface="+mn-lt"/>
              </a:endParaRPr>
            </a:p>
            <a:p>
              <a:pPr eaLnBrk="0" hangingPunct="0">
                <a:defRPr/>
              </a:pPr>
              <a:endParaRPr lang="tr-TR" sz="1600" b="1" dirty="0">
                <a:latin typeface="+mn-lt"/>
              </a:endParaRPr>
            </a:p>
          </p:txBody>
        </p:sp>
        <p:graphicFrame>
          <p:nvGraphicFramePr>
            <p:cNvPr id="37899" name="Object 5"/>
            <p:cNvGraphicFramePr>
              <a:graphicFrameLocks noChangeAspect="1"/>
            </p:cNvGraphicFramePr>
            <p:nvPr/>
          </p:nvGraphicFramePr>
          <p:xfrm>
            <a:off x="5429255" y="2786058"/>
            <a:ext cx="2286017" cy="873131"/>
          </p:xfrm>
          <a:graphic>
            <a:graphicData uri="http://schemas.openxmlformats.org/presentationml/2006/ole">
              <mc:AlternateContent xmlns:mc="http://schemas.openxmlformats.org/markup-compatibility/2006">
                <mc:Choice xmlns:v="urn:schemas-microsoft-com:vml" Requires="v">
                  <p:oleObj spid="_x0000_s45184" name="Denklem" r:id="rId4" imgW="1143000" imgH="431800" progId="Equation.3">
                    <p:embed/>
                  </p:oleObj>
                </mc:Choice>
                <mc:Fallback>
                  <p:oleObj name="Denklem" r:id="rId4" imgW="11430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5" y="2786058"/>
                          <a:ext cx="2286017" cy="8731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0" name="Object 7"/>
            <p:cNvGraphicFramePr>
              <a:graphicFrameLocks noChangeAspect="1"/>
            </p:cNvGraphicFramePr>
            <p:nvPr/>
          </p:nvGraphicFramePr>
          <p:xfrm>
            <a:off x="5429255" y="3857628"/>
            <a:ext cx="3019879" cy="1071570"/>
          </p:xfrm>
          <a:graphic>
            <a:graphicData uri="http://schemas.openxmlformats.org/presentationml/2006/ole">
              <mc:AlternateContent xmlns:mc="http://schemas.openxmlformats.org/markup-compatibility/2006">
                <mc:Choice xmlns:v="urn:schemas-microsoft-com:vml" Requires="v">
                  <p:oleObj spid="_x0000_s45185" name="Denklem" r:id="rId6" imgW="1497950" imgH="533169" progId="Equation.3">
                    <p:embed/>
                  </p:oleObj>
                </mc:Choice>
                <mc:Fallback>
                  <p:oleObj name="Denklem" r:id="rId6" imgW="1497950" imgH="53316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5" y="3857628"/>
                          <a:ext cx="3019879" cy="10715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2" name="Rectangle 9"/>
          <p:cNvSpPr>
            <a:spLocks noChangeArrowheads="1"/>
          </p:cNvSpPr>
          <p:nvPr/>
        </p:nvSpPr>
        <p:spPr bwMode="auto">
          <a:xfrm>
            <a:off x="539750" y="5013176"/>
            <a:ext cx="7643813" cy="1323975"/>
          </a:xfrm>
          <a:prstGeom prst="rect">
            <a:avLst/>
          </a:prstGeom>
          <a:noFill/>
          <a:ln w="9525">
            <a:noFill/>
            <a:miter lim="800000"/>
            <a:headEnd/>
            <a:tailEnd/>
          </a:ln>
          <a:effectLst/>
        </p:spPr>
        <p:txBody>
          <a:bodyPr anchor="ctr">
            <a:spAutoFit/>
          </a:bodyPr>
          <a:lstStyle/>
          <a:p>
            <a:pPr eaLnBrk="0" hangingPunct="0">
              <a:defRPr/>
            </a:pPr>
            <a:r>
              <a:rPr lang="tr-TR" sz="1600" b="1" dirty="0">
                <a:latin typeface="+mn-lt"/>
                <a:ea typeface="Calibri" pitchFamily="34" charset="0"/>
                <a:cs typeface="Times New Roman" pitchFamily="18" charset="0"/>
              </a:rPr>
              <a:t>Söz konusu hesaplamalar, yapay sinir ağındaki toplam hata değerinin, istenen belli bir sınır değerinin altına düşünceye kadar ya da belirlenen bir </a:t>
            </a:r>
            <a:r>
              <a:rPr lang="tr-TR" sz="1600" b="1" dirty="0" err="1">
                <a:latin typeface="+mn-lt"/>
                <a:ea typeface="Calibri" pitchFamily="34" charset="0"/>
                <a:cs typeface="Times New Roman" pitchFamily="18" charset="0"/>
              </a:rPr>
              <a:t>iterasyon</a:t>
            </a:r>
            <a:r>
              <a:rPr lang="tr-TR" sz="1600" b="1" dirty="0">
                <a:latin typeface="+mn-lt"/>
                <a:ea typeface="Calibri" pitchFamily="34" charset="0"/>
                <a:cs typeface="Times New Roman" pitchFamily="18" charset="0"/>
              </a:rPr>
              <a:t> sınırına ulaşılıncaya kadar (tekrar tekrar) gerçekleştirilmektedir. Şayet seçilen şart sağlanırsa, tasarlanmış olan yapay sinir ağı “eğitildi” ya da yine ilgili ağ belirlenen problemi “öğrendi” denilebilmektedir. </a:t>
            </a:r>
            <a:endParaRPr lang="tr-TR" sz="16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827088" y="1844675"/>
            <a:ext cx="7561262" cy="25209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tr-TR"/>
          </a:p>
        </p:txBody>
      </p:sp>
      <p:cxnSp>
        <p:nvCxnSpPr>
          <p:cNvPr id="6" name="Düz Bağlayıcı 5"/>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29" name="Metin kutusu 9"/>
          <p:cNvSpPr txBox="1">
            <a:spLocks noChangeArrowheads="1"/>
          </p:cNvSpPr>
          <p:nvPr/>
        </p:nvSpPr>
        <p:spPr bwMode="auto">
          <a:xfrm>
            <a:off x="2465877" y="2422525"/>
            <a:ext cx="41344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ts val="300"/>
              </a:spcBef>
              <a:spcAft>
                <a:spcPts val="300"/>
              </a:spcAft>
            </a:pPr>
            <a:r>
              <a:rPr lang="tr-TR" altLang="tr-TR" sz="3600" b="1" dirty="0">
                <a:latin typeface="Arial" charset="0"/>
              </a:rPr>
              <a:t>DERİN ÖĞRENME</a:t>
            </a:r>
          </a:p>
        </p:txBody>
      </p:sp>
      <p:sp>
        <p:nvSpPr>
          <p:cNvPr id="12" name="Metin kutusu 11"/>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pic>
        <p:nvPicPr>
          <p:cNvPr id="26634" name="Picture 15" descr="C:\Users\hp\AppData\Local\Microsoft\Windows\Temporary Internet Files\Content.IE5\RN11PPUB\MC900438727[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35813" y="3544192"/>
            <a:ext cx="16065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C:\Users\ASUS\Desktop\AlgTh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6548" y="3544193"/>
            <a:ext cx="2207613" cy="12429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ASUS\Desktop\BILCAG_UKose_egitim\afis_png_vs\Robot-PNG-H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520" y="836712"/>
            <a:ext cx="1837030" cy="137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43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6" name="Text Box 6"/>
          <p:cNvSpPr txBox="1">
            <a:spLocks noChangeArrowheads="1"/>
          </p:cNvSpPr>
          <p:nvPr/>
        </p:nvSpPr>
        <p:spPr bwMode="auto">
          <a:xfrm>
            <a:off x="593725" y="1005438"/>
            <a:ext cx="8154739" cy="3539430"/>
          </a:xfrm>
          <a:prstGeom prst="rect">
            <a:avLst/>
          </a:prstGeom>
          <a:solidFill>
            <a:schemeClr val="accent5">
              <a:lumMod val="75000"/>
            </a:schemeClr>
          </a:solidFill>
          <a:ln>
            <a:solidFill>
              <a:schemeClr val="accent5">
                <a:lumMod val="75000"/>
              </a:schemeClr>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tr-TR" sz="1600" b="1" dirty="0">
                <a:latin typeface="+mj-lt"/>
              </a:rPr>
              <a:t>Derin Öğrenme, Makine </a:t>
            </a:r>
            <a:r>
              <a:rPr lang="tr-TR" sz="1600" b="1" dirty="0" err="1">
                <a:latin typeface="+mj-lt"/>
              </a:rPr>
              <a:t>Öğrenmesi’nin</a:t>
            </a:r>
            <a:r>
              <a:rPr lang="tr-TR" sz="1600" b="1" dirty="0">
                <a:latin typeface="+mj-lt"/>
              </a:rPr>
              <a:t> bir alt alanıdır.</a:t>
            </a:r>
          </a:p>
          <a:p>
            <a:pPr>
              <a:defRPr/>
            </a:pPr>
            <a:endParaRPr lang="tr-TR" sz="1600" b="1" dirty="0">
              <a:latin typeface="+mj-lt"/>
            </a:endParaRPr>
          </a:p>
          <a:p>
            <a:pPr>
              <a:defRPr/>
            </a:pPr>
            <a:r>
              <a:rPr lang="tr-TR" sz="1600" b="1" dirty="0">
                <a:latin typeface="+mj-lt"/>
              </a:rPr>
              <a:t>Derin Öğrenme, artan veri boyutları ile baş edebilen, problemi daha ‘derinlemesine’ ele alarak çözebilen, böylelikle veri ön işleme gibi süreçleri de gerçekleştirebilen Yapay Sinir Ağları modellerini – tekniklerini içermektedir.</a:t>
            </a:r>
          </a:p>
          <a:p>
            <a:pPr>
              <a:defRPr/>
            </a:pPr>
            <a:endParaRPr lang="tr-TR" sz="1600" b="1" dirty="0">
              <a:latin typeface="+mj-lt"/>
            </a:endParaRPr>
          </a:p>
          <a:p>
            <a:pPr>
              <a:defRPr/>
            </a:pPr>
            <a:r>
              <a:rPr lang="tr-TR" sz="1600" b="1" dirty="0">
                <a:latin typeface="+mj-lt"/>
              </a:rPr>
              <a:t>Derin Öğrenme kapsamındaki Yapay Sinir </a:t>
            </a:r>
            <a:r>
              <a:rPr lang="tr-TR" sz="1600" b="1" dirty="0" err="1">
                <a:latin typeface="+mj-lt"/>
              </a:rPr>
              <a:t>Ağları’nda</a:t>
            </a:r>
            <a:r>
              <a:rPr lang="tr-TR" sz="1600" b="1" dirty="0">
                <a:latin typeface="+mj-lt"/>
              </a:rPr>
              <a:t> özellikle görev yönelimli katmanlar dikkat çekmektedir.</a:t>
            </a:r>
          </a:p>
          <a:p>
            <a:pPr>
              <a:defRPr/>
            </a:pPr>
            <a:endParaRPr lang="tr-TR" sz="1600" b="1" dirty="0">
              <a:latin typeface="+mj-lt"/>
            </a:endParaRPr>
          </a:p>
          <a:p>
            <a:pPr>
              <a:defRPr/>
            </a:pPr>
            <a:r>
              <a:rPr lang="tr-TR" sz="1600" b="1" dirty="0">
                <a:latin typeface="+mj-lt"/>
              </a:rPr>
              <a:t>Aynı anda çok büyük miktarda veri üzerinden öğrenme ve problem çözme yetenekleri nedeniyle Derin Öğrenme teknikleri günümüzde oldukça popüler konumdadır.</a:t>
            </a:r>
          </a:p>
          <a:p>
            <a:pPr>
              <a:defRPr/>
            </a:pPr>
            <a:endParaRPr lang="tr-TR" sz="1600" b="1" dirty="0">
              <a:latin typeface="+mj-lt"/>
            </a:endParaRPr>
          </a:p>
          <a:p>
            <a:pPr>
              <a:defRPr/>
            </a:pPr>
            <a:r>
              <a:rPr lang="tr-TR" sz="1600" b="1" dirty="0">
                <a:latin typeface="+mj-lt"/>
              </a:rPr>
              <a:t>Geleneksel Makine Öğrenmesi teknikleri ile zor çözülebilen ya da henüz çözülememiş problemler için Derin Öğrenme teknikleri başarılı sonuçlar ortaya koyabilmektedir.</a:t>
            </a:r>
          </a:p>
        </p:txBody>
      </p:sp>
      <p:sp>
        <p:nvSpPr>
          <p:cNvPr id="27656" name="Dikdörtgen 20"/>
          <p:cNvSpPr>
            <a:spLocks noChangeArrowheads="1"/>
          </p:cNvSpPr>
          <p:nvPr/>
        </p:nvSpPr>
        <p:spPr bwMode="auto">
          <a:xfrm>
            <a:off x="503238" y="538316"/>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a:t>Derin Öğrenme Nedir?</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8101" y="4716200"/>
            <a:ext cx="4329963"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36096" y="4700434"/>
            <a:ext cx="3014663"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171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7656" name="Dikdörtgen 20"/>
          <p:cNvSpPr>
            <a:spLocks noChangeArrowheads="1"/>
          </p:cNvSpPr>
          <p:nvPr/>
        </p:nvSpPr>
        <p:spPr bwMode="auto">
          <a:xfrm>
            <a:off x="503238" y="980728"/>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Convolutional</a:t>
            </a:r>
            <a:r>
              <a:rPr lang="tr-TR" altLang="tr-TR" b="1" dirty="0"/>
              <a:t> </a:t>
            </a:r>
            <a:r>
              <a:rPr lang="tr-TR" altLang="tr-TR" b="1" dirty="0" err="1"/>
              <a:t>Neural</a:t>
            </a:r>
            <a:r>
              <a:rPr lang="tr-TR" altLang="tr-TR" b="1" dirty="0"/>
              <a:t> Network (CNN)</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1908572"/>
            <a:ext cx="8458075" cy="3405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606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arn(inVertical)">
                                      <p:cBhvr>
                                        <p:cTn id="7"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7656" name="Dikdörtgen 20"/>
          <p:cNvSpPr>
            <a:spLocks noChangeArrowheads="1"/>
          </p:cNvSpPr>
          <p:nvPr/>
        </p:nvSpPr>
        <p:spPr bwMode="auto">
          <a:xfrm>
            <a:off x="503238" y="980728"/>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Long</a:t>
            </a:r>
            <a:r>
              <a:rPr lang="tr-TR" altLang="tr-TR" b="1" dirty="0"/>
              <a:t> </a:t>
            </a:r>
            <a:r>
              <a:rPr lang="tr-TR" altLang="tr-TR" b="1" dirty="0" err="1"/>
              <a:t>Short</a:t>
            </a:r>
            <a:r>
              <a:rPr lang="tr-TR" altLang="tr-TR" b="1" dirty="0"/>
              <a:t> </a:t>
            </a:r>
            <a:r>
              <a:rPr lang="tr-TR" altLang="tr-TR" b="1" dirty="0" err="1"/>
              <a:t>Term</a:t>
            </a:r>
            <a:r>
              <a:rPr lang="tr-TR" altLang="tr-TR" b="1" dirty="0"/>
              <a:t> Memory (LSTM)</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6697" y="1628295"/>
            <a:ext cx="6563518" cy="4561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0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arn(outHorizontal)">
                                      <p:cBhvr>
                                        <p:cTn id="7"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7656" name="Dikdörtgen 20"/>
          <p:cNvSpPr>
            <a:spLocks noChangeArrowheads="1"/>
          </p:cNvSpPr>
          <p:nvPr/>
        </p:nvSpPr>
        <p:spPr bwMode="auto">
          <a:xfrm>
            <a:off x="503238" y="980728"/>
            <a:ext cx="424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Autoencoder</a:t>
            </a:r>
            <a:endParaRPr lang="tr-TR" altLang="tr-TR" b="1"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1271" y="1556792"/>
            <a:ext cx="5883057" cy="4746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3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arn(outVertical)">
                                      <p:cBhvr>
                                        <p:cTn id="7"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Düz Bağlayıcı 22"/>
          <p:cNvCxnSpPr/>
          <p:nvPr/>
        </p:nvCxnSpPr>
        <p:spPr>
          <a:xfrm>
            <a:off x="712788" y="441325"/>
            <a:ext cx="8251825" cy="476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5219700" y="177800"/>
            <a:ext cx="3744913" cy="538163"/>
          </a:xfrm>
          <a:prstGeom prst="rect">
            <a:avLst/>
          </a:prstGeom>
          <a:noFill/>
        </p:spPr>
        <p:txBody>
          <a:bodyPr>
            <a:spAutoFit/>
          </a:bodyPr>
          <a:lstStyle/>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Yapay </a:t>
            </a:r>
            <a:r>
              <a:rPr lang="tr-TR" sz="1200" b="1" dirty="0" err="1">
                <a:solidFill>
                  <a:schemeClr val="tx1">
                    <a:lumMod val="65000"/>
                    <a:lumOff val="35000"/>
                  </a:schemeClr>
                </a:solidFill>
                <a:latin typeface="Arial" pitchFamily="34" charset="0"/>
                <a:cs typeface="Arial" pitchFamily="34" charset="0"/>
              </a:rPr>
              <a:t>Zekâ’ya</a:t>
            </a:r>
            <a:r>
              <a:rPr lang="tr-TR" sz="1200" b="1" dirty="0">
                <a:solidFill>
                  <a:schemeClr val="tx1">
                    <a:lumMod val="65000"/>
                    <a:lumOff val="35000"/>
                  </a:schemeClr>
                </a:solidFill>
                <a:latin typeface="Arial" pitchFamily="34" charset="0"/>
                <a:cs typeface="Arial" pitchFamily="34" charset="0"/>
              </a:rPr>
              <a:t> Giriş</a:t>
            </a:r>
          </a:p>
          <a:p>
            <a:pPr algn="r" fontAlgn="auto">
              <a:spcBef>
                <a:spcPts val="0"/>
              </a:spcBef>
              <a:spcAft>
                <a:spcPts val="600"/>
              </a:spcAft>
              <a:defRPr/>
            </a:pPr>
            <a:r>
              <a:rPr lang="tr-TR" sz="1200" b="1" dirty="0">
                <a:solidFill>
                  <a:schemeClr val="tx1">
                    <a:lumMod val="65000"/>
                    <a:lumOff val="35000"/>
                  </a:schemeClr>
                </a:solidFill>
                <a:latin typeface="Arial" pitchFamily="34" charset="0"/>
                <a:cs typeface="Arial" pitchFamily="34" charset="0"/>
              </a:rPr>
              <a:t>Genel Yapay Zekâ Tek. ve Yöntemleri</a:t>
            </a:r>
          </a:p>
        </p:txBody>
      </p:sp>
      <p:sp>
        <p:nvSpPr>
          <p:cNvPr id="27656" name="Dikdörtgen 20"/>
          <p:cNvSpPr>
            <a:spLocks noChangeArrowheads="1"/>
          </p:cNvSpPr>
          <p:nvPr/>
        </p:nvSpPr>
        <p:spPr bwMode="auto">
          <a:xfrm>
            <a:off x="503238" y="980728"/>
            <a:ext cx="5436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tr-TR" altLang="tr-TR" b="1" dirty="0" err="1"/>
              <a:t>Deep</a:t>
            </a:r>
            <a:r>
              <a:rPr lang="tr-TR" altLang="tr-TR" b="1" dirty="0"/>
              <a:t> </a:t>
            </a:r>
            <a:r>
              <a:rPr lang="tr-TR" altLang="tr-TR" b="1" dirty="0" err="1"/>
              <a:t>Boltzman</a:t>
            </a:r>
            <a:r>
              <a:rPr lang="tr-TR" altLang="tr-TR" b="1" dirty="0"/>
              <a:t> Machine / </a:t>
            </a:r>
            <a:r>
              <a:rPr lang="tr-TR" altLang="tr-TR" b="1" dirty="0" err="1"/>
              <a:t>Deep</a:t>
            </a:r>
            <a:r>
              <a:rPr lang="tr-TR" altLang="tr-TR" b="1" dirty="0"/>
              <a:t> </a:t>
            </a:r>
            <a:r>
              <a:rPr lang="tr-TR" altLang="tr-TR" b="1" dirty="0" err="1"/>
              <a:t>Belief</a:t>
            </a:r>
            <a:r>
              <a:rPr lang="tr-TR" altLang="tr-TR" b="1" dirty="0"/>
              <a:t> Networks</a:t>
            </a: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2" y="1836564"/>
            <a:ext cx="7326650" cy="4128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04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arn(inHorizontal)">
                                      <p:cBhvr>
                                        <p:cTn id="7"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TotalTime>
  <Words>6706</Words>
  <Application>Microsoft Office PowerPoint</Application>
  <PresentationFormat>Ekran Gösterisi (4:3)</PresentationFormat>
  <Paragraphs>1463</Paragraphs>
  <Slides>183</Slides>
  <Notes>1</Notes>
  <HiddenSlides>0</HiddenSlides>
  <MMClips>0</MMClips>
  <ScaleCrop>false</ScaleCrop>
  <HeadingPairs>
    <vt:vector size="8" baseType="variant">
      <vt:variant>
        <vt:lpstr>Kullanılan Yazı Tipleri</vt:lpstr>
      </vt:variant>
      <vt:variant>
        <vt:i4>4</vt:i4>
      </vt:variant>
      <vt:variant>
        <vt:lpstr>Tema</vt:lpstr>
      </vt:variant>
      <vt:variant>
        <vt:i4>1</vt:i4>
      </vt:variant>
      <vt:variant>
        <vt:lpstr>Eklenmiş OLE Hizmet Programları</vt:lpstr>
      </vt:variant>
      <vt:variant>
        <vt:i4>1</vt:i4>
      </vt:variant>
      <vt:variant>
        <vt:lpstr>Slayt Başlıkları</vt:lpstr>
      </vt:variant>
      <vt:variant>
        <vt:i4>183</vt:i4>
      </vt:variant>
    </vt:vector>
  </HeadingPairs>
  <TitlesOfParts>
    <vt:vector size="189" baseType="lpstr">
      <vt:lpstr>Arial</vt:lpstr>
      <vt:lpstr>Calibri</vt:lpstr>
      <vt:lpstr>Century Gothic</vt:lpstr>
      <vt:lpstr>Wingdings</vt:lpstr>
      <vt:lpstr>Ofis Teması</vt:lpstr>
      <vt:lpstr>Denklem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UK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UK</dc:creator>
  <cp:lastModifiedBy>Utku Köse</cp:lastModifiedBy>
  <cp:revision>96</cp:revision>
  <dcterms:created xsi:type="dcterms:W3CDTF">2014-10-04T09:07:28Z</dcterms:created>
  <dcterms:modified xsi:type="dcterms:W3CDTF">2020-08-10T11:27:57Z</dcterms:modified>
</cp:coreProperties>
</file>